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80"/>
  </p:notesMasterIdLst>
  <p:handoutMasterIdLst>
    <p:handoutMasterId r:id="rId81"/>
  </p:handoutMasterIdLst>
  <p:sldIdLst>
    <p:sldId id="808" r:id="rId2"/>
    <p:sldId id="505" r:id="rId3"/>
    <p:sldId id="853" r:id="rId4"/>
    <p:sldId id="854" r:id="rId5"/>
    <p:sldId id="506" r:id="rId6"/>
    <p:sldId id="481" r:id="rId7"/>
    <p:sldId id="289" r:id="rId8"/>
    <p:sldId id="538" r:id="rId9"/>
    <p:sldId id="537" r:id="rId10"/>
    <p:sldId id="556" r:id="rId11"/>
    <p:sldId id="855" r:id="rId12"/>
    <p:sldId id="482" r:id="rId13"/>
    <p:sldId id="525" r:id="rId14"/>
    <p:sldId id="304" r:id="rId15"/>
    <p:sldId id="453" r:id="rId16"/>
    <p:sldId id="789" r:id="rId17"/>
    <p:sldId id="868" r:id="rId18"/>
    <p:sldId id="790" r:id="rId19"/>
    <p:sldId id="816" r:id="rId20"/>
    <p:sldId id="461" r:id="rId21"/>
    <p:sldId id="527" r:id="rId22"/>
    <p:sldId id="806" r:id="rId23"/>
    <p:sldId id="807" r:id="rId24"/>
    <p:sldId id="369" r:id="rId25"/>
    <p:sldId id="817" r:id="rId26"/>
    <p:sldId id="813" r:id="rId27"/>
    <p:sldId id="463" r:id="rId28"/>
    <p:sldId id="652" r:id="rId29"/>
    <p:sldId id="804" r:id="rId30"/>
    <p:sldId id="805" r:id="rId31"/>
    <p:sldId id="321" r:id="rId32"/>
    <p:sldId id="474" r:id="rId33"/>
    <p:sldId id="528" r:id="rId34"/>
    <p:sldId id="550" r:id="rId35"/>
    <p:sldId id="822" r:id="rId36"/>
    <p:sldId id="856" r:id="rId37"/>
    <p:sldId id="325" r:id="rId38"/>
    <p:sldId id="793" r:id="rId39"/>
    <p:sldId id="857" r:id="rId40"/>
    <p:sldId id="326" r:id="rId41"/>
    <p:sldId id="858" r:id="rId42"/>
    <p:sldId id="865" r:id="rId43"/>
    <p:sldId id="866" r:id="rId44"/>
    <p:sldId id="826" r:id="rId45"/>
    <p:sldId id="372" r:id="rId46"/>
    <p:sldId id="414" r:id="rId47"/>
    <p:sldId id="455" r:id="rId48"/>
    <p:sldId id="397" r:id="rId49"/>
    <p:sldId id="859" r:id="rId50"/>
    <p:sldId id="828" r:id="rId51"/>
    <p:sldId id="829" r:id="rId52"/>
    <p:sldId id="830" r:id="rId53"/>
    <p:sldId id="831" r:id="rId54"/>
    <p:sldId id="860" r:id="rId55"/>
    <p:sldId id="833" r:id="rId56"/>
    <p:sldId id="834" r:id="rId57"/>
    <p:sldId id="835" r:id="rId58"/>
    <p:sldId id="836" r:id="rId59"/>
    <p:sldId id="837" r:id="rId60"/>
    <p:sldId id="838" r:id="rId61"/>
    <p:sldId id="839" r:id="rId62"/>
    <p:sldId id="840" r:id="rId63"/>
    <p:sldId id="841" r:id="rId64"/>
    <p:sldId id="842" r:id="rId65"/>
    <p:sldId id="843" r:id="rId66"/>
    <p:sldId id="844" r:id="rId67"/>
    <p:sldId id="845" r:id="rId68"/>
    <p:sldId id="846" r:id="rId69"/>
    <p:sldId id="847" r:id="rId70"/>
    <p:sldId id="351" r:id="rId71"/>
    <p:sldId id="352" r:id="rId72"/>
    <p:sldId id="864" r:id="rId73"/>
    <p:sldId id="849" r:id="rId74"/>
    <p:sldId id="861" r:id="rId75"/>
    <p:sldId id="862" r:id="rId76"/>
    <p:sldId id="848" r:id="rId77"/>
    <p:sldId id="863" r:id="rId78"/>
    <p:sldId id="867"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0" userDrawn="1">
          <p15:clr>
            <a:srgbClr val="A4A3A4"/>
          </p15:clr>
        </p15:guide>
        <p15:guide id="2" pos="303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derica" initials="f" lastIdx="5" clrIdx="0"/>
  <p:cmAuthor id="2" name="Barbara Buchegger" initials="BB" lastIdx="12" clrIdx="1"/>
  <p:cmAuthor id="3" name="Barbara Buchegger" initials="BB [2]" lastIdx="1" clrIdx="2"/>
  <p:cmAuthor id="4" name="Barbara Buchegger" initials="BB [3]" lastIdx="1" clrIdx="3"/>
  <p:cmAuthor id="5" name="Barbara Buchegger" initials="BB [4]" lastIdx="1" clrIdx="4"/>
  <p:cmAuthor id="6" name="Barbara Buchegger" initials="BB [5]" lastIdx="1" clrIdx="5"/>
  <p:cmAuthor id="7" name="Barbara Buchegger" initials="BB [6]" lastIdx="1" clrIdx="6"/>
  <p:cmAuthor id="8" name="Barbara Buchegger" initials="BB [7]" lastIdx="1" clrIdx="7"/>
  <p:cmAuthor id="9" name="Barbara Buchegger" initials="BB [8]" lastIdx="1" clrIdx="8"/>
  <p:cmAuthor id="10" name="Barbara Buchegger" initials="BB [9]" lastIdx="1" clrIdx="9"/>
  <p:cmAuthor id="11" name="Barbara Buchegger" initials="BB [10]" lastIdx="1" clrIdx="10"/>
  <p:cmAuthor id="12" name="Barbara Buchegger" initials="BB [11]" lastIdx="1" clrIdx="11"/>
  <p:cmAuthor id="13" name="Barbara Buchegger" initials="BB [12]" lastIdx="1" clrIdx="12"/>
  <p:cmAuthor id="14" name="Barbara Buchegger" initials="BB [13]" lastIdx="1" clrIdx="13"/>
  <p:cmAuthor id="15" name="Barbara Buchegger" initials="BB [14]" lastIdx="1" clrIdx="14"/>
  <p:cmAuthor id="16" name="Barbara Buchegger" initials="BB [15]" lastIdx="1" clrIdx="15"/>
  <p:cmAuthor id="17" name="Barbara Buchegger" initials="BB [16]" lastIdx="1" clrIdx="16"/>
  <p:cmAuthor id="18" name="Barbara Buchegger" initials="BB [17]" lastIdx="1" clrIdx="17"/>
  <p:cmAuthor id="19" name="Barbara Buchegger" initials="BB [18]" lastIdx="1" clrIdx="18"/>
  <p:cmAuthor id="20" name="Barbara Buchegger" initials="BB [19]" lastIdx="1" clrIdx="19"/>
  <p:cmAuthor id="21" name="Barbara Buchegger" initials="BB [20]" lastIdx="1" clrIdx="20"/>
  <p:cmAuthor id="22" name="Barbara Buchegger" initials="BB [21]" lastIdx="1" clrIdx="21"/>
  <p:cmAuthor id="23" name="Marlene Kettinger" initials="MK" lastIdx="1" clrIdx="22"/>
  <p:cmAuthor id="24" name="Matthias Jax" initials="MJ" lastIdx="1" clrIdx="23">
    <p:extLst>
      <p:ext uri="{19B8F6BF-5375-455C-9EA6-DF929625EA0E}">
        <p15:presenceInfo xmlns:p15="http://schemas.microsoft.com/office/powerpoint/2012/main" userId="5e50e151f25829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200"/>
    <a:srgbClr val="990033"/>
    <a:srgbClr val="434F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8DC804-4F7C-4671-AA0C-63093924A741}" v="2" dt="2023-04-26T07:12:48.09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987" autoAdjust="0"/>
    <p:restoredTop sz="85646" autoAdjust="0"/>
  </p:normalViewPr>
  <p:slideViewPr>
    <p:cSldViewPr snapToGrid="0" showGuides="1">
      <p:cViewPr varScale="1">
        <p:scale>
          <a:sx n="111" d="100"/>
          <a:sy n="111" d="100"/>
        </p:scale>
        <p:origin x="1596" y="78"/>
      </p:cViewPr>
      <p:guideLst>
        <p:guide orient="horz" pos="550"/>
        <p:guide pos="303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0764"/>
    </p:cViewPr>
  </p:sorterViewPr>
  <p:notesViewPr>
    <p:cSldViewPr snapToGrid="0">
      <p:cViewPr varScale="1">
        <p:scale>
          <a:sx n="80" d="100"/>
          <a:sy n="80" d="100"/>
        </p:scale>
        <p:origin x="2736"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ias Jax" userId="cd89ef17-9735-4177-9198-9f4f41e2c0d7" providerId="ADAL" clId="{708DC804-4F7C-4671-AA0C-63093924A741}"/>
    <pc:docChg chg="modMainMaster">
      <pc:chgData name="Matthias Jax" userId="cd89ef17-9735-4177-9198-9f4f41e2c0d7" providerId="ADAL" clId="{708DC804-4F7C-4671-AA0C-63093924A741}" dt="2023-04-26T07:12:48.098" v="1"/>
      <pc:docMkLst>
        <pc:docMk/>
      </pc:docMkLst>
      <pc:sldMasterChg chg="modSldLayout">
        <pc:chgData name="Matthias Jax" userId="cd89ef17-9735-4177-9198-9f4f41e2c0d7" providerId="ADAL" clId="{708DC804-4F7C-4671-AA0C-63093924A741}" dt="2023-04-26T07:12:48.098" v="1"/>
        <pc:sldMasterMkLst>
          <pc:docMk/>
          <pc:sldMasterMk cId="2487646790" sldId="2147483660"/>
        </pc:sldMasterMkLst>
        <pc:sldLayoutChg chg="addSp delSp modSp">
          <pc:chgData name="Matthias Jax" userId="cd89ef17-9735-4177-9198-9f4f41e2c0d7" providerId="ADAL" clId="{708DC804-4F7C-4671-AA0C-63093924A741}" dt="2023-04-26T07:12:48.098" v="1"/>
          <pc:sldLayoutMkLst>
            <pc:docMk/>
            <pc:sldMasterMk cId="2487646790" sldId="2147483660"/>
            <pc:sldLayoutMk cId="2774457056" sldId="2147483661"/>
          </pc:sldLayoutMkLst>
          <pc:grpChg chg="del">
            <ac:chgData name="Matthias Jax" userId="cd89ef17-9735-4177-9198-9f4f41e2c0d7" providerId="ADAL" clId="{708DC804-4F7C-4671-AA0C-63093924A741}" dt="2023-04-26T07:12:46.486" v="0" actId="478"/>
            <ac:grpSpMkLst>
              <pc:docMk/>
              <pc:sldMasterMk cId="2487646790" sldId="2147483660"/>
              <pc:sldLayoutMk cId="2774457056" sldId="2147483661"/>
              <ac:grpSpMk id="5" creationId="{E30B4143-2F03-4A68-9F18-F694F6EF0909}"/>
            </ac:grpSpMkLst>
          </pc:grpChg>
          <pc:picChg chg="add mod">
            <ac:chgData name="Matthias Jax" userId="cd89ef17-9735-4177-9198-9f4f41e2c0d7" providerId="ADAL" clId="{708DC804-4F7C-4671-AA0C-63093924A741}" dt="2023-04-26T07:12:48.098" v="1"/>
            <ac:picMkLst>
              <pc:docMk/>
              <pc:sldMasterMk cId="2487646790" sldId="2147483660"/>
              <pc:sldLayoutMk cId="2774457056" sldId="2147483661"/>
              <ac:picMk id="7" creationId="{8C15263D-6C50-6AD0-A479-80CE1E37A1B0}"/>
            </ac:picMkLst>
          </pc:picChg>
          <pc:picChg chg="add mod">
            <ac:chgData name="Matthias Jax" userId="cd89ef17-9735-4177-9198-9f4f41e2c0d7" providerId="ADAL" clId="{708DC804-4F7C-4671-AA0C-63093924A741}" dt="2023-04-26T07:12:48.098" v="1"/>
            <ac:picMkLst>
              <pc:docMk/>
              <pc:sldMasterMk cId="2487646790" sldId="2147483660"/>
              <pc:sldLayoutMk cId="2774457056" sldId="2147483661"/>
              <ac:picMk id="8" creationId="{93D4F299-751B-1A14-03F1-1DC62DC113AE}"/>
            </ac:picMkLst>
          </pc:picChg>
          <pc:picChg chg="add mod">
            <ac:chgData name="Matthias Jax" userId="cd89ef17-9735-4177-9198-9f4f41e2c0d7" providerId="ADAL" clId="{708DC804-4F7C-4671-AA0C-63093924A741}" dt="2023-04-26T07:12:48.098" v="1"/>
            <ac:picMkLst>
              <pc:docMk/>
              <pc:sldMasterMk cId="2487646790" sldId="2147483660"/>
              <pc:sldLayoutMk cId="2774457056" sldId="2147483661"/>
              <ac:picMk id="9" creationId="{5327544A-0202-97D1-315B-FF6C43A1871B}"/>
            </ac:picMkLst>
          </pc:picChg>
          <pc:picChg chg="add mod">
            <ac:chgData name="Matthias Jax" userId="cd89ef17-9735-4177-9198-9f4f41e2c0d7" providerId="ADAL" clId="{708DC804-4F7C-4671-AA0C-63093924A741}" dt="2023-04-26T07:12:48.098" v="1"/>
            <ac:picMkLst>
              <pc:docMk/>
              <pc:sldMasterMk cId="2487646790" sldId="2147483660"/>
              <pc:sldLayoutMk cId="2774457056" sldId="2147483661"/>
              <ac:picMk id="10" creationId="{88C1BB29-AAEC-149F-56BC-CCE2E1AE525C}"/>
            </ac:picMkLst>
          </pc:picChg>
          <pc:picChg chg="add mod">
            <ac:chgData name="Matthias Jax" userId="cd89ef17-9735-4177-9198-9f4f41e2c0d7" providerId="ADAL" clId="{708DC804-4F7C-4671-AA0C-63093924A741}" dt="2023-04-26T07:12:48.098" v="1"/>
            <ac:picMkLst>
              <pc:docMk/>
              <pc:sldMasterMk cId="2487646790" sldId="2147483660"/>
              <pc:sldLayoutMk cId="2774457056" sldId="2147483661"/>
              <ac:picMk id="11" creationId="{A7453793-16FA-C6E5-251E-DEEB0A7730D6}"/>
            </ac:picMkLst>
          </pc:picChg>
          <pc:picChg chg="add mod">
            <ac:chgData name="Matthias Jax" userId="cd89ef17-9735-4177-9198-9f4f41e2c0d7" providerId="ADAL" clId="{708DC804-4F7C-4671-AA0C-63093924A741}" dt="2023-04-26T07:12:48.098" v="1"/>
            <ac:picMkLst>
              <pc:docMk/>
              <pc:sldMasterMk cId="2487646790" sldId="2147483660"/>
              <pc:sldLayoutMk cId="2774457056" sldId="2147483661"/>
              <ac:picMk id="12" creationId="{14E0492C-A5EE-9DD6-EF0E-AA642EA5E0E6}"/>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3448096-CA18-4483-8A3B-F400D94E0B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63AD4E35-2699-4A46-9356-0AE6AB818D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6DB28E-C5F0-46A0-84EE-F5579FCF1F04}" type="datetimeFigureOut">
              <a:rPr lang="de-AT" smtClean="0"/>
              <a:t>26.04.2023</a:t>
            </a:fld>
            <a:endParaRPr lang="de-AT"/>
          </a:p>
        </p:txBody>
      </p:sp>
      <p:sp>
        <p:nvSpPr>
          <p:cNvPr id="4" name="Fußzeilenplatzhalter 3">
            <a:extLst>
              <a:ext uri="{FF2B5EF4-FFF2-40B4-BE49-F238E27FC236}">
                <a16:creationId xmlns:a16="http://schemas.microsoft.com/office/drawing/2014/main" id="{E437B0BD-6D93-43F2-8901-D49A4B921A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9464C351-8CB0-485A-AF45-65D5EA7EC1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559EEE-D8DD-45E3-9671-2C5A4B112598}" type="slidenum">
              <a:rPr lang="de-AT" smtClean="0"/>
              <a:t>‹Nr.›</a:t>
            </a:fld>
            <a:endParaRPr lang="de-AT"/>
          </a:p>
        </p:txBody>
      </p:sp>
    </p:spTree>
    <p:extLst>
      <p:ext uri="{BB962C8B-B14F-4D97-AF65-F5344CB8AC3E}">
        <p14:creationId xmlns:p14="http://schemas.microsoft.com/office/powerpoint/2010/main" val="2153010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F06C4-ADF8-4350-A037-0F83E0B0DC09}" type="datetimeFigureOut">
              <a:rPr lang="de-AT" smtClean="0"/>
              <a:t>26.04.2023</a:t>
            </a:fld>
            <a:endParaRPr lang="de-AT"/>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C9136F-CA9D-4FE5-85DC-58A8F95C26FC}" type="slidenum">
              <a:rPr lang="de-AT" smtClean="0"/>
              <a:t>‹Nr.›</a:t>
            </a:fld>
            <a:endParaRPr lang="de-AT"/>
          </a:p>
        </p:txBody>
      </p:sp>
    </p:spTree>
    <p:extLst>
      <p:ext uri="{BB962C8B-B14F-4D97-AF65-F5344CB8AC3E}">
        <p14:creationId xmlns:p14="http://schemas.microsoft.com/office/powerpoint/2010/main" val="1204009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reativecommons.org/licenses/by-nc/4.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bupp.a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fragfinn.de/"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www.fragfinn.de/kinderliste/eltern/kinderschutz/schutzsoftware.html" TargetMode="External"/><Relationship Id="rId5" Type="http://schemas.openxmlformats.org/officeDocument/2006/relationships/hyperlink" Target="http://www.saferinternet.at/fuer-eltern/#c2317" TargetMode="External"/><Relationship Id="rId4" Type="http://schemas.openxmlformats.org/officeDocument/2006/relationships/hyperlink" Target="http://www.blinde-kuh.de/"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pixabay.com/"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www.blinde-kuh.de/" TargetMode="External"/><Relationship Id="rId5" Type="http://schemas.openxmlformats.org/officeDocument/2006/relationships/hyperlink" Target="commons.wikimedia.org" TargetMode="External"/><Relationship Id="rId4" Type="http://schemas.openxmlformats.org/officeDocument/2006/relationships/hyperlink" Target="http://www.bilderpool.at/"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blinde-kuh.de/"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www.helles-koepfchen.de/" TargetMode="External"/><Relationship Id="rId4" Type="http://schemas.openxmlformats.org/officeDocument/2006/relationships/hyperlink" Target="http://www.fragfinn.de/"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rataufdraht.at/"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Arial" panose="020B0604020202020204" pitchFamily="34" charset="0"/>
                <a:ea typeface="ＭＳ Ｐゴシック" panose="020B0600070205080204" pitchFamily="34" charset="-128"/>
              </a:rPr>
              <a:t>Saferinternet.at</a:t>
            </a:r>
            <a:r>
              <a:rPr lang="de-DE" altLang="de-DE" dirty="0">
                <a:latin typeface="Arial" panose="020B0604020202020204" pitchFamily="34" charset="0"/>
                <a:ea typeface="ＭＳ Ｐゴシック" panose="020B0600070205080204" pitchFamily="34" charset="-128"/>
              </a:rPr>
              <a:t> unterstützt Kinder, Jugendliche, Eltern und Lehrende beim sicheren, kompetenten und verantwortungsvollen Umgang mit digitalen Medien</a:t>
            </a:r>
            <a:r>
              <a:rPr lang="de-DE" altLang="de-DE" dirty="0">
                <a:latin typeface="Times" panose="02020603050405020304" pitchFamily="18" charset="0"/>
                <a:ea typeface="ＭＳ Ｐゴシック" panose="020B0600070205080204" pitchFamily="34" charset="-128"/>
              </a:rPr>
              <a:t>. Auf der Website </a:t>
            </a:r>
            <a:r>
              <a:rPr lang="de-DE" altLang="de-DE" u="sng" dirty="0">
                <a:latin typeface="Times" panose="02020603050405020304" pitchFamily="18" charset="0"/>
                <a:ea typeface="ＭＳ Ｐゴシック" panose="020B0600070205080204" pitchFamily="34" charset="-128"/>
              </a:rPr>
              <a:t>www.saferinternet.at</a:t>
            </a:r>
            <a:r>
              <a:rPr lang="de-DE" altLang="de-DE" dirty="0">
                <a:latin typeface="Times" panose="02020603050405020304" pitchFamily="18" charset="0"/>
                <a:ea typeface="ＭＳ Ｐゴシック" panose="020B0600070205080204" pitchFamily="34" charset="-128"/>
              </a:rPr>
              <a:t> finden sich aktuelle Informationen und Tipps, kostenlose Broschüren und Materialien zum Download, Beratungsangebote sowie das Veranstaltungsservice. </a:t>
            </a:r>
            <a:r>
              <a:rPr lang="de-DE" altLang="de-DE" dirty="0">
                <a:latin typeface="Arial" panose="020B0604020202020204" pitchFamily="34" charset="0"/>
                <a:ea typeface="ＭＳ Ｐゴシック" panose="020B0600070205080204" pitchFamily="34" charset="-128"/>
              </a:rPr>
              <a:t>Die Initiative wird im Auftrag der Europäischen Kommission im Rahmen des CEF/Telecom-Programms umgesetzt.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1"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sz="1200" b="0" i="0" kern="1200" dirty="0">
                <a:solidFill>
                  <a:schemeClr val="tx1"/>
                </a:solidFill>
                <a:effectLst/>
                <a:latin typeface="+mn-lt"/>
                <a:ea typeface="+mn-ea"/>
                <a:cs typeface="+mn-cs"/>
              </a:rPr>
              <a:t>Bild: Saferinternet.at, </a:t>
            </a:r>
            <a:r>
              <a:rPr lang="de-AT" dirty="0">
                <a:hlinkClick r:id="rId3"/>
              </a:rPr>
              <a:t>CC-BY-NC 4.0</a:t>
            </a:r>
            <a:endParaRPr lang="de-DE" altLang="de-DE" dirty="0">
              <a:latin typeface="Arial" panose="020B0604020202020204" pitchFamily="34"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1</a:t>
            </a:fld>
            <a:endParaRPr lang="de-AT"/>
          </a:p>
        </p:txBody>
      </p:sp>
    </p:spTree>
    <p:extLst>
      <p:ext uri="{BB962C8B-B14F-4D97-AF65-F5344CB8AC3E}">
        <p14:creationId xmlns:p14="http://schemas.microsoft.com/office/powerpoint/2010/main" val="3242439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Kind niemals allein lassen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Kinder nicht mit YouTube ablenken, andere Lösung finden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sich bewusst machen, das Kinder auf YouTube auch auf unangemessene Inhalte stoßen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Autoplay-Funktion deaktivieren, da unpassende Videos kommen können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Alternativen zu YouTube finden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„Die Seite mit dem Elefanten“ </a:t>
            </a:r>
            <a:r>
              <a:rPr lang="de-AT" sz="1200" kern="1200" dirty="0">
                <a:solidFill>
                  <a:schemeClr val="tx1"/>
                </a:solidFill>
                <a:effectLst/>
                <a:latin typeface="+mn-lt"/>
                <a:ea typeface="+mn-ea"/>
                <a:cs typeface="+mn-cs"/>
                <a:sym typeface="Wingdings" panose="05000000000000000000" pitchFamily="2" charset="2"/>
              </a:rPr>
              <a:t> </a:t>
            </a:r>
            <a:r>
              <a:rPr lang="de-AT" sz="1200" kern="1200" dirty="0">
                <a:solidFill>
                  <a:schemeClr val="tx1"/>
                </a:solidFill>
                <a:effectLst/>
                <a:latin typeface="+mn-lt"/>
                <a:ea typeface="+mn-ea"/>
                <a:cs typeface="+mn-cs"/>
              </a:rPr>
              <a:t>https://www.wdrmaus.de/elefantenseite/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KIKA </a:t>
            </a:r>
            <a:r>
              <a:rPr lang="de-AT" sz="1200" kern="1200" dirty="0">
                <a:solidFill>
                  <a:schemeClr val="tx1"/>
                </a:solidFill>
                <a:effectLst/>
                <a:latin typeface="+mn-lt"/>
                <a:ea typeface="+mn-ea"/>
                <a:cs typeface="+mn-cs"/>
                <a:sym typeface="Wingdings" panose="05000000000000000000" pitchFamily="2" charset="2"/>
              </a:rPr>
              <a:t> </a:t>
            </a:r>
            <a:r>
              <a:rPr lang="de-AT" sz="1200" kern="1200" dirty="0">
                <a:solidFill>
                  <a:schemeClr val="tx1"/>
                </a:solidFill>
                <a:effectLst/>
                <a:latin typeface="+mn-lt"/>
                <a:ea typeface="+mn-ea"/>
                <a:cs typeface="+mn-cs"/>
              </a:rPr>
              <a:t> https://www.kika.de/index.html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Streaming-Dienste Netflix, Maxdome, Amazon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Vorher vereinbaren, wie lang das Kind Videos, Filme oder Serien (z. B. nur 2 Folgen) sehen darf</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sz="1200" kern="1200" dirty="0" err="1">
                <a:solidFill>
                  <a:schemeClr val="tx1"/>
                </a:solidFill>
                <a:effectLst/>
                <a:latin typeface="+mn-lt"/>
                <a:ea typeface="+mn-ea"/>
                <a:cs typeface="+mn-cs"/>
              </a:rPr>
              <a:t>Youtube</a:t>
            </a:r>
            <a:r>
              <a:rPr lang="de-AT" sz="1200" kern="1200" dirty="0">
                <a:solidFill>
                  <a:schemeClr val="tx1"/>
                </a:solidFill>
                <a:effectLst/>
                <a:latin typeface="+mn-lt"/>
                <a:ea typeface="+mn-ea"/>
                <a:cs typeface="+mn-cs"/>
              </a:rPr>
              <a:t> Kids (</a:t>
            </a:r>
            <a:r>
              <a:rPr lang="de-AT" sz="1200" kern="1200" dirty="0" err="1">
                <a:solidFill>
                  <a:schemeClr val="tx1"/>
                </a:solidFill>
                <a:effectLst/>
                <a:latin typeface="+mn-lt"/>
                <a:ea typeface="+mn-ea"/>
                <a:cs typeface="+mn-cs"/>
              </a:rPr>
              <a:t>Handyapp</a:t>
            </a:r>
            <a:r>
              <a:rPr lang="de-AT" sz="1200" kern="1200" dirty="0">
                <a:solidFill>
                  <a:schemeClr val="tx1"/>
                </a:solidFill>
                <a:effectLst/>
                <a:latin typeface="+mn-lt"/>
                <a:ea typeface="+mn-ea"/>
                <a:cs typeface="+mn-cs"/>
              </a:rPr>
              <a:t>) als Alternative zu </a:t>
            </a:r>
            <a:r>
              <a:rPr lang="de-AT" sz="1200" kern="1200" dirty="0" err="1">
                <a:solidFill>
                  <a:schemeClr val="tx1"/>
                </a:solidFill>
                <a:effectLst/>
                <a:latin typeface="+mn-lt"/>
                <a:ea typeface="+mn-ea"/>
                <a:cs typeface="+mn-cs"/>
              </a:rPr>
              <a:t>Youtube</a:t>
            </a:r>
            <a:r>
              <a:rPr lang="de-AT" sz="120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Eltern können Sicherheitseinstellungen tätigen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Eigene Konten für Kinder erstellen (mit Google-Konto anmelden)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Unterschiedliche Alterskategorien wählbar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Eigene Videoliste erstellbar (dann werden nur diese Videos abgespielt)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Werbung (außer YouTube-Premium-NutzerInnen)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Sicherheitscode kann festgelegt werden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AT" sz="1200" kern="1200" dirty="0" err="1">
                <a:solidFill>
                  <a:schemeClr val="tx1"/>
                </a:solidFill>
                <a:effectLst/>
                <a:latin typeface="+mn-lt"/>
                <a:ea typeface="+mn-ea"/>
                <a:cs typeface="+mn-cs"/>
              </a:rPr>
              <a:t>Timer</a:t>
            </a:r>
            <a:r>
              <a:rPr lang="de-AT" sz="1200" kern="1200" dirty="0">
                <a:solidFill>
                  <a:schemeClr val="tx1"/>
                </a:solidFill>
                <a:effectLst/>
                <a:latin typeface="+mn-lt"/>
                <a:ea typeface="+mn-ea"/>
                <a:cs typeface="+mn-cs"/>
              </a:rPr>
              <a:t> setzen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de-AT"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12</a:t>
            </a:fld>
            <a:endParaRPr lang="de-AT"/>
          </a:p>
        </p:txBody>
      </p:sp>
    </p:spTree>
    <p:extLst>
      <p:ext uri="{BB962C8B-B14F-4D97-AF65-F5344CB8AC3E}">
        <p14:creationId xmlns:p14="http://schemas.microsoft.com/office/powerpoint/2010/main" val="2630645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Digitale Geräte sind für Kinder ähnlich verlockend wie Süßigkeiten</a:t>
            </a:r>
            <a:endParaRPr lang="de-AT" sz="1200" b="0" i="0" u="none" strike="noStrike" kern="1200" baseline="0" dirty="0">
              <a:solidFill>
                <a:schemeClr val="tx1"/>
              </a:solidFill>
              <a:latin typeface="+mn-lt"/>
              <a:ea typeface="+mn-ea"/>
              <a:cs typeface="+mn-cs"/>
            </a:endParaRPr>
          </a:p>
          <a:p>
            <a:endParaRPr lang="de-AT" sz="1200" b="0" i="0" u="none" strike="noStrike" kern="1200" baseline="0" dirty="0">
              <a:solidFill>
                <a:schemeClr val="tx1"/>
              </a:solidFill>
              <a:latin typeface="+mn-lt"/>
              <a:ea typeface="+mn-ea"/>
              <a:cs typeface="+mn-cs"/>
            </a:endParaRPr>
          </a:p>
          <a:p>
            <a:r>
              <a:rPr lang="de-AT" sz="1200" b="0" i="0" u="none" strike="noStrike" kern="1200" baseline="0" dirty="0">
                <a:solidFill>
                  <a:schemeClr val="tx1"/>
                </a:solidFill>
                <a:latin typeface="+mn-lt"/>
                <a:ea typeface="+mn-ea"/>
                <a:cs typeface="+mn-cs"/>
              </a:rPr>
              <a:t>Von exzessiver Nutzung spricht man, wenn Kinder ein Gerät sowohl zeitlich als inhaltlich sehr ausgiebig nutzen.</a:t>
            </a:r>
          </a:p>
          <a:p>
            <a:endParaRPr lang="de-AT" sz="1200" b="0" i="0" u="none" strike="noStrike" kern="1200" baseline="0" dirty="0">
              <a:solidFill>
                <a:schemeClr val="tx1"/>
              </a:solidFill>
              <a:latin typeface="+mn-lt"/>
              <a:ea typeface="+mn-ea"/>
              <a:cs typeface="+mn-cs"/>
            </a:endParaRPr>
          </a:p>
          <a:p>
            <a:r>
              <a:rPr lang="de-AT" sz="1200" b="1" i="0" u="none" strike="noStrike" kern="1200" baseline="0" dirty="0">
                <a:solidFill>
                  <a:schemeClr val="tx1"/>
                </a:solidFill>
                <a:latin typeface="+mn-lt"/>
                <a:ea typeface="+mn-ea"/>
                <a:cs typeface="+mn-cs"/>
              </a:rPr>
              <a:t>Achtung: Exzessive Nutzung ist nicht automatisch mit einer Suchterkrankung gleichzusetzen</a:t>
            </a:r>
            <a:r>
              <a:rPr lang="de-AT" sz="1200" b="0" i="0" u="none" strike="noStrike" kern="1200" baseline="0" dirty="0">
                <a:solidFill>
                  <a:schemeClr val="tx1"/>
                </a:solidFill>
                <a:latin typeface="+mn-lt"/>
                <a:ea typeface="+mn-ea"/>
                <a:cs typeface="+mn-cs"/>
              </a:rPr>
              <a:t>. So können Kinder für eine bestimmte Zeit von digitalen Geräten gefesselt sein, sich dann aber wieder problemlos anderen Dingen zuwenden. Welches Ausmaß gefährlich ist und süchtig machen kann, ist von Kind zu Kind unterschiedlich. Wichtig ist, dass Eltern darauf achten, Kindern reichlich Alternativen zu bieten, um Langeweile zu überwinden.</a:t>
            </a:r>
          </a:p>
          <a:p>
            <a:endParaRPr lang="de-AT" altLang="de-DE" sz="1200" b="0" i="0" u="none" strike="noStrike" kern="1200" baseline="0" dirty="0">
              <a:solidFill>
                <a:schemeClr val="tx1"/>
              </a:solidFill>
              <a:latin typeface="+mn-lt"/>
              <a:ea typeface="+mn-ea"/>
              <a:cs typeface="+mn-cs"/>
            </a:endParaRPr>
          </a:p>
          <a:p>
            <a:r>
              <a:rPr lang="de-AT" altLang="de-DE" sz="1200" b="0" i="0" u="none" strike="noStrike" kern="1200" baseline="0" dirty="0">
                <a:solidFill>
                  <a:schemeClr val="tx1"/>
                </a:solidFill>
                <a:latin typeface="+mn-lt"/>
                <a:ea typeface="+mn-ea"/>
                <a:cs typeface="+mn-cs"/>
              </a:rPr>
              <a:t>Übung für Kindergartenkinder die eigene körperlichen Grenzen zu erkennen: Unterrichtsmaterial Safer Internet im Kindergarten, S. 25</a:t>
            </a:r>
            <a:endParaRPr lang="de-AT" altLang="de-DE" dirty="0">
              <a:latin typeface="Times" panose="02020603050405020304" pitchFamily="18"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13</a:t>
            </a:fld>
            <a:endParaRPr lang="de-AT"/>
          </a:p>
        </p:txBody>
      </p:sp>
    </p:spTree>
    <p:extLst>
      <p:ext uri="{BB962C8B-B14F-4D97-AF65-F5344CB8AC3E}">
        <p14:creationId xmlns:p14="http://schemas.microsoft.com/office/powerpoint/2010/main" val="2067269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a:solidFill>
                  <a:schemeClr val="tx1"/>
                </a:solidFill>
                <a:latin typeface="+mn-lt"/>
                <a:ea typeface="+mn-ea"/>
                <a:cs typeface="+mn-cs"/>
              </a:rPr>
              <a:t>Von exzessiver Nutzung spricht man, wenn Kinder ein Gerät sowohl zeitlich als inhaltlich sehr ausgiebig nutzen.</a:t>
            </a:r>
          </a:p>
          <a:p>
            <a:r>
              <a:rPr lang="de-AT" sz="1200" b="1" i="0" u="none" strike="noStrike" kern="1200" baseline="0" dirty="0">
                <a:solidFill>
                  <a:schemeClr val="tx1"/>
                </a:solidFill>
                <a:latin typeface="+mn-lt"/>
                <a:ea typeface="+mn-ea"/>
                <a:cs typeface="+mn-cs"/>
              </a:rPr>
              <a:t>Achtung: Exzessive Nutzung ist nicht automatisch mit einer Suchterkrankung gleichzusetzen</a:t>
            </a:r>
            <a:r>
              <a:rPr lang="de-AT" sz="1200" b="0" i="0" u="none" strike="noStrike" kern="1200" baseline="0" dirty="0">
                <a:solidFill>
                  <a:schemeClr val="tx1"/>
                </a:solidFill>
                <a:latin typeface="+mn-lt"/>
                <a:ea typeface="+mn-ea"/>
                <a:cs typeface="+mn-cs"/>
              </a:rPr>
              <a:t>. So können Kinder für eine bestimmte Zeit von digitalen Geräten gefesselt sein, sich dann aber wieder problemlos anderen Dingen zuwenden.</a:t>
            </a:r>
          </a:p>
          <a:p>
            <a:r>
              <a:rPr lang="de-AT" sz="1200" b="0" i="0" u="none" strike="noStrike" kern="1200" baseline="0" dirty="0">
                <a:solidFill>
                  <a:schemeClr val="tx1"/>
                </a:solidFill>
                <a:latin typeface="+mn-lt"/>
                <a:ea typeface="+mn-ea"/>
                <a:cs typeface="+mn-cs"/>
              </a:rPr>
              <a:t>Welches Ausmaß gefährlich ist und süchtig machen kann, ist von Kind zu Kind unterschiedlich. Wichtig ist, dass Eltern darauf achten, Kindern reichlich Alternativen zu bieten, um Langeweile zu überwinden.</a:t>
            </a:r>
          </a:p>
          <a:p>
            <a:endParaRPr lang="de-AT" sz="1200" b="0" i="0" u="none" strike="noStrike" kern="1200" baseline="0" dirty="0">
              <a:solidFill>
                <a:schemeClr val="tx1"/>
              </a:solidFill>
              <a:latin typeface="+mn-lt"/>
              <a:ea typeface="+mn-ea"/>
              <a:cs typeface="+mn-cs"/>
            </a:endParaRPr>
          </a:p>
          <a:p>
            <a:r>
              <a:rPr lang="de-AT" sz="1200" b="0" i="0" u="none" strike="noStrike" kern="1200" baseline="0" dirty="0">
                <a:solidFill>
                  <a:schemeClr val="tx1"/>
                </a:solidFill>
                <a:latin typeface="+mn-lt"/>
                <a:ea typeface="+mn-ea"/>
                <a:cs typeface="+mn-cs"/>
              </a:rPr>
              <a:t>Kinder müssen mit der Unterstützung ihrer Eltern lernen, wann es genug ist. Sie müssen lernen, ihre Grenzen zu erkennen und die Gefühle die Medien auslösen, einschätzen. Es ist auch wichtig Alternativen aufzuzeigen. Die allgemeine Aufforderung „etwas anderes zu machen“ reicht nicht aus.</a:t>
            </a: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14</a:t>
            </a:fld>
            <a:endParaRPr lang="de-AT"/>
          </a:p>
        </p:txBody>
      </p:sp>
    </p:spTree>
    <p:extLst>
      <p:ext uri="{BB962C8B-B14F-4D97-AF65-F5344CB8AC3E}">
        <p14:creationId xmlns:p14="http://schemas.microsoft.com/office/powerpoint/2010/main" val="4053651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Arial" panose="020B0604020202020204" pitchFamily="34" charset="0"/>
                <a:ea typeface="ＭＳ Ｐゴシック" panose="020B0600070205080204" pitchFamily="34" charset="-128"/>
              </a:rPr>
              <a:t>Wie erkennst du, wann du genug Zeit vor dem Computer oder mit dem Smartphone verbracht hast? Was kannst du dann tun?</a:t>
            </a:r>
          </a:p>
          <a:p>
            <a:r>
              <a:rPr lang="de-AT" altLang="de-DE" dirty="0">
                <a:latin typeface="Arial" panose="020B0604020202020204" pitchFamily="34" charset="0"/>
                <a:ea typeface="ＭＳ Ｐゴシック" panose="020B0600070205080204" pitchFamily="34" charset="-128"/>
              </a:rPr>
              <a:t>Alternativen zu Bildschirmen thematisieren </a:t>
            </a:r>
            <a:r>
              <a:rPr lang="de-AT" altLang="de-DE" dirty="0">
                <a:latin typeface="Arial" panose="020B0604020202020204" pitchFamily="34" charset="0"/>
                <a:ea typeface="ＭＳ Ｐゴシック" panose="020B0600070205080204" pitchFamily="34" charset="-128"/>
                <a:sym typeface="Wingdings" panose="05000000000000000000" pitchFamily="2" charset="2"/>
              </a:rPr>
              <a:t></a:t>
            </a:r>
            <a:r>
              <a:rPr lang="de-AT" altLang="de-DE" dirty="0">
                <a:latin typeface="Arial" panose="020B0604020202020204" pitchFamily="34" charset="0"/>
                <a:ea typeface="ＭＳ Ｐゴシック" panose="020B0600070205080204" pitchFamily="34" charset="-128"/>
              </a:rPr>
              <a:t> z.B. Bewegung!</a:t>
            </a:r>
          </a:p>
          <a:p>
            <a:endParaRPr lang="de-AT" altLang="de-DE" dirty="0">
              <a:latin typeface="Arial" panose="020B0604020202020204" pitchFamily="34" charset="0"/>
              <a:ea typeface="ＭＳ Ｐゴシック" panose="020B0600070205080204" pitchFamily="34" charset="-128"/>
            </a:endParaRPr>
          </a:p>
          <a:p>
            <a:r>
              <a:rPr lang="de-AT" altLang="de-DE" dirty="0">
                <a:latin typeface="Arial" panose="020B0604020202020204" pitchFamily="34" charset="0"/>
                <a:ea typeface="ＭＳ Ｐゴシック" panose="020B0600070205080204" pitchFamily="34" charset="-128"/>
              </a:rPr>
              <a:t>Hinweis: Der Alternativplan sollte sofort ausgeführt werden! Zum Beispiel mit alle Kindern hüpfen, Wasser trinken etc.</a:t>
            </a:r>
          </a:p>
        </p:txBody>
      </p:sp>
      <p:sp>
        <p:nvSpPr>
          <p:cNvPr id="4" name="Foliennummernplatzhalter 3"/>
          <p:cNvSpPr>
            <a:spLocks noGrp="1"/>
          </p:cNvSpPr>
          <p:nvPr>
            <p:ph type="sldNum" sz="quarter" idx="10"/>
          </p:nvPr>
        </p:nvSpPr>
        <p:spPr/>
        <p:txBody>
          <a:bodyPr/>
          <a:lstStyle/>
          <a:p>
            <a:fld id="{5BC9136F-CA9D-4FE5-85DC-58A8F95C26FC}" type="slidenum">
              <a:rPr lang="de-AT" smtClean="0"/>
              <a:t>15</a:t>
            </a:fld>
            <a:endParaRPr lang="de-AT"/>
          </a:p>
        </p:txBody>
      </p:sp>
    </p:spTree>
    <p:extLst>
      <p:ext uri="{BB962C8B-B14F-4D97-AF65-F5344CB8AC3E}">
        <p14:creationId xmlns:p14="http://schemas.microsoft.com/office/powerpoint/2010/main" val="1846088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BC9136F-CA9D-4FE5-85DC-58A8F95C26FC}" type="slidenum">
              <a:rPr lang="de-AT" smtClean="0"/>
              <a:t>16</a:t>
            </a:fld>
            <a:endParaRPr lang="de-AT"/>
          </a:p>
        </p:txBody>
      </p:sp>
    </p:spTree>
    <p:extLst>
      <p:ext uri="{BB962C8B-B14F-4D97-AF65-F5344CB8AC3E}">
        <p14:creationId xmlns:p14="http://schemas.microsoft.com/office/powerpoint/2010/main" val="859948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18</a:t>
            </a:fld>
            <a:endParaRPr lang="de-AT"/>
          </a:p>
        </p:txBody>
      </p:sp>
    </p:spTree>
    <p:extLst>
      <p:ext uri="{BB962C8B-B14F-4D97-AF65-F5344CB8AC3E}">
        <p14:creationId xmlns:p14="http://schemas.microsoft.com/office/powerpoint/2010/main" val="4134599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Times" panose="02020603050405020304" pitchFamily="18" charset="0"/>
                <a:ea typeface="ＭＳ Ｐゴシック" panose="020B0600070205080204" pitchFamily="34" charset="-128"/>
              </a:rPr>
              <a:t>Es ist wichtig, klare Regeln für den Umgang mit digitalen Geräten festzulegen. Was dürfen die Kinder und was nicht? </a:t>
            </a:r>
          </a:p>
          <a:p>
            <a:r>
              <a:rPr lang="de-DE" altLang="de-DE" dirty="0">
                <a:latin typeface="Times" panose="02020603050405020304" pitchFamily="18" charset="0"/>
                <a:ea typeface="ＭＳ Ｐゴシック" panose="020B0600070205080204" pitchFamily="34" charset="-128"/>
              </a:rPr>
              <a:t>Zum Beispiel können medienfreie Mahlzeiten vereinbart werden – diese müssen für alle Familienmitglieder und auch für Medien wie Bücher, Zeitung</a:t>
            </a:r>
            <a:r>
              <a:rPr lang="de-DE" altLang="de-DE" baseline="0" dirty="0">
                <a:latin typeface="Times" panose="02020603050405020304" pitchFamily="18" charset="0"/>
                <a:ea typeface="ＭＳ Ｐゴシック" panose="020B0600070205080204" pitchFamily="34" charset="-128"/>
              </a:rPr>
              <a:t> oder</a:t>
            </a:r>
            <a:r>
              <a:rPr lang="de-DE" altLang="de-DE" dirty="0">
                <a:latin typeface="Times" panose="02020603050405020304" pitchFamily="18" charset="0"/>
                <a:ea typeface="ＭＳ Ｐゴシック" panose="020B0600070205080204" pitchFamily="34" charset="-128"/>
              </a:rPr>
              <a:t> Fernsehen gelten! Legen Sie ein Zeitlimit für die Mediennutzung fest.</a:t>
            </a:r>
          </a:p>
          <a:p>
            <a:r>
              <a:rPr lang="de-DE" altLang="de-DE" dirty="0">
                <a:latin typeface="Times" panose="02020603050405020304" pitchFamily="18" charset="0"/>
                <a:ea typeface="ＭＳ Ｐゴシック" panose="020B0600070205080204" pitchFamily="34" charset="-128"/>
              </a:rPr>
              <a:t>Gestalten Sie Regeln gemeinsam mit dem Kind, Kreativität darf nicht zu kurz kommen.</a:t>
            </a:r>
          </a:p>
          <a:p>
            <a:endParaRPr lang="de-DE" altLang="de-DE" dirty="0">
              <a:latin typeface="Times" panose="02020603050405020304" pitchFamily="18" charset="0"/>
              <a:ea typeface="ＭＳ Ｐゴシック" panose="020B0600070205080204" pitchFamily="34" charset="-128"/>
            </a:endParaRPr>
          </a:p>
          <a:p>
            <a:endParaRPr lang="de-AT" altLang="de-DE" dirty="0">
              <a:latin typeface="Times" panose="02020603050405020304" pitchFamily="18" charset="0"/>
              <a:ea typeface="ＭＳ Ｐゴシック" panose="020B0600070205080204" pitchFamily="34" charset="-128"/>
            </a:endParaRPr>
          </a:p>
          <a:p>
            <a:endParaRPr lang="de-DE" dirty="0"/>
          </a:p>
        </p:txBody>
      </p:sp>
      <p:sp>
        <p:nvSpPr>
          <p:cNvPr id="4" name="Foliennummernplatzhalter 3"/>
          <p:cNvSpPr>
            <a:spLocks noGrp="1"/>
          </p:cNvSpPr>
          <p:nvPr>
            <p:ph type="sldNum" sz="quarter" idx="5"/>
          </p:nvPr>
        </p:nvSpPr>
        <p:spPr/>
        <p:txBody>
          <a:bodyPr/>
          <a:lstStyle/>
          <a:p>
            <a:fld id="{5BC9136F-CA9D-4FE5-85DC-58A8F95C26FC}" type="slidenum">
              <a:rPr lang="de-AT" smtClean="0"/>
              <a:t>19</a:t>
            </a:fld>
            <a:endParaRPr lang="de-AT"/>
          </a:p>
        </p:txBody>
      </p:sp>
    </p:spTree>
    <p:extLst>
      <p:ext uri="{BB962C8B-B14F-4D97-AF65-F5344CB8AC3E}">
        <p14:creationId xmlns:p14="http://schemas.microsoft.com/office/powerpoint/2010/main" val="4180135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2800" dirty="0">
                <a:latin typeface="Times" panose="02020603050405020304" pitchFamily="18" charset="0"/>
                <a:ea typeface="ＭＳ Ｐゴシック" panose="020B0600070205080204" pitchFamily="34" charset="-128"/>
              </a:rPr>
              <a:t>Ab welchem Alter ein Spiel geeignet ist, hängt sehr stark davon ab, wie gut sich ein Kind konzentrieren kann. Es gibt also keine allgemeingültigen Regeln! Überlegen Sie bei jedem Spiel, ob es bereits für Ihr Kind geeignet ist. Für die meisten Spiele gibt es eine gesetzliche Altersempfehlung, an der man sich orientieren kann.</a:t>
            </a:r>
          </a:p>
          <a:p>
            <a:endParaRPr lang="de-DE" altLang="de-DE" sz="2800" b="1" dirty="0">
              <a:latin typeface="Times" panose="02020603050405020304" pitchFamily="18" charset="0"/>
              <a:ea typeface="ＭＳ Ｐゴシック" panose="020B0600070205080204" pitchFamily="34" charset="-128"/>
            </a:endParaRPr>
          </a:p>
          <a:p>
            <a:r>
              <a:rPr lang="de-DE" altLang="de-DE" sz="2800" b="1" dirty="0">
                <a:latin typeface="Times" panose="02020603050405020304" pitchFamily="18" charset="0"/>
                <a:ea typeface="ＭＳ Ｐゴシック" panose="020B0600070205080204" pitchFamily="34" charset="-128"/>
              </a:rPr>
              <a:t>Achtung: </a:t>
            </a:r>
            <a:r>
              <a:rPr lang="de-DE" altLang="de-DE" sz="2800" dirty="0">
                <a:latin typeface="Times" panose="02020603050405020304" pitchFamily="18" charset="0"/>
                <a:ea typeface="ＭＳ Ｐゴシック" panose="020B0600070205080204" pitchFamily="34" charset="-128"/>
              </a:rPr>
              <a:t>Dabei bitte nicht von den eigenen Bedürfnissen ausgehen – auch Kinder haben Wünsche, die ernstgenommen werden sollten. </a:t>
            </a:r>
          </a:p>
          <a:p>
            <a:endParaRPr lang="de-DE" altLang="de-DE" sz="2800" dirty="0">
              <a:latin typeface="Times" panose="02020603050405020304" pitchFamily="18" charset="0"/>
              <a:ea typeface="ＭＳ Ｐゴシック" panose="020B0600070205080204" pitchFamily="34" charset="-128"/>
            </a:endParaRPr>
          </a:p>
          <a:p>
            <a:r>
              <a:rPr lang="de-DE" altLang="de-DE" sz="2800" dirty="0">
                <a:latin typeface="Times" panose="02020603050405020304" pitchFamily="18" charset="0"/>
                <a:ea typeface="ＭＳ Ｐゴシック" panose="020B0600070205080204" pitchFamily="34" charset="-128"/>
              </a:rPr>
              <a:t>Vor allem das Spielen am Smartphone ist bei Kindergartenkindern beliebt. Folgendes sollte jedoch beachtet werden: </a:t>
            </a:r>
          </a:p>
          <a:p>
            <a:pPr marL="457200" indent="-457200">
              <a:buFont typeface="Arial" panose="020B0604020202020204" pitchFamily="34" charset="0"/>
              <a:buChar char="•"/>
            </a:pPr>
            <a:r>
              <a:rPr lang="de-DE" altLang="de-DE" sz="2800" dirty="0">
                <a:latin typeface="Times" panose="02020603050405020304" pitchFamily="18" charset="0"/>
                <a:ea typeface="ＭＳ Ｐゴシック" panose="020B0600070205080204" pitchFamily="34" charset="-128"/>
              </a:rPr>
              <a:t>Wenige, dafür gute Angebote/Apps wählen</a:t>
            </a:r>
          </a:p>
          <a:p>
            <a:pPr marL="457200" indent="-457200">
              <a:buFont typeface="Arial" panose="020B0604020202020204" pitchFamily="34" charset="0"/>
              <a:buChar char="•"/>
            </a:pPr>
            <a:r>
              <a:rPr lang="de-DE" altLang="de-DE" sz="2800" dirty="0">
                <a:latin typeface="Times" panose="02020603050405020304" pitchFamily="18" charset="0"/>
                <a:ea typeface="ＭＳ Ｐゴシック" panose="020B0600070205080204" pitchFamily="34" charset="-128"/>
              </a:rPr>
              <a:t>Lernspiele</a:t>
            </a:r>
          </a:p>
          <a:p>
            <a:pPr marL="457200" indent="-457200">
              <a:buFont typeface="Arial" panose="020B0604020202020204" pitchFamily="34" charset="0"/>
              <a:buChar char="•"/>
            </a:pPr>
            <a:r>
              <a:rPr lang="de-DE" altLang="de-DE" sz="2800" dirty="0">
                <a:latin typeface="Times" panose="02020603050405020304" pitchFamily="18" charset="0"/>
                <a:ea typeface="ＭＳ Ｐゴシック" panose="020B0600070205080204" pitchFamily="34" charset="-128"/>
              </a:rPr>
              <a:t>Kostenpflichtige Apps oftmals besser, da der Datenschutz besser und unpassende Werbung weniger wahrscheinlich ist</a:t>
            </a:r>
          </a:p>
          <a:p>
            <a:pPr marL="457200" indent="-457200">
              <a:buFont typeface="Arial" panose="020B0604020202020204" pitchFamily="34" charset="0"/>
              <a:buChar char="•"/>
            </a:pPr>
            <a:r>
              <a:rPr lang="de-DE" altLang="de-DE" sz="2800" dirty="0">
                <a:latin typeface="Times" panose="02020603050405020304" pitchFamily="18" charset="0"/>
                <a:ea typeface="ＭＳ Ｐゴシック" panose="020B0600070205080204" pitchFamily="34" charset="-128"/>
              </a:rPr>
              <a:t>In-App-Käufe und Content-Dienste sperren</a:t>
            </a:r>
          </a:p>
          <a:p>
            <a:pPr marL="457200" indent="-457200">
              <a:buFont typeface="Arial" panose="020B0604020202020204" pitchFamily="34" charset="0"/>
              <a:buChar char="•"/>
            </a:pPr>
            <a:r>
              <a:rPr lang="de-DE" altLang="de-DE" sz="2800" dirty="0">
                <a:latin typeface="Times" panose="02020603050405020304" pitchFamily="18" charset="0"/>
                <a:ea typeface="ＭＳ Ｐゴシック" panose="020B0600070205080204" pitchFamily="34" charset="-128"/>
              </a:rPr>
              <a:t>Sich bewusst machen, das in (gratis) Apps Werbung eingespielt wird, die für Kinder ungeeignet ist (z. B. Werbung für einen Horrorfilm)</a:t>
            </a:r>
          </a:p>
          <a:p>
            <a:pPr marL="457200" indent="-457200">
              <a:buFont typeface="Arial" panose="020B0604020202020204" pitchFamily="34" charset="0"/>
              <a:buChar char="•"/>
            </a:pPr>
            <a:r>
              <a:rPr lang="de-DE" altLang="de-DE" sz="2800" dirty="0">
                <a:latin typeface="Times" panose="02020603050405020304" pitchFamily="18" charset="0"/>
                <a:ea typeface="ＭＳ Ｐゴシック" panose="020B0600070205080204" pitchFamily="34" charset="-128"/>
              </a:rPr>
              <a:t>Inhalte (z. B. Chats) mit einem Passwort schützen. So können Kinder auch nicht versehentlich Nachrichten und Co. entdecken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altLang="de-DE" sz="280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ltLang="de-DE" sz="2800" dirty="0">
                <a:latin typeface="Times" panose="02020603050405020304" pitchFamily="18" charset="0"/>
                <a:ea typeface="ＭＳ Ｐゴシック" panose="020B0600070205080204" pitchFamily="34" charset="-128"/>
              </a:rPr>
              <a:t>Mehr zu Kinderschutz im Internet: https://www.ispa.at/index.php?eID=tx_securedownloads&amp;u=0&amp;g=0&amp;t=1576837261&amp;hash=f0bdf43af0afb5c20bc095911d2587c778ac3c7e&amp;file=fileadmin/content/5_Wissenspool/Brosch%C3%BCren/TechnischerKinderschutz/201901_Technischer_Kinderschutz_im_Internet.pdf  </a:t>
            </a:r>
          </a:p>
          <a:p>
            <a:endParaRPr lang="de-AT" altLang="de-DE" sz="2800" dirty="0">
              <a:latin typeface="Times" panose="02020603050405020304" pitchFamily="18" charset="0"/>
              <a:ea typeface="ＭＳ Ｐゴシック" panose="020B0600070205080204" pitchFamily="34" charset="-128"/>
            </a:endParaRPr>
          </a:p>
          <a:p>
            <a:r>
              <a:rPr lang="de-DE" altLang="de-DE" sz="2800" dirty="0">
                <a:latin typeface="Times" panose="02020603050405020304" pitchFamily="18" charset="0"/>
                <a:ea typeface="ＭＳ Ｐゴシック" panose="020B0600070205080204" pitchFamily="34" charset="-128"/>
              </a:rPr>
              <a:t>Manchmal können Spiele den Kindern auch Angst machen. Es ist daher wichtig, diese im Auge zu behalten und immer wieder nachzufragen, wie ihre Spielerfahrungen sind. Erwachsene sollten deutlich machen, dass ihr Kind jederzeit mit ihnen sprechen kann, sollte es sich fürchten oder mit einem Spiel überfordert fühlen. Eine ablehnende Haltung dem Spiel gegenüber kann dazu führen, dass das Kind sich in Zukunft nicht mehr an seine Eltern wendet. </a:t>
            </a:r>
          </a:p>
          <a:p>
            <a:endParaRPr lang="de-DE" altLang="de-DE" sz="2800" dirty="0">
              <a:latin typeface="Times" panose="02020603050405020304" pitchFamily="18" charset="0"/>
              <a:ea typeface="ＭＳ Ｐゴシック" panose="020B0600070205080204" pitchFamily="34" charset="-128"/>
            </a:endParaRPr>
          </a:p>
          <a:p>
            <a:pPr>
              <a:defRPr/>
            </a:pPr>
            <a:r>
              <a:rPr lang="de-DE" altLang="de-DE" b="1" dirty="0">
                <a:ea typeface="ＭＳ Ｐゴシック" pitchFamily="34" charset="-128"/>
              </a:rPr>
              <a:t>PEGI-Symbole: </a:t>
            </a:r>
          </a:p>
          <a:p>
            <a:pPr>
              <a:defRPr/>
            </a:pPr>
            <a:endParaRPr lang="de-AT" altLang="de-DE" b="1" dirty="0">
              <a:ea typeface="ＭＳ Ｐゴシック" pitchFamily="34" charset="-128"/>
            </a:endParaRPr>
          </a:p>
          <a:p>
            <a:pPr marL="171690" indent="-171690">
              <a:buFont typeface="Arial" panose="020B0604020202020204" pitchFamily="34" charset="0"/>
              <a:buChar char="•"/>
              <a:defRPr/>
            </a:pPr>
            <a:r>
              <a:rPr lang="de-DE" altLang="de-DE" b="1" dirty="0">
                <a:ea typeface="ＭＳ Ｐゴシック" pitchFamily="34" charset="-128"/>
              </a:rPr>
              <a:t>Faust</a:t>
            </a:r>
            <a:r>
              <a:rPr lang="de-DE" altLang="de-DE" dirty="0">
                <a:ea typeface="ＭＳ Ｐゴシック" pitchFamily="34" charset="-128"/>
              </a:rPr>
              <a:t>: </a:t>
            </a:r>
            <a:r>
              <a:rPr lang="de-DE" dirty="0"/>
              <a:t>Das Spiel enthält Gewaltdarstellungen oder verherrlicht/verharmlost Gewalt</a:t>
            </a:r>
            <a:endParaRPr lang="de-DE" altLang="de-DE" dirty="0">
              <a:ea typeface="ＭＳ Ｐゴシック" pitchFamily="34" charset="-128"/>
            </a:endParaRPr>
          </a:p>
          <a:p>
            <a:pPr marL="171690" indent="-171690">
              <a:buFont typeface="Arial" panose="020B0604020202020204" pitchFamily="34" charset="0"/>
              <a:buChar char="•"/>
              <a:defRPr/>
            </a:pPr>
            <a:r>
              <a:rPr lang="de-DE" altLang="de-DE" b="1" dirty="0">
                <a:ea typeface="ＭＳ Ｐゴシック" pitchFamily="34" charset="-128"/>
              </a:rPr>
              <a:t>Sprechblase</a:t>
            </a:r>
            <a:r>
              <a:rPr lang="de-DE" altLang="de-DE" dirty="0">
                <a:ea typeface="ＭＳ Ｐゴシック" pitchFamily="34" charset="-128"/>
              </a:rPr>
              <a:t>: </a:t>
            </a:r>
            <a:r>
              <a:rPr lang="de-DE" dirty="0"/>
              <a:t>Spiel verwendet Schimpfwörter</a:t>
            </a:r>
            <a:endParaRPr lang="de-DE" altLang="de-DE" dirty="0">
              <a:ea typeface="ＭＳ Ｐゴシック" pitchFamily="34" charset="-128"/>
            </a:endParaRPr>
          </a:p>
          <a:p>
            <a:pPr marL="171690" indent="-171690">
              <a:buFont typeface="Arial" panose="020B0604020202020204" pitchFamily="34" charset="0"/>
              <a:buChar char="•"/>
              <a:defRPr/>
            </a:pPr>
            <a:r>
              <a:rPr lang="de-DE" altLang="de-DE" b="1" dirty="0">
                <a:ea typeface="ＭＳ Ｐゴシック" pitchFamily="34" charset="-128"/>
              </a:rPr>
              <a:t>Spinne</a:t>
            </a:r>
            <a:r>
              <a:rPr lang="de-DE" altLang="de-DE" dirty="0">
                <a:ea typeface="ＭＳ Ｐゴシック" pitchFamily="34" charset="-128"/>
              </a:rPr>
              <a:t>: </a:t>
            </a:r>
            <a:r>
              <a:rPr lang="de-DE" dirty="0"/>
              <a:t>Spiel bereitet kleinen Kindern Angst oder ist gruselig</a:t>
            </a:r>
          </a:p>
          <a:p>
            <a:pPr marL="171690" indent="-171690">
              <a:buFont typeface="Arial" panose="020B0604020202020204" pitchFamily="34" charset="0"/>
              <a:buChar char="•"/>
              <a:defRPr/>
            </a:pPr>
            <a:r>
              <a:rPr lang="de-DE" altLang="de-DE" b="1" dirty="0">
                <a:ea typeface="ＭＳ Ｐゴシック" pitchFamily="34" charset="-128"/>
              </a:rPr>
              <a:t>Männer</a:t>
            </a:r>
            <a:r>
              <a:rPr lang="de-DE" altLang="de-DE" dirty="0">
                <a:ea typeface="ＭＳ Ｐゴシック" pitchFamily="34" charset="-128"/>
              </a:rPr>
              <a:t>-</a:t>
            </a:r>
            <a:r>
              <a:rPr lang="de-DE" altLang="de-DE" b="1" dirty="0">
                <a:ea typeface="ＭＳ Ｐゴシック" pitchFamily="34" charset="-128"/>
              </a:rPr>
              <a:t>Frauen</a:t>
            </a:r>
            <a:r>
              <a:rPr lang="de-DE" altLang="de-DE" dirty="0">
                <a:ea typeface="ＭＳ Ｐゴシック" pitchFamily="34" charset="-128"/>
              </a:rPr>
              <a:t>: </a:t>
            </a:r>
            <a:r>
              <a:rPr lang="de-DE" dirty="0"/>
              <a:t>Spiel zeigt Nacktheit und/oder sexuelle Handlungen oder spielt auf sexuelle Handlungen an</a:t>
            </a:r>
            <a:endParaRPr lang="de-DE" altLang="de-DE" dirty="0">
              <a:ea typeface="ＭＳ Ｐゴシック" pitchFamily="34" charset="-128"/>
            </a:endParaRPr>
          </a:p>
          <a:p>
            <a:pPr marL="171690" indent="-171690">
              <a:buFont typeface="Arial" panose="020B0604020202020204" pitchFamily="34" charset="0"/>
              <a:buChar char="•"/>
              <a:defRPr/>
            </a:pPr>
            <a:r>
              <a:rPr lang="de-DE" altLang="de-DE" b="1" dirty="0">
                <a:ea typeface="ＭＳ Ｐゴシック" pitchFamily="34" charset="-128"/>
              </a:rPr>
              <a:t>Spritze</a:t>
            </a:r>
            <a:r>
              <a:rPr lang="de-DE" altLang="de-DE" dirty="0">
                <a:ea typeface="ＭＳ Ｐゴシック" pitchFamily="34" charset="-128"/>
              </a:rPr>
              <a:t>: </a:t>
            </a:r>
            <a:r>
              <a:rPr lang="de-DE" dirty="0"/>
              <a:t>Spiel bezieht sich auf Drogenkonsum oder zeigt diesen</a:t>
            </a:r>
          </a:p>
          <a:p>
            <a:pPr marL="171690" indent="-171690">
              <a:buFont typeface="Arial" panose="020B0604020202020204" pitchFamily="34" charset="0"/>
              <a:buChar char="•"/>
              <a:defRPr/>
            </a:pPr>
            <a:r>
              <a:rPr lang="de-DE" altLang="de-DE" b="1" dirty="0">
                <a:ea typeface="ＭＳ Ｐゴシック" pitchFamily="34" charset="-128"/>
              </a:rPr>
              <a:t>Personengruppe</a:t>
            </a:r>
            <a:r>
              <a:rPr lang="de-DE" altLang="de-DE" dirty="0">
                <a:ea typeface="ＭＳ Ｐゴシック" pitchFamily="34" charset="-128"/>
              </a:rPr>
              <a:t>: </a:t>
            </a:r>
            <a:r>
              <a:rPr lang="de-DE" dirty="0"/>
              <a:t>Spiel zeigt Diskriminierung oder Spielinhalt fördert Diskriminierung</a:t>
            </a:r>
            <a:endParaRPr lang="de-DE" altLang="de-DE" dirty="0">
              <a:ea typeface="ＭＳ Ｐゴシック" pitchFamily="34" charset="-128"/>
            </a:endParaRPr>
          </a:p>
          <a:p>
            <a:pPr marL="171690" indent="-171690">
              <a:buFont typeface="Arial" panose="020B0604020202020204" pitchFamily="34" charset="0"/>
              <a:buChar char="•"/>
              <a:defRPr/>
            </a:pPr>
            <a:r>
              <a:rPr lang="de-DE" altLang="de-DE" b="1" dirty="0">
                <a:ea typeface="ＭＳ Ｐゴシック" pitchFamily="34" charset="-128"/>
              </a:rPr>
              <a:t>Würfel</a:t>
            </a:r>
            <a:r>
              <a:rPr lang="de-DE" altLang="de-DE" dirty="0">
                <a:ea typeface="ＭＳ Ｐゴシック" pitchFamily="34" charset="-128"/>
              </a:rPr>
              <a:t>: </a:t>
            </a:r>
            <a:r>
              <a:rPr lang="de-DE" dirty="0"/>
              <a:t>Spiel fordert zum Glücksspiel auf oder gibt Anleitung dazu</a:t>
            </a:r>
            <a:endParaRPr lang="de-DE" altLang="de-DE" dirty="0">
              <a:ea typeface="ＭＳ Ｐゴシック" pitchFamily="34" charset="-128"/>
            </a:endParaRPr>
          </a:p>
          <a:p>
            <a:pPr marL="171690" indent="-171690">
              <a:buFont typeface="Arial" panose="020B0604020202020204" pitchFamily="34" charset="0"/>
              <a:buChar char="•"/>
              <a:defRPr/>
            </a:pPr>
            <a:r>
              <a:rPr lang="de-DE" altLang="de-DE" b="1" dirty="0">
                <a:ea typeface="ＭＳ Ｐゴシック" pitchFamily="34" charset="-128"/>
              </a:rPr>
              <a:t>Weltkugel: </a:t>
            </a:r>
            <a:r>
              <a:rPr lang="de-DE" dirty="0"/>
              <a:t>Spiel kann online gespielt werden</a:t>
            </a:r>
            <a:br>
              <a:rPr lang="de-DE" altLang="de-DE" dirty="0">
                <a:ea typeface="ＭＳ Ｐゴシック" pitchFamily="34" charset="-128"/>
              </a:rPr>
            </a:br>
            <a:endParaRPr lang="de-DE" altLang="de-DE" dirty="0">
              <a:ea typeface="ＭＳ Ｐゴシック" pitchFamily="34" charset="-128"/>
            </a:endParaRPr>
          </a:p>
          <a:p>
            <a:pPr marL="171690" indent="-171690">
              <a:buFont typeface="Arial" panose="020B0604020202020204" pitchFamily="34" charset="0"/>
              <a:buChar char="•"/>
              <a:defRPr/>
            </a:pPr>
            <a:r>
              <a:rPr lang="de-DE" altLang="de-DE" b="1" dirty="0">
                <a:ea typeface="ＭＳ Ｐゴシック" pitchFamily="34" charset="-128"/>
              </a:rPr>
              <a:t>3, 7, 12, 16, 18</a:t>
            </a:r>
            <a:r>
              <a:rPr lang="de-DE" altLang="de-DE" dirty="0">
                <a:ea typeface="ＭＳ Ｐゴシック" pitchFamily="34" charset="-128"/>
              </a:rPr>
              <a:t>: Altersfreigabe laut Jugendschutzgesetz (in Wien müssen Spiele verpflichtend gekennzeichnet sein) – die Alterskennzeichnung bezieht sich nur auf den Jugendschutz, nicht auf die Spielbarkeit!</a:t>
            </a:r>
          </a:p>
          <a:p>
            <a:pPr>
              <a:defRPr/>
            </a:pPr>
            <a:endParaRPr lang="de-AT" altLang="de-DE" dirty="0">
              <a:ea typeface="ＭＳ Ｐゴシック" pitchFamily="34" charset="-128"/>
            </a:endParaRPr>
          </a:p>
          <a:p>
            <a:pPr>
              <a:defRPr/>
            </a:pPr>
            <a:r>
              <a:rPr lang="de-DE" altLang="de-DE" dirty="0">
                <a:ea typeface="ＭＳ Ｐゴシック" pitchFamily="34" charset="-128"/>
              </a:rPr>
              <a:t>Achtung: Internetspiele ungleich Browserspiele!</a:t>
            </a:r>
          </a:p>
          <a:p>
            <a:pPr>
              <a:defRPr/>
            </a:pPr>
            <a:endParaRPr lang="de-DE" altLang="de-DE" dirty="0">
              <a:ea typeface="ＭＳ Ｐゴシック" pitchFamily="34" charset="-128"/>
            </a:endParaRPr>
          </a:p>
          <a:p>
            <a:r>
              <a:rPr lang="de-AT" altLang="de-DE" dirty="0">
                <a:latin typeface="Arial" panose="020B0604020202020204" pitchFamily="34" charset="0"/>
                <a:ea typeface="ＭＳ Ｐゴシック" panose="020B0600070205080204" pitchFamily="34" charset="-128"/>
              </a:rPr>
              <a:t>Informationen zu empfehlenswerten Computerspielen für verschiedene Altersstufen: </a:t>
            </a:r>
            <a:r>
              <a:rPr lang="de-DE" altLang="de-DE" dirty="0">
                <a:latin typeface="Arial" panose="020B0604020202020204" pitchFamily="34" charset="0"/>
                <a:ea typeface="ＭＳ Ｐゴシック" panose="020B0600070205080204" pitchFamily="34" charset="-128"/>
              </a:rPr>
              <a:t>www.bupp.at</a:t>
            </a:r>
            <a:endParaRPr lang="de-DE" altLang="de-DE" sz="2800" dirty="0">
              <a:latin typeface="Times" panose="02020603050405020304" pitchFamily="18" charset="0"/>
              <a:ea typeface="ＭＳ Ｐゴシック" panose="020B0600070205080204" pitchFamily="34" charset="-128"/>
            </a:endParaRPr>
          </a:p>
          <a:p>
            <a:endParaRPr lang="de-AT" altLang="de-DE" sz="2800" dirty="0">
              <a:latin typeface="Times" panose="02020603050405020304" pitchFamily="18" charset="0"/>
              <a:ea typeface="ＭＳ Ｐゴシック" panose="020B0600070205080204" pitchFamily="34" charset="-128"/>
            </a:endParaRPr>
          </a:p>
          <a:p>
            <a:r>
              <a:rPr lang="de-DE" altLang="de-DE" sz="2800" b="1" dirty="0">
                <a:latin typeface="Times" panose="02020603050405020304" pitchFamily="18" charset="0"/>
                <a:ea typeface="ＭＳ Ｐゴシック" panose="020B0600070205080204" pitchFamily="34" charset="-128"/>
              </a:rPr>
              <a:t>Übung: </a:t>
            </a:r>
            <a:r>
              <a:rPr lang="de-DE" altLang="de-DE" sz="2800" dirty="0">
                <a:latin typeface="Times" panose="02020603050405020304" pitchFamily="18" charset="0"/>
                <a:ea typeface="ＭＳ Ｐゴシック" panose="020B0600070205080204" pitchFamily="34" charset="-128"/>
              </a:rPr>
              <a:t>Frage an die Kinder: Warum gibt es eigentlich Altersgrenzen?</a:t>
            </a:r>
          </a:p>
          <a:p>
            <a:endParaRPr lang="de-DE" altLang="de-DE" sz="2800" dirty="0">
              <a:latin typeface="Times" panose="02020603050405020304" pitchFamily="18" charset="0"/>
              <a:ea typeface="ＭＳ Ｐゴシック" panose="020B0600070205080204" pitchFamily="34" charset="-128"/>
            </a:endParaRPr>
          </a:p>
          <a:p>
            <a:endParaRPr lang="de-DE" altLang="de-DE" sz="2800" dirty="0">
              <a:latin typeface="Times" panose="02020603050405020304" pitchFamily="18" charset="0"/>
              <a:ea typeface="ＭＳ Ｐゴシック" panose="020B0600070205080204" pitchFamily="34" charset="-128"/>
            </a:endParaRPr>
          </a:p>
          <a:p>
            <a:endParaRPr lang="de-AT" sz="2800" dirty="0"/>
          </a:p>
        </p:txBody>
      </p:sp>
      <p:sp>
        <p:nvSpPr>
          <p:cNvPr id="4" name="Foliennummernplatzhalter 3"/>
          <p:cNvSpPr>
            <a:spLocks noGrp="1"/>
          </p:cNvSpPr>
          <p:nvPr>
            <p:ph type="sldNum" sz="quarter" idx="10"/>
          </p:nvPr>
        </p:nvSpPr>
        <p:spPr/>
        <p:txBody>
          <a:bodyPr/>
          <a:lstStyle/>
          <a:p>
            <a:fld id="{5BC9136F-CA9D-4FE5-85DC-58A8F95C26FC}" type="slidenum">
              <a:rPr lang="de-AT" smtClean="0"/>
              <a:t>20</a:t>
            </a:fld>
            <a:endParaRPr lang="de-AT"/>
          </a:p>
        </p:txBody>
      </p:sp>
    </p:spTree>
    <p:extLst>
      <p:ext uri="{BB962C8B-B14F-4D97-AF65-F5344CB8AC3E}">
        <p14:creationId xmlns:p14="http://schemas.microsoft.com/office/powerpoint/2010/main" val="4293623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Arial" panose="020B0604020202020204" pitchFamily="34" charset="0"/>
                <a:ea typeface="ＭＳ Ｐゴシック" panose="020B0600070205080204" pitchFamily="34" charset="-128"/>
              </a:rPr>
              <a:t>Informationen zu empfehlenswerten Computerspielen für verschiedene Altersstufen: </a:t>
            </a:r>
            <a:r>
              <a:rPr lang="de-DE" altLang="de-DE" dirty="0">
                <a:latin typeface="Arial" panose="020B0604020202020204" pitchFamily="34" charset="0"/>
                <a:ea typeface="ＭＳ Ｐゴシック" panose="020B0600070205080204" pitchFamily="34" charset="-128"/>
              </a:rPr>
              <a:t>www.bupp.at</a:t>
            </a:r>
          </a:p>
          <a:p>
            <a:endParaRPr lang="de-DE" altLang="de-DE" dirty="0">
              <a:latin typeface="Arial" panose="020B0604020202020204" pitchFamily="34" charset="0"/>
              <a:ea typeface="ＭＳ Ｐゴシック" panose="020B0600070205080204" pitchFamily="34" charset="-128"/>
            </a:endParaRPr>
          </a:p>
          <a:p>
            <a:r>
              <a:rPr lang="de-DE" altLang="de-DE" dirty="0">
                <a:latin typeface="Arial" panose="020B0604020202020204" pitchFamily="34" charset="0"/>
                <a:ea typeface="ＭＳ Ｐゴシック" panose="020B0600070205080204" pitchFamily="34" charset="-128"/>
              </a:rPr>
              <a:t>Tipps für Eltern</a:t>
            </a:r>
          </a:p>
          <a:p>
            <a:pPr marL="357188" indent="-357188">
              <a:buClr>
                <a:srgbClr val="F39200"/>
              </a:buClr>
              <a:buFont typeface="Wingdings" panose="05000000000000000000" pitchFamily="2" charset="2"/>
              <a:buChar char="§"/>
            </a:pPr>
            <a:r>
              <a:rPr lang="de-AT" sz="2000" dirty="0"/>
              <a:t>Interessieren Sie sich für die Lieblingsspiele </a:t>
            </a:r>
            <a:br>
              <a:rPr lang="de-AT" sz="2000" dirty="0"/>
            </a:br>
            <a:r>
              <a:rPr lang="de-AT" sz="2000" dirty="0"/>
              <a:t>Ihres Kindes!</a:t>
            </a:r>
          </a:p>
          <a:p>
            <a:pPr marL="357188" indent="-357188">
              <a:buClr>
                <a:srgbClr val="F39200"/>
              </a:buClr>
              <a:buFont typeface="Wingdings" panose="05000000000000000000" pitchFamily="2" charset="2"/>
              <a:buChar char="§"/>
            </a:pPr>
            <a:r>
              <a:rPr lang="de-AT" sz="2000" dirty="0"/>
              <a:t>Probieren Sie alle Spiele ruhig selbst aus, </a:t>
            </a:r>
            <a:br>
              <a:rPr lang="de-AT" sz="2000" dirty="0"/>
            </a:br>
            <a:r>
              <a:rPr lang="de-AT" sz="2000" dirty="0"/>
              <a:t>um sinnvolle Regeln vereinbaren zu können!</a:t>
            </a:r>
          </a:p>
          <a:p>
            <a:pPr marL="357188" indent="-357188">
              <a:spcAft>
                <a:spcPts val="1200"/>
              </a:spcAft>
              <a:buClr>
                <a:srgbClr val="F39200"/>
              </a:buClr>
              <a:buFont typeface="Wingdings" panose="05000000000000000000" pitchFamily="2" charset="2"/>
              <a:buChar char="§"/>
            </a:pPr>
            <a:r>
              <a:rPr lang="de-AT" sz="2000" dirty="0"/>
              <a:t>Vereinbaren Sie Regeln, z.B. über die Spieldauer bzw. vereinbaren Sie allgemein Bildschirmzeit!</a:t>
            </a:r>
          </a:p>
          <a:p>
            <a:pPr marL="892175" lvl="1" indent="-357188">
              <a:buClr>
                <a:srgbClr val="F39200"/>
              </a:buClr>
              <a:buFont typeface="Wingdings" panose="05000000000000000000" pitchFamily="2" charset="2"/>
              <a:buChar char="§"/>
            </a:pPr>
            <a:r>
              <a:rPr lang="de-AT" sz="2000" dirty="0"/>
              <a:t>Bis 18 Monate: möglichst vermeiden, jedoch maximal 10-15 Minuten am Stück und keinesfalls alleine lassen</a:t>
            </a:r>
          </a:p>
          <a:p>
            <a:pPr marL="892175" lvl="1" indent="-357188">
              <a:buClr>
                <a:srgbClr val="F39200"/>
              </a:buClr>
              <a:buFont typeface="Wingdings" panose="05000000000000000000" pitchFamily="2" charset="2"/>
              <a:buChar char="§"/>
            </a:pPr>
            <a:r>
              <a:rPr lang="de-AT" sz="2000" dirty="0"/>
              <a:t>4-6 Jahre: maximal 20 Minuten am Stück, nicht mehr als 1 Stunde pro Tag</a:t>
            </a:r>
          </a:p>
          <a:p>
            <a:pPr marL="892175" lvl="1" indent="-357188">
              <a:buClr>
                <a:srgbClr val="F39200"/>
              </a:buClr>
              <a:buFont typeface="Wingdings" panose="05000000000000000000" pitchFamily="2" charset="2"/>
              <a:buChar char="§"/>
            </a:pPr>
            <a:r>
              <a:rPr lang="de-AT" sz="2000" dirty="0"/>
              <a:t>Für 3-6-Jährige: Lernspiele nutzen</a:t>
            </a:r>
          </a:p>
          <a:p>
            <a:pPr marL="357188" indent="-357188">
              <a:spcBef>
                <a:spcPts val="1200"/>
              </a:spcBef>
              <a:buClr>
                <a:srgbClr val="F39200"/>
              </a:buClr>
              <a:buFont typeface="Wingdings" panose="05000000000000000000" pitchFamily="2" charset="2"/>
              <a:buChar char="§"/>
            </a:pPr>
            <a:r>
              <a:rPr lang="de-AT" sz="2000" dirty="0"/>
              <a:t>Achten Sie auf die PEGI-Alterskennzeichnung!</a:t>
            </a:r>
          </a:p>
          <a:p>
            <a:pPr marL="357188" indent="-357188">
              <a:buClr>
                <a:srgbClr val="F39200"/>
              </a:buClr>
              <a:buFont typeface="Wingdings" panose="05000000000000000000" pitchFamily="2" charset="2"/>
              <a:buChar char="§"/>
            </a:pPr>
            <a:r>
              <a:rPr lang="de-AT" sz="2000" dirty="0"/>
              <a:t>Gute Computerspiele: </a:t>
            </a:r>
            <a:r>
              <a:rPr lang="de-AT" sz="2000" dirty="0">
                <a:hlinkClick r:id="rId3"/>
              </a:rPr>
              <a:t>www.bupp.at</a:t>
            </a:r>
            <a:endParaRPr lang="de-AT" sz="2000" dirty="0"/>
          </a:p>
        </p:txBody>
      </p:sp>
      <p:sp>
        <p:nvSpPr>
          <p:cNvPr id="4" name="Foliennummernplatzhalter 3"/>
          <p:cNvSpPr>
            <a:spLocks noGrp="1"/>
          </p:cNvSpPr>
          <p:nvPr>
            <p:ph type="sldNum" sz="quarter" idx="10"/>
          </p:nvPr>
        </p:nvSpPr>
        <p:spPr/>
        <p:txBody>
          <a:bodyPr/>
          <a:lstStyle/>
          <a:p>
            <a:fld id="{5BC9136F-CA9D-4FE5-85DC-58A8F95C26FC}" type="slidenum">
              <a:rPr lang="de-AT" smtClean="0"/>
              <a:t>21</a:t>
            </a:fld>
            <a:endParaRPr lang="de-AT"/>
          </a:p>
        </p:txBody>
      </p:sp>
    </p:spTree>
    <p:extLst>
      <p:ext uri="{BB962C8B-B14F-4D97-AF65-F5344CB8AC3E}">
        <p14:creationId xmlns:p14="http://schemas.microsoft.com/office/powerpoint/2010/main" val="2631971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https://www.dji.de/ueber-uns/projekte/projekte/apps-fuer-kinder-angebote-und-trendanalysen/datenbank-apps-fuer-kinder.html</a:t>
            </a:r>
          </a:p>
        </p:txBody>
      </p:sp>
      <p:sp>
        <p:nvSpPr>
          <p:cNvPr id="4" name="Foliennummernplatzhalter 3"/>
          <p:cNvSpPr>
            <a:spLocks noGrp="1"/>
          </p:cNvSpPr>
          <p:nvPr>
            <p:ph type="sldNum" sz="quarter" idx="5"/>
          </p:nvPr>
        </p:nvSpPr>
        <p:spPr/>
        <p:txBody>
          <a:bodyPr/>
          <a:lstStyle/>
          <a:p>
            <a:fld id="{5BC9136F-CA9D-4FE5-85DC-58A8F95C26FC}" type="slidenum">
              <a:rPr lang="de-AT" smtClean="0"/>
              <a:t>22</a:t>
            </a:fld>
            <a:endParaRPr lang="de-AT"/>
          </a:p>
        </p:txBody>
      </p:sp>
    </p:spTree>
    <p:extLst>
      <p:ext uri="{BB962C8B-B14F-4D97-AF65-F5344CB8AC3E}">
        <p14:creationId xmlns:p14="http://schemas.microsoft.com/office/powerpoint/2010/main" val="4282602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Saferinternet.at: </a:t>
            </a:r>
            <a:r>
              <a:rPr lang="de-DE" altLang="de-DE" dirty="0">
                <a:latin typeface="Times" panose="02020603050405020304" pitchFamily="18" charset="0"/>
                <a:ea typeface="ＭＳ Ｐゴシック" panose="020B0600070205080204" pitchFamily="34" charset="-128"/>
              </a:rPr>
              <a:t>Infos, Tipps und Materialien zur sicheren Internet- und Handynutzung für Eltern, Lehrende und SchülerInnen. Veranstaltungsservice zum Buchen von Workshops für SchülerInnen, Lehrende und Eltern. Broschürenservice mit kostenlosen Infomaterialien, Unterrichtsmaterialien, Ratgebern und Broschüren zum Bestellen und Downloaden. Aktuelle Infos auch unter </a:t>
            </a:r>
            <a:r>
              <a:rPr lang="de-DE" altLang="de-DE" u="sng" dirty="0">
                <a:latin typeface="Times" panose="02020603050405020304" pitchFamily="18" charset="0"/>
                <a:ea typeface="ＭＳ Ｐゴシック" panose="020B0600070205080204" pitchFamily="34" charset="-128"/>
              </a:rPr>
              <a:t>facebook.com/saferinternetat</a:t>
            </a:r>
            <a:r>
              <a:rPr lang="de-DE" altLang="de-DE" dirty="0">
                <a:latin typeface="Times" panose="02020603050405020304" pitchFamily="18" charset="0"/>
                <a:ea typeface="ＭＳ Ｐゴシック" panose="020B0600070205080204" pitchFamily="34" charset="-128"/>
              </a:rPr>
              <a:t>, </a:t>
            </a:r>
            <a:r>
              <a:rPr lang="de-DE" altLang="de-DE" u="sng" dirty="0">
                <a:latin typeface="Times" panose="02020603050405020304" pitchFamily="18" charset="0"/>
                <a:ea typeface="ＭＳ Ｐゴシック" panose="020B0600070205080204" pitchFamily="34" charset="-128"/>
              </a:rPr>
              <a:t>twitter.com/saferinternetat</a:t>
            </a:r>
            <a:r>
              <a:rPr lang="de-DE" altLang="de-DE" u="none" dirty="0">
                <a:latin typeface="Times" panose="02020603050405020304" pitchFamily="18" charset="0"/>
                <a:ea typeface="ＭＳ Ｐゴシック" panose="020B0600070205080204" pitchFamily="34" charset="-128"/>
              </a:rPr>
              <a:t>,</a:t>
            </a:r>
            <a:r>
              <a:rPr lang="de-DE" altLang="de-DE" u="none" baseline="0" dirty="0">
                <a:latin typeface="Times" panose="02020603050405020304" pitchFamily="18" charset="0"/>
                <a:ea typeface="ＭＳ Ｐゴシック" panose="020B0600070205080204" pitchFamily="34" charset="-128"/>
              </a:rPr>
              <a:t> </a:t>
            </a:r>
            <a:r>
              <a:rPr lang="de-DE" altLang="de-DE" u="sng" dirty="0">
                <a:latin typeface="Times" panose="02020603050405020304" pitchFamily="18" charset="0"/>
                <a:ea typeface="ＭＳ Ｐゴシック" panose="020B0600070205080204" pitchFamily="34" charset="-128"/>
              </a:rPr>
              <a:t>instagram.com/saferinternet.at</a:t>
            </a:r>
            <a:r>
              <a:rPr lang="de-DE" altLang="de-DE" u="none" dirty="0">
                <a:latin typeface="Times" panose="02020603050405020304" pitchFamily="18" charset="0"/>
                <a:ea typeface="ＭＳ Ｐゴシック" panose="020B0600070205080204" pitchFamily="34" charset="-128"/>
              </a:rPr>
              <a:t> oder auf Snapchat unter @saferinternetat. Der</a:t>
            </a:r>
            <a:r>
              <a:rPr lang="de-DE" altLang="de-DE" u="none" baseline="0" dirty="0">
                <a:latin typeface="Times" panose="02020603050405020304" pitchFamily="18" charset="0"/>
                <a:ea typeface="ＭＳ Ｐゴシック" panose="020B0600070205080204" pitchFamily="34" charset="-128"/>
              </a:rPr>
              <a:t> Eltern-Videoratgeber „Frag Barbara!“ unterstützt Eltern bei der Erziehung im Zeitalter von Internet und Handy: </a:t>
            </a:r>
            <a:r>
              <a:rPr lang="de-DE" altLang="de-DE" u="sng" baseline="0" dirty="0">
                <a:latin typeface="Times" panose="02020603050405020304" pitchFamily="18" charset="0"/>
                <a:ea typeface="ＭＳ Ｐゴシック" panose="020B0600070205080204" pitchFamily="34" charset="-128"/>
              </a:rPr>
              <a:t>www.fragbarbara.at</a:t>
            </a:r>
            <a:endParaRPr lang="de-DE" altLang="de-DE" b="1" dirty="0">
              <a:latin typeface="Times" panose="02020603050405020304" pitchFamily="18" charset="0"/>
              <a:ea typeface="ＭＳ Ｐゴシック" panose="020B0600070205080204" pitchFamily="34" charset="-128"/>
            </a:endParaRPr>
          </a:p>
          <a:p>
            <a:endParaRPr lang="de-AT"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147 Rat auf Draht</a:t>
            </a:r>
            <a:r>
              <a:rPr lang="de-DE" altLang="de-DE" dirty="0">
                <a:latin typeface="Times" panose="02020603050405020304" pitchFamily="18" charset="0"/>
                <a:ea typeface="ＭＳ Ｐゴシック" panose="020B0600070205080204" pitchFamily="34" charset="-128"/>
              </a:rPr>
              <a:t>: Die kostenlose, anonyme 24h-Telefonhotline für Kinder und Jugendliche unter der Nummer 147 (ohne Vorwahl) steht auch Eltern und anderen Bezugspersonen zur Verfügung. Auf der Website </a:t>
            </a:r>
            <a:r>
              <a:rPr lang="de-DE" altLang="de-DE" u="sng" dirty="0">
                <a:latin typeface="Times" panose="02020603050405020304" pitchFamily="18" charset="0"/>
                <a:ea typeface="ＭＳ Ｐゴシック" panose="020B0600070205080204" pitchFamily="34" charset="-128"/>
              </a:rPr>
              <a:t>www.rataufdraht.at</a:t>
            </a:r>
            <a:r>
              <a:rPr lang="de-DE" altLang="de-DE" dirty="0">
                <a:latin typeface="Times" panose="02020603050405020304" pitchFamily="18" charset="0"/>
                <a:ea typeface="ＭＳ Ｐゴシック" panose="020B0600070205080204" pitchFamily="34" charset="-128"/>
              </a:rPr>
              <a:t> gibt es Tipps &amp; Informationen für Jugendliche und ihre Eltern </a:t>
            </a:r>
            <a:r>
              <a:rPr lang="de-DE" altLang="de-DE" u="sng" dirty="0">
                <a:latin typeface="Times" panose="02020603050405020304" pitchFamily="18" charset="0"/>
                <a:ea typeface="ＭＳ Ｐゴシック" panose="020B0600070205080204" pitchFamily="34" charset="-128"/>
              </a:rPr>
              <a:t>(www.rataufdraht.at/eltern)</a:t>
            </a:r>
            <a:r>
              <a:rPr lang="de-DE" altLang="de-DE" dirty="0">
                <a:latin typeface="Times" panose="02020603050405020304" pitchFamily="18" charset="0"/>
                <a:ea typeface="ＭＳ Ｐゴシック" panose="020B0600070205080204" pitchFamily="34" charset="-128"/>
              </a:rPr>
              <a:t>, u.a. rund um das Thema „Handy &amp; Internet“. Jeden Freitag und Dienstag wird von 18-20 Uhr Beratung per Chat angeboten, zusätzlich kann Online-Beratung über ein Formular in Anspruch genommen werden.</a:t>
            </a:r>
          </a:p>
          <a:p>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Stopline</a:t>
            </a:r>
            <a:r>
              <a:rPr lang="de-DE" altLang="de-DE" dirty="0">
                <a:latin typeface="Times" panose="02020603050405020304" pitchFamily="18" charset="0"/>
                <a:ea typeface="ＭＳ Ｐゴシック" panose="020B0600070205080204" pitchFamily="34" charset="-128"/>
              </a:rPr>
              <a:t>: Anonyme Meldestelle gegen Kinderpornografie und Nationalsozialismus</a:t>
            </a:r>
            <a:r>
              <a:rPr lang="de-DE" altLang="de-DE"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im Internet</a:t>
            </a:r>
            <a:r>
              <a:rPr lang="de-DE" altLang="de-DE" baseline="0" dirty="0">
                <a:latin typeface="Times" panose="02020603050405020304" pitchFamily="18" charset="0"/>
                <a:ea typeface="ＭＳ Ｐゴシック" panose="020B0600070205080204" pitchFamily="34" charset="-128"/>
              </a:rPr>
              <a:t> unter www.stopline.at</a:t>
            </a:r>
            <a:endParaRPr lang="de-DE" altLang="de-DE" dirty="0">
              <a:latin typeface="Times" panose="02020603050405020304" pitchFamily="18"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2</a:t>
            </a:fld>
            <a:endParaRPr lang="de-AT"/>
          </a:p>
        </p:txBody>
      </p:sp>
    </p:spTree>
    <p:extLst>
      <p:ext uri="{BB962C8B-B14F-4D97-AF65-F5344CB8AC3E}">
        <p14:creationId xmlns:p14="http://schemas.microsoft.com/office/powerpoint/2010/main" val="318758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Gute Apps/Spiele sind: </a:t>
            </a:r>
          </a:p>
          <a:p>
            <a:pPr marL="171450" indent="-171450">
              <a:buFont typeface="Arial" panose="020B0604020202020204" pitchFamily="34" charset="0"/>
              <a:buChar char="•"/>
            </a:pPr>
            <a:r>
              <a:rPr lang="de-AT" dirty="0"/>
              <a:t>Ermächtigend: fördern die Entwicklung</a:t>
            </a:r>
          </a:p>
          <a:p>
            <a:pPr marL="171450" indent="-171450">
              <a:buFont typeface="Arial" panose="020B0604020202020204" pitchFamily="34" charset="0"/>
              <a:buChar char="•"/>
            </a:pPr>
            <a:r>
              <a:rPr lang="de-AT" dirty="0"/>
              <a:t>Fesselnd</a:t>
            </a:r>
          </a:p>
          <a:p>
            <a:pPr marL="171450" indent="-171450">
              <a:buFont typeface="Arial" panose="020B0604020202020204" pitchFamily="34" charset="0"/>
              <a:buChar char="•"/>
            </a:pPr>
            <a:r>
              <a:rPr lang="de-AT" dirty="0"/>
              <a:t>Anregend</a:t>
            </a:r>
          </a:p>
          <a:p>
            <a:pPr marL="171450" indent="-171450">
              <a:buFont typeface="Arial" panose="020B0604020202020204" pitchFamily="34" charset="0"/>
              <a:buChar char="•"/>
            </a:pPr>
            <a:r>
              <a:rPr lang="de-AT" dirty="0"/>
              <a:t>Sicher: altersgerechte Inhalte, keine unerwarteten Kosten, zeitlich eingeschränkt</a:t>
            </a:r>
          </a:p>
          <a:p>
            <a:pPr marL="0" indent="0">
              <a:buFont typeface="Arial" panose="020B0604020202020204" pitchFamily="34" charset="0"/>
              <a:buNone/>
            </a:pPr>
            <a:endParaRPr lang="de-AT" dirty="0"/>
          </a:p>
          <a:p>
            <a:pPr marL="0" indent="0">
              <a:buFont typeface="Arial" panose="020B0604020202020204" pitchFamily="34" charset="0"/>
              <a:buNone/>
            </a:pPr>
            <a:r>
              <a:rPr lang="de-AT" b="1" dirty="0"/>
              <a:t>App-Tipps: </a:t>
            </a:r>
          </a:p>
          <a:p>
            <a:pPr marL="171450" indent="-171450">
              <a:buFont typeface="Arial" panose="020B0604020202020204" pitchFamily="34" charset="0"/>
              <a:buChar char="•"/>
            </a:pPr>
            <a:r>
              <a:rPr lang="de-AT" dirty="0"/>
              <a:t>Die </a:t>
            </a:r>
            <a:r>
              <a:rPr lang="de-AT" dirty="0" err="1"/>
              <a:t>ElefantenApp</a:t>
            </a:r>
            <a:r>
              <a:rPr lang="de-AT" dirty="0"/>
              <a:t>: speziell für die Zielgruppe der 3- bis 6-Jährigen entwickelt und werbefrei</a:t>
            </a:r>
          </a:p>
          <a:p>
            <a:pPr marL="171450" indent="-171450">
              <a:buFont typeface="Arial" panose="020B0604020202020204" pitchFamily="34" charset="0"/>
              <a:buChar char="•"/>
            </a:pPr>
            <a:r>
              <a:rPr lang="de-AT" dirty="0" err="1"/>
              <a:t>KiKANiNCHEN</a:t>
            </a:r>
            <a:r>
              <a:rPr lang="de-AT" dirty="0"/>
              <a:t>: Exploratives Spielen und experimentieren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latin typeface="Gill Sans MT" panose="020B0502020104020203" pitchFamily="34" charset="0"/>
            </a:endParaRPr>
          </a:p>
        </p:txBody>
      </p:sp>
      <p:sp>
        <p:nvSpPr>
          <p:cNvPr id="4" name="Foliennummernplatzhalter 3"/>
          <p:cNvSpPr>
            <a:spLocks noGrp="1"/>
          </p:cNvSpPr>
          <p:nvPr>
            <p:ph type="sldNum" sz="quarter" idx="5"/>
          </p:nvPr>
        </p:nvSpPr>
        <p:spPr/>
        <p:txBody>
          <a:bodyPr/>
          <a:lstStyle/>
          <a:p>
            <a:fld id="{5BC9136F-CA9D-4FE5-85DC-58A8F95C26FC}" type="slidenum">
              <a:rPr lang="de-AT" smtClean="0"/>
              <a:t>23</a:t>
            </a:fld>
            <a:endParaRPr lang="de-AT"/>
          </a:p>
        </p:txBody>
      </p:sp>
    </p:spTree>
    <p:extLst>
      <p:ext uri="{BB962C8B-B14F-4D97-AF65-F5344CB8AC3E}">
        <p14:creationId xmlns:p14="http://schemas.microsoft.com/office/powerpoint/2010/main" val="941322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altLang="de-DE" b="1" dirty="0">
                <a:latin typeface="Times" charset="0"/>
                <a:ea typeface="ＭＳ Ｐゴシック" pitchFamily="34" charset="-128"/>
              </a:rPr>
              <a:t>Was ist an Apps problematisch?</a:t>
            </a:r>
          </a:p>
          <a:p>
            <a:pPr>
              <a:defRPr/>
            </a:pPr>
            <a:endParaRPr lang="de-DE" altLang="de-DE" dirty="0">
              <a:latin typeface="Times" charset="0"/>
              <a:ea typeface="ＭＳ Ｐゴシック" pitchFamily="34" charset="-128"/>
            </a:endParaRPr>
          </a:p>
          <a:p>
            <a:pPr marL="171450" indent="-171450">
              <a:buFont typeface="Arial" panose="020B0604020202020204" pitchFamily="34" charset="0"/>
              <a:buChar char="•"/>
              <a:defRPr/>
            </a:pPr>
            <a:r>
              <a:rPr lang="de-DE" altLang="de-DE" b="1" dirty="0">
                <a:latin typeface="Times" charset="0"/>
                <a:ea typeface="ＭＳ Ｐゴシック" pitchFamily="34" charset="-128"/>
              </a:rPr>
              <a:t>Kosten: </a:t>
            </a:r>
            <a:r>
              <a:rPr lang="de-DE" altLang="de-DE" dirty="0">
                <a:latin typeface="Times" charset="0"/>
                <a:ea typeface="ＭＳ Ｐゴシック" pitchFamily="34" charset="-128"/>
              </a:rPr>
              <a:t>Durch Apps können schnell intransparente Kosten entstehen. Diese können auch über die Telefonrechnung abgebucht werden (=WAP-Billing). Ist man in eine WAP-Billing-Falle getappt, sollte man die Rechnung beim Mobilfunkanbieter beeinspruchen und die RTR-Schlichtungsstelle einschalten. </a:t>
            </a:r>
            <a:br>
              <a:rPr lang="de-DE" altLang="de-DE" dirty="0">
                <a:latin typeface="Times" charset="0"/>
                <a:ea typeface="ＭＳ Ｐゴシック" pitchFamily="34" charset="-128"/>
              </a:rPr>
            </a:br>
            <a:endParaRPr lang="de-DE" altLang="de-DE" dirty="0">
              <a:latin typeface="Times" charset="0"/>
              <a:ea typeface="ＭＳ Ｐゴシック" pitchFamily="34" charset="-128"/>
            </a:endParaRPr>
          </a:p>
          <a:p>
            <a:pPr marL="171450" indent="-171450">
              <a:buFont typeface="Arial" panose="020B0604020202020204" pitchFamily="34" charset="0"/>
              <a:buChar char="•"/>
              <a:defRPr/>
            </a:pPr>
            <a:r>
              <a:rPr lang="de-DE" altLang="de-DE" b="1" dirty="0">
                <a:latin typeface="Times" charset="0"/>
                <a:ea typeface="ＭＳ Ｐゴシック" pitchFamily="34" charset="-128"/>
              </a:rPr>
              <a:t>Werbung: </a:t>
            </a:r>
            <a:r>
              <a:rPr lang="de-DE" altLang="de-DE" dirty="0">
                <a:latin typeface="Times" charset="0"/>
                <a:ea typeface="ＭＳ Ｐゴシック" pitchFamily="34" charset="-128"/>
              </a:rPr>
              <a:t>Ist für Kinder nicht immer zu erkennen, vor allem dann, wenn sie zu In-App-Käufen führt.</a:t>
            </a:r>
          </a:p>
          <a:p>
            <a:pPr marL="628650" lvl="1" indent="-171450">
              <a:buFont typeface="Arial" panose="020B0604020202020204" pitchFamily="34" charset="0"/>
              <a:buChar char="•"/>
              <a:defRPr/>
            </a:pPr>
            <a:r>
              <a:rPr lang="de-DE" altLang="de-DE" dirty="0">
                <a:latin typeface="Times" charset="0"/>
                <a:ea typeface="ＭＳ Ｐゴシック" pitchFamily="34" charset="-128"/>
              </a:rPr>
              <a:t>Personalisierte Werbung: Nutzen Kinder Apps auf dem Gerät der Eltern, wird unpassende Werbung eingespielt, die Kinder möglicherweise verstört (z. B. Spiele oder Apps mit Gewaltelementen oder angstmachenden Figuren). Die Werbung ist an das Surfverhalten eines Erwachsenen angepasst!</a:t>
            </a:r>
            <a:br>
              <a:rPr lang="de-DE" altLang="de-DE" dirty="0">
                <a:latin typeface="Times" charset="0"/>
                <a:ea typeface="ＭＳ Ｐゴシック" pitchFamily="34" charset="-128"/>
              </a:rPr>
            </a:br>
            <a:endParaRPr lang="de-DE" altLang="de-DE" dirty="0">
              <a:latin typeface="Times" charset="0"/>
              <a:ea typeface="ＭＳ Ｐゴシック" pitchFamily="34" charset="-128"/>
            </a:endParaRPr>
          </a:p>
          <a:p>
            <a:pPr marL="171450" indent="-171450">
              <a:buFont typeface="Arial" panose="020B0604020202020204" pitchFamily="34" charset="0"/>
              <a:buChar char="•"/>
              <a:defRPr/>
            </a:pPr>
            <a:r>
              <a:rPr lang="de-DE" altLang="de-DE" b="1" dirty="0">
                <a:latin typeface="Times" charset="0"/>
                <a:ea typeface="ＭＳ Ｐゴシック" pitchFamily="34" charset="-128"/>
              </a:rPr>
              <a:t>Unerwünschte Kontaktaufnahme: </a:t>
            </a:r>
            <a:r>
              <a:rPr lang="de-DE" altLang="de-DE" dirty="0">
                <a:latin typeface="Times" charset="0"/>
                <a:ea typeface="ＭＳ Ｐゴシック" pitchFamily="34" charset="-128"/>
              </a:rPr>
              <a:t>Ist vor allem in Chats von Spielen problematisch.</a:t>
            </a:r>
            <a:br>
              <a:rPr lang="de-DE" altLang="de-DE" dirty="0">
                <a:latin typeface="Times" charset="0"/>
                <a:ea typeface="ＭＳ Ｐゴシック" pitchFamily="34" charset="-128"/>
              </a:rPr>
            </a:br>
            <a:endParaRPr lang="de-DE" altLang="de-DE" dirty="0">
              <a:latin typeface="Times" charset="0"/>
              <a:ea typeface="ＭＳ Ｐゴシック" pitchFamily="34" charset="-128"/>
            </a:endParaRPr>
          </a:p>
          <a:p>
            <a:pPr marL="171450" indent="-171450">
              <a:buFont typeface="Arial" panose="020B0604020202020204" pitchFamily="34" charset="0"/>
              <a:buChar char="•"/>
              <a:defRPr/>
            </a:pPr>
            <a:r>
              <a:rPr lang="de-DE" altLang="de-DE" b="1" dirty="0">
                <a:latin typeface="Times" charset="0"/>
                <a:ea typeface="ＭＳ Ｐゴシック" pitchFamily="34" charset="-128"/>
              </a:rPr>
              <a:t>In-App-Käufe: </a:t>
            </a:r>
            <a:r>
              <a:rPr lang="de-DE" altLang="de-DE" dirty="0">
                <a:latin typeface="Times" charset="0"/>
                <a:ea typeface="ＭＳ Ｐゴシック" pitchFamily="34" charset="-128"/>
              </a:rPr>
              <a:t>Am besten in den Handy-Einstellungen deaktivieren bzw. mit einem Passwort schützen.</a:t>
            </a:r>
          </a:p>
        </p:txBody>
      </p:sp>
      <p:sp>
        <p:nvSpPr>
          <p:cNvPr id="4" name="Foliennummernplatzhalter 3"/>
          <p:cNvSpPr>
            <a:spLocks noGrp="1"/>
          </p:cNvSpPr>
          <p:nvPr>
            <p:ph type="sldNum" sz="quarter" idx="5"/>
          </p:nvPr>
        </p:nvSpPr>
        <p:spPr/>
        <p:txBody>
          <a:bodyPr/>
          <a:lstStyle/>
          <a:p>
            <a:fld id="{5BC9136F-CA9D-4FE5-85DC-58A8F95C26FC}" type="slidenum">
              <a:rPr lang="de-AT" smtClean="0"/>
              <a:t>24</a:t>
            </a:fld>
            <a:endParaRPr lang="de-AT"/>
          </a:p>
        </p:txBody>
      </p:sp>
    </p:spTree>
    <p:extLst>
      <p:ext uri="{BB962C8B-B14F-4D97-AF65-F5344CB8AC3E}">
        <p14:creationId xmlns:p14="http://schemas.microsoft.com/office/powerpoint/2010/main" val="383133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Nutzen Sie unterschiedliche Apps oder Programme, mit denen Sie GEMEINSAM MIT DEM KIND z. B. Fotos bearbeiten, Comics erstellen, ein Fotobuch digital gestalten, Kurzvideos aufnehmen, Zeichnen, Fotos mit Filter oder anderen Elementen (Sticker, Emojis…) versehen. Eine derartige Mediennutzung macht nicht nur Spaß, sondern fördert auch die Kreativität.   </a:t>
            </a:r>
          </a:p>
          <a:p>
            <a:endParaRPr lang="de-AT" dirty="0"/>
          </a:p>
          <a:p>
            <a:r>
              <a:rPr lang="de-AT" dirty="0"/>
              <a:t>WICHTIG: Kinder dabei NICHT alleine lassen, sondern Medien nur unter Aufsicht nutzen und das Zeitlimit beachten (Regel aufstellen wie lang eine bestimmte App genutzt werden darf!)</a:t>
            </a:r>
          </a:p>
        </p:txBody>
      </p:sp>
      <p:sp>
        <p:nvSpPr>
          <p:cNvPr id="4" name="Foliennummernplatzhalter 3"/>
          <p:cNvSpPr>
            <a:spLocks noGrp="1"/>
          </p:cNvSpPr>
          <p:nvPr>
            <p:ph type="sldNum" sz="quarter" idx="5"/>
          </p:nvPr>
        </p:nvSpPr>
        <p:spPr/>
        <p:txBody>
          <a:bodyPr/>
          <a:lstStyle/>
          <a:p>
            <a:fld id="{5BC9136F-CA9D-4FE5-85DC-58A8F95C26FC}" type="slidenum">
              <a:rPr lang="de-AT" smtClean="0"/>
              <a:t>25</a:t>
            </a:fld>
            <a:endParaRPr lang="de-AT"/>
          </a:p>
        </p:txBody>
      </p:sp>
    </p:spTree>
    <p:extLst>
      <p:ext uri="{BB962C8B-B14F-4D97-AF65-F5344CB8AC3E}">
        <p14:creationId xmlns:p14="http://schemas.microsoft.com/office/powerpoint/2010/main" val="3935589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Wie kann ich Kinder mit Medien zum aktiven Tun bringen?</a:t>
            </a:r>
          </a:p>
          <a:p>
            <a:endParaRPr lang="de-AT" dirty="0"/>
          </a:p>
          <a:p>
            <a:r>
              <a:rPr lang="de-AT" dirty="0"/>
              <a:t>Zeigen Sie dem Kind Möglichkeiten der Mediennutzung auf indem Sie gemeinsam Tools ausprobieren:</a:t>
            </a:r>
          </a:p>
          <a:p>
            <a:pPr marL="171450" indent="-171450">
              <a:buFont typeface="Arial" panose="020B0604020202020204" pitchFamily="34" charset="0"/>
              <a:buChar char="•"/>
            </a:pPr>
            <a:r>
              <a:rPr lang="de-AT" dirty="0"/>
              <a:t>Passen Sie die Aktivität den Interessen des Kindes an oder zeigen Sie bisher unbekannte digitale Möglichkeiten auf. Begeistern Sie mit Medien!</a:t>
            </a:r>
          </a:p>
          <a:p>
            <a:pPr marL="171450" indent="-171450">
              <a:buFont typeface="Arial" panose="020B0604020202020204" pitchFamily="34" charset="0"/>
              <a:buChar char="•"/>
            </a:pPr>
            <a:r>
              <a:rPr lang="de-AT" dirty="0"/>
              <a:t>Kinder lieben es, Fotos zu bearbeiten bzw. diese mit Filter oder anderen Elementen zu schmücken. Vielleicht erlauben es ihnen ältere Geschwister (oder andere NutzerInnen), die Bearbeitungstools, die in sozialen Netzwerken wie Snapchat oder Instagram integriert sind, zu nutzen. </a:t>
            </a:r>
          </a:p>
          <a:p>
            <a:pPr marL="171450" indent="-171450">
              <a:buFont typeface="Arial" panose="020B0604020202020204" pitchFamily="34" charset="0"/>
              <a:buChar char="•"/>
            </a:pPr>
            <a:r>
              <a:rPr lang="de-AT" dirty="0"/>
              <a:t>Es gibt Anwendungen, die es ermöglichen Comics, GIFs etc. zu erstellen. Sie können mit Ihrem Kind beispielsweise gemeinsam digital Postenkarten für bestimmte Anlässe gestalten, Zeichnen (z. B. Paint) oder </a:t>
            </a:r>
            <a:r>
              <a:rPr lang="de-AT" dirty="0" err="1"/>
              <a:t>Augmented</a:t>
            </a:r>
            <a:r>
              <a:rPr lang="de-AT" dirty="0"/>
              <a:t> </a:t>
            </a:r>
            <a:r>
              <a:rPr lang="de-AT" dirty="0" err="1"/>
              <a:t>reality</a:t>
            </a:r>
            <a:r>
              <a:rPr lang="de-AT" dirty="0"/>
              <a:t> greifbar machen. </a:t>
            </a:r>
          </a:p>
        </p:txBody>
      </p:sp>
      <p:sp>
        <p:nvSpPr>
          <p:cNvPr id="4" name="Foliennummernplatzhalter 3"/>
          <p:cNvSpPr>
            <a:spLocks noGrp="1"/>
          </p:cNvSpPr>
          <p:nvPr>
            <p:ph type="sldNum" sz="quarter" idx="5"/>
          </p:nvPr>
        </p:nvSpPr>
        <p:spPr/>
        <p:txBody>
          <a:bodyPr/>
          <a:lstStyle/>
          <a:p>
            <a:fld id="{5BC9136F-CA9D-4FE5-85DC-58A8F95C26FC}" type="slidenum">
              <a:rPr lang="de-AT" smtClean="0"/>
              <a:t>26</a:t>
            </a:fld>
            <a:endParaRPr lang="de-AT"/>
          </a:p>
        </p:txBody>
      </p:sp>
    </p:spTree>
    <p:extLst>
      <p:ext uri="{BB962C8B-B14F-4D97-AF65-F5344CB8AC3E}">
        <p14:creationId xmlns:p14="http://schemas.microsoft.com/office/powerpoint/2010/main" val="2780856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dirty="0">
                <a:latin typeface="Times" panose="02020603050405020304" pitchFamily="18" charset="0"/>
                <a:ea typeface="ＭＳ Ｐゴシック" panose="020B0600070205080204" pitchFamily="34" charset="-128"/>
              </a:rPr>
              <a:t>Recht am eigenen Bild ist bereits für Kindergartenkinder relevant</a:t>
            </a:r>
          </a:p>
          <a:p>
            <a:r>
              <a:rPr lang="de-DE" altLang="de-DE" b="1" dirty="0">
                <a:latin typeface="Times" panose="02020603050405020304" pitchFamily="18" charset="0"/>
                <a:ea typeface="ＭＳ Ｐゴシック" panose="020B0600070205080204" pitchFamily="34" charset="-128"/>
              </a:rPr>
              <a:t>Kinder sollten schon früh lernen, dass nicht jedes Bild, das sie gemacht haben, hergezeigt oder versendet werden darf!</a:t>
            </a:r>
          </a:p>
          <a:p>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Frage: Wer darf welche Fotos machen? Darf die Person, die das oben gezeigte Foto aufgenommen hat, das? </a:t>
            </a:r>
          </a:p>
          <a:p>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Antwort: Ja! Das Mädchen</a:t>
            </a:r>
            <a:r>
              <a:rPr lang="de-DE" altLang="de-DE"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darf das Foto schießen, da die beiden anderen</a:t>
            </a:r>
            <a:r>
              <a:rPr lang="de-DE" altLang="de-DE"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offensichtlich damit einverstanden sind (sie posieren</a:t>
            </a:r>
            <a:r>
              <a:rPr lang="de-DE" altLang="de-DE" baseline="0" dirty="0">
                <a:latin typeface="Times" panose="02020603050405020304" pitchFamily="18" charset="0"/>
                <a:ea typeface="ＭＳ Ｐゴシック" panose="020B0600070205080204" pitchFamily="34" charset="-128"/>
              </a:rPr>
              <a:t> für das Foto)</a:t>
            </a:r>
            <a:r>
              <a:rPr lang="de-DE" altLang="de-DE" dirty="0">
                <a:latin typeface="Times" panose="02020603050405020304" pitchFamily="18" charset="0"/>
                <a:ea typeface="ＭＳ Ｐゴシック" panose="020B0600070205080204" pitchFamily="34" charset="-128"/>
              </a:rPr>
              <a:t>. Die Person, das oben gezeigte Foto aufgenommen hat, tut ebenfalls nichts Unrechtes: Einerseits befinden sich die Personen im öffentlichen Raum, andererseits handelt es sich nicht um eine </a:t>
            </a:r>
            <a:r>
              <a:rPr lang="de-AT" altLang="de-DE" dirty="0">
                <a:latin typeface="Arial" panose="020B0604020202020204" pitchFamily="34" charset="0"/>
                <a:ea typeface="ＭＳ Ｐゴシック" panose="020B0600070205080204" pitchFamily="34" charset="-128"/>
              </a:rPr>
              <a:t>entstellende, bloßstellende oder intime </a:t>
            </a:r>
            <a:r>
              <a:rPr lang="de-DE" altLang="de-DE" dirty="0">
                <a:latin typeface="Times" panose="02020603050405020304" pitchFamily="18" charset="0"/>
                <a:ea typeface="ＭＳ Ｐゴシック" panose="020B0600070205080204" pitchFamily="34" charset="-128"/>
              </a:rPr>
              <a:t>Situation. </a:t>
            </a:r>
            <a:endParaRPr lang="de-AT" altLang="de-DE" dirty="0">
              <a:latin typeface="Times" panose="02020603050405020304" pitchFamily="18" charset="0"/>
              <a:ea typeface="ＭＳ Ｐゴシック" panose="020B0600070205080204" pitchFamily="34" charset="-128"/>
            </a:endParaRPr>
          </a:p>
          <a:p>
            <a:endParaRPr lang="de-DE"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Hinweis: </a:t>
            </a:r>
            <a:r>
              <a:rPr lang="de-DE" altLang="de-DE" dirty="0">
                <a:latin typeface="Times" panose="02020603050405020304" pitchFamily="18" charset="0"/>
                <a:ea typeface="ＭＳ Ｐゴシック" panose="020B0600070205080204" pitchFamily="34" charset="-128"/>
              </a:rPr>
              <a:t>Auch Kinder haben ein Recht am eigenen Bild! Wenn sie nicht fotografiert werden wollen oder dagegen sind, dass ein Foto von ihnen veröffentlicht wird, ist dies unbedingt zu akzeptieren! Erwachsene haben dabei auch eine Vorbildfunktion. Wenn diese das Recht am eigenen Bild missachten, können auch die Kinder nicht lernen, wie man mit den Rechten anderer umgeht. </a:t>
            </a:r>
          </a:p>
          <a:p>
            <a:endParaRPr lang="de-DE" altLang="de-DE" dirty="0">
              <a:latin typeface="Times" panose="02020603050405020304" pitchFamily="18" charset="0"/>
              <a:ea typeface="ＭＳ Ｐゴシック" panose="020B0600070205080204" pitchFamily="34" charset="-128"/>
            </a:endParaRPr>
          </a:p>
          <a:p>
            <a:r>
              <a:rPr lang="de-AT" sz="1200" b="0" i="0" u="none" strike="noStrike" kern="1200" baseline="0" dirty="0">
                <a:solidFill>
                  <a:schemeClr val="tx1"/>
                </a:solidFill>
                <a:latin typeface="+mn-lt"/>
                <a:ea typeface="+mn-ea"/>
                <a:cs typeface="+mn-cs"/>
              </a:rPr>
              <a:t>Eltern müssen – in der Regel bei der Anmeldung Ihres Kindes im Kindergarten – eine Zustimmung unterschreiben, mit der sie erlauben, dass ihre Kinder im Kindergarten fotografiert werden und beispielsweise in einer Publikation des Kindergartens aufscheinen. Aber auch im privaten Rahmen ist es wichtig, dass Erwachsene die Rechte der Kinder ernstnehmen und sorgfältig überlegen, welche Fotos sie in </a:t>
            </a:r>
            <a:r>
              <a:rPr lang="de-AT" sz="1200" b="0" i="1" u="none" strike="noStrike" kern="1200" baseline="0" dirty="0">
                <a:solidFill>
                  <a:schemeClr val="tx1"/>
                </a:solidFill>
                <a:latin typeface="+mn-lt"/>
                <a:ea typeface="+mn-ea"/>
                <a:cs typeface="+mn-cs"/>
              </a:rPr>
              <a:t>WhatsApp</a:t>
            </a:r>
            <a:r>
              <a:rPr lang="de-AT" sz="1200" b="0" i="0" u="none" strike="noStrike" kern="1200" baseline="0" dirty="0">
                <a:solidFill>
                  <a:schemeClr val="tx1"/>
                </a:solidFill>
                <a:latin typeface="+mn-lt"/>
                <a:ea typeface="+mn-ea"/>
                <a:cs typeface="+mn-cs"/>
              </a:rPr>
              <a:t>-Gruppen oder auf soziale Netzwerke stellen. „Herzige“ oder „lustige“ Fotos können für die abgebildeten Kinder im Jugendalter zum ernsthaften Problem werden.</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27</a:t>
            </a:fld>
            <a:endParaRPr lang="de-AT"/>
          </a:p>
        </p:txBody>
      </p:sp>
    </p:spTree>
    <p:extLst>
      <p:ext uri="{BB962C8B-B14F-4D97-AF65-F5344CB8AC3E}">
        <p14:creationId xmlns:p14="http://schemas.microsoft.com/office/powerpoint/2010/main" val="4245923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Nacktbilder sollten keinesfalls veröffentlicht oder versendet werden</a:t>
            </a: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28</a:t>
            </a:fld>
            <a:endParaRPr lang="de-AT"/>
          </a:p>
        </p:txBody>
      </p:sp>
    </p:spTree>
    <p:extLst>
      <p:ext uri="{BB962C8B-B14F-4D97-AF65-F5344CB8AC3E}">
        <p14:creationId xmlns:p14="http://schemas.microsoft.com/office/powerpoint/2010/main" val="195423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https://deinkindauchnicht.org/ </a:t>
            </a:r>
          </a:p>
          <a:p>
            <a:endParaRPr lang="de-DE" dirty="0"/>
          </a:p>
          <a:p>
            <a:r>
              <a:rPr lang="de-DE" dirty="0"/>
              <a:t>Projekt setzt sich mit der Privatsphäre und dem Datenschutz von Kindern auseinander und zeigt auf, das vielen Kindern die Entscheidung, ob ein Foto von ihnen veröffentlicht wird, abgenommen wird. </a:t>
            </a:r>
          </a:p>
          <a:p>
            <a:endParaRPr lang="de-DE" dirty="0"/>
          </a:p>
          <a:p>
            <a:r>
              <a:rPr lang="de-DE" dirty="0"/>
              <a:t>Mehr dazu: https://www.saferinternet.at/news-detail/kinderfotos-im-internet-was-duerfen-eltern0/ </a:t>
            </a:r>
          </a:p>
        </p:txBody>
      </p:sp>
      <p:sp>
        <p:nvSpPr>
          <p:cNvPr id="4" name="Foliennummernplatzhalter 3"/>
          <p:cNvSpPr>
            <a:spLocks noGrp="1"/>
          </p:cNvSpPr>
          <p:nvPr>
            <p:ph type="sldNum" sz="quarter" idx="5"/>
          </p:nvPr>
        </p:nvSpPr>
        <p:spPr/>
        <p:txBody>
          <a:bodyPr/>
          <a:lstStyle/>
          <a:p>
            <a:fld id="{5BC9136F-CA9D-4FE5-85DC-58A8F95C26FC}" type="slidenum">
              <a:rPr lang="de-AT" smtClean="0"/>
              <a:t>29</a:t>
            </a:fld>
            <a:endParaRPr lang="de-AT"/>
          </a:p>
        </p:txBody>
      </p:sp>
    </p:spTree>
    <p:extLst>
      <p:ext uri="{BB962C8B-B14F-4D97-AF65-F5344CB8AC3E}">
        <p14:creationId xmlns:p14="http://schemas.microsoft.com/office/powerpoint/2010/main" val="1847489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altLang="de-DE" dirty="0">
                <a:latin typeface="Times" charset="0"/>
                <a:ea typeface="ＭＳ Ｐゴシック" pitchFamily="34" charset="-128"/>
              </a:rPr>
              <a:t>Kinderfotos werden sehr gern per WhatsApp versendet oder in Gruppen gestellt. Auch wenn dies meist in einem kleinen und familiären Rahmen geschieht, ist nicht immer klar, wer genau diese Fotos dann sieht und verwendet. So können beispielsweise Omas oder Tanten dieses Bild als ihr WhatsApp-Profilbild einstellen und deren gesamten Kontakte erhalten Zugriff auf das Bild. </a:t>
            </a:r>
          </a:p>
          <a:p>
            <a:pPr>
              <a:defRPr/>
            </a:pPr>
            <a:r>
              <a:rPr lang="de-DE" altLang="de-DE" dirty="0">
                <a:latin typeface="Times" charset="0"/>
                <a:ea typeface="ＭＳ Ｐゴシック" pitchFamily="34" charset="-128"/>
              </a:rPr>
              <a:t>Kinder werden nicht gefragt, ob ihnen das überhaupt recht ist!</a:t>
            </a:r>
          </a:p>
          <a:p>
            <a:pPr>
              <a:defRPr/>
            </a:pPr>
            <a:endParaRPr lang="de-AT" altLang="de-DE" dirty="0">
              <a:latin typeface="Times" charset="0"/>
              <a:ea typeface="ＭＳ Ｐゴシック" pitchFamily="34" charset="-128"/>
            </a:endParaRPr>
          </a:p>
          <a:p>
            <a:pPr>
              <a:defRPr/>
            </a:pPr>
            <a:r>
              <a:rPr lang="de-AT" altLang="de-DE" b="1" dirty="0">
                <a:latin typeface="Times" charset="0"/>
                <a:ea typeface="ＭＳ Ｐゴシック" pitchFamily="34" charset="-128"/>
              </a:rPr>
              <a:t>Regeln für Eltern: </a:t>
            </a:r>
          </a:p>
          <a:p>
            <a:pPr>
              <a:defRPr/>
            </a:pPr>
            <a:endParaRPr lang="de-AT" altLang="de-DE" b="1" dirty="0">
              <a:latin typeface="Times" charset="0"/>
              <a:ea typeface="ＭＳ Ｐゴシック" pitchFamily="34" charset="-128"/>
            </a:endParaRPr>
          </a:p>
          <a:p>
            <a:pPr marL="171690" indent="-171690">
              <a:buFont typeface="Arial" panose="020B0604020202020204" pitchFamily="34" charset="0"/>
              <a:buChar char="•"/>
              <a:defRPr/>
            </a:pPr>
            <a:r>
              <a:rPr lang="de-AT" altLang="de-DE" dirty="0">
                <a:latin typeface="Times" charset="0"/>
                <a:ea typeface="ＭＳ Ｐゴシック" pitchFamily="34" charset="-128"/>
              </a:rPr>
              <a:t>Keine Nacktfotos oder andere Fotos, die dem Kind später unangenehm sein könnten versenden/veröffentlichen</a:t>
            </a:r>
          </a:p>
          <a:p>
            <a:pPr marL="171690" indent="-171690">
              <a:buFont typeface="Arial" panose="020B0604020202020204" pitchFamily="34" charset="0"/>
              <a:buChar char="•"/>
              <a:defRPr/>
            </a:pPr>
            <a:r>
              <a:rPr lang="de-AT" altLang="de-DE" dirty="0">
                <a:latin typeface="Times" charset="0"/>
                <a:ea typeface="ＭＳ Ｐゴシック" pitchFamily="34" charset="-128"/>
              </a:rPr>
              <a:t>Posten Sie in Familiengruppen keine Bilder, mit denen die Kinder nicht einverstanden sind! Gehen Sie mit gutem Beispiel voran und zeigen Sie ihrem Kind auf diese Weise, dass das „Recht am eigenen Bild“ respektiert werden muss. </a:t>
            </a:r>
          </a:p>
          <a:p>
            <a:pPr marL="171690" indent="-171690">
              <a:buFont typeface="Arial" panose="020B0604020202020204" pitchFamily="34" charset="0"/>
              <a:buChar char="•"/>
              <a:defRPr/>
            </a:pPr>
            <a:r>
              <a:rPr lang="de-AT" altLang="de-DE" dirty="0">
                <a:latin typeface="Times" charset="0"/>
                <a:ea typeface="ＭＳ Ｐゴシック" pitchFamily="34" charset="-128"/>
              </a:rPr>
              <a:t>Fragen Sie nach</a:t>
            </a:r>
          </a:p>
          <a:p>
            <a:pPr marL="171690" indent="-171690">
              <a:buFont typeface="Arial" panose="020B0604020202020204" pitchFamily="34" charset="0"/>
              <a:buChar char="•"/>
              <a:defRPr/>
            </a:pPr>
            <a:endParaRPr lang="de-AT" altLang="de-DE" dirty="0">
              <a:latin typeface="Times" charset="0"/>
              <a:ea typeface="ＭＳ Ｐゴシック" pitchFamily="34" charset="-128"/>
            </a:endParaRPr>
          </a:p>
          <a:p>
            <a:pPr marL="171690" indent="-171690">
              <a:buFont typeface="Arial" panose="020B0604020202020204" pitchFamily="34" charset="0"/>
              <a:buChar char="•"/>
              <a:defRPr/>
            </a:pPr>
            <a:endParaRPr lang="de-AT" altLang="de-DE" dirty="0">
              <a:latin typeface="Times" charset="0"/>
              <a:ea typeface="ＭＳ Ｐゴシック" pitchFamily="34" charset="-128"/>
            </a:endParaRPr>
          </a:p>
          <a:p>
            <a:pPr marL="0" indent="0">
              <a:buFont typeface="Arial" panose="020B0604020202020204" pitchFamily="34" charset="0"/>
              <a:buNone/>
              <a:defRPr/>
            </a:pPr>
            <a:r>
              <a:rPr lang="de-AT" altLang="de-DE" dirty="0">
                <a:latin typeface="Times" charset="0"/>
                <a:ea typeface="ＭＳ Ｐゴシック" pitchFamily="34" charset="-128"/>
              </a:rPr>
              <a:t>Passende Vorlesegeschichte dazu: </a:t>
            </a:r>
            <a:r>
              <a:rPr lang="de-AT" altLang="de-DE" dirty="0">
                <a:latin typeface="Times" charset="0"/>
                <a:ea typeface="ＭＳ Ｐゴシック" pitchFamily="34" charset="-128"/>
                <a:sym typeface="Wingdings" panose="05000000000000000000" pitchFamily="2" charset="2"/>
              </a:rPr>
              <a:t>Das ist doch nicht die Oma </a:t>
            </a:r>
          </a:p>
          <a:p>
            <a:pPr marL="0" indent="0">
              <a:buFont typeface="Arial" panose="020B0604020202020204" pitchFamily="34" charset="0"/>
              <a:buNone/>
              <a:defRPr/>
            </a:pPr>
            <a:r>
              <a:rPr lang="de-AT" altLang="de-DE" dirty="0">
                <a:latin typeface="Times" charset="0"/>
                <a:ea typeface="ＭＳ Ｐゴシック" pitchFamily="34" charset="-128"/>
              </a:rPr>
              <a:t>https://www.saferinternet.at/zielgruppen/lehrende/kindergarten/die-drei-freunde-eine-vorlesegeschichte/#c4734</a:t>
            </a:r>
          </a:p>
        </p:txBody>
      </p:sp>
      <p:sp>
        <p:nvSpPr>
          <p:cNvPr id="4" name="Foliennummernplatzhalter 3"/>
          <p:cNvSpPr>
            <a:spLocks noGrp="1"/>
          </p:cNvSpPr>
          <p:nvPr>
            <p:ph type="sldNum" sz="quarter" idx="10"/>
          </p:nvPr>
        </p:nvSpPr>
        <p:spPr/>
        <p:txBody>
          <a:bodyPr/>
          <a:lstStyle/>
          <a:p>
            <a:fld id="{5BC9136F-CA9D-4FE5-85DC-58A8F95C26FC}" type="slidenum">
              <a:rPr lang="de-AT" smtClean="0"/>
              <a:t>31</a:t>
            </a:fld>
            <a:endParaRPr lang="de-AT"/>
          </a:p>
        </p:txBody>
      </p:sp>
    </p:spTree>
    <p:extLst>
      <p:ext uri="{BB962C8B-B14F-4D97-AF65-F5344CB8AC3E}">
        <p14:creationId xmlns:p14="http://schemas.microsoft.com/office/powerpoint/2010/main" val="1487910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Times" panose="02020603050405020304" pitchFamily="18" charset="0"/>
                <a:ea typeface="ＭＳ Ｐゴシック" panose="020B0600070205080204" pitchFamily="34" charset="-128"/>
              </a:rPr>
              <a:t>In der Volksschule, geschweige denn im Kindergarten ist Cyber-Mobbing in der Regel noch kein Thema, dennoch lassen sich manchmal bereits „Vorstufen“ von (</a:t>
            </a:r>
            <a:r>
              <a:rPr lang="de-DE" altLang="de-DE" dirty="0" err="1">
                <a:latin typeface="Times" panose="02020603050405020304" pitchFamily="18" charset="0"/>
                <a:ea typeface="ＭＳ Ｐゴシック" panose="020B0600070205080204" pitchFamily="34" charset="-128"/>
              </a:rPr>
              <a:t>Cyber-</a:t>
            </a:r>
            <a:r>
              <a:rPr lang="de-DE" altLang="de-DE" dirty="0">
                <a:latin typeface="Times" panose="02020603050405020304" pitchFamily="18" charset="0"/>
                <a:ea typeface="ＭＳ Ｐゴシック" panose="020B0600070205080204" pitchFamily="34" charset="-128"/>
              </a:rPr>
              <a:t>)Mobbing beobachten. Im Kindergarten kann bereits Präventionsarbeit geleistet werden. Kinder sollen es lernen, dass es ok ist, </a:t>
            </a:r>
            <a:r>
              <a:rPr lang="de-AT" sz="1200" b="0" i="0" u="none" strike="noStrike" kern="1200" baseline="0" dirty="0">
                <a:solidFill>
                  <a:schemeClr val="tx1"/>
                </a:solidFill>
                <a:latin typeface="+mn-lt"/>
                <a:ea typeface="+mn-ea"/>
                <a:cs typeface="+mn-cs"/>
              </a:rPr>
              <a:t>nicht alle Kinder zu mögen. Sie müssen jedoch lernen, wie man mit diesem Gefühl umgehen kann z. B. das man mit diesem Kind nicht spielen muss, aber auch nicht gemein sein darf. </a:t>
            </a:r>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Erwachsene sollten Kinder daher unbedingt ernstnehmen, wenn es von Verunglimpfungen erzählt! Dabei können sie im Gespräch versuchen herauszufinden, ob es sich tatsächlich um Mobbing handelt (gezieltes Fertigmachen über einen längeren Zeitraum hinweg) oder um harmlosere Streitereien.  </a:t>
            </a:r>
          </a:p>
        </p:txBody>
      </p:sp>
      <p:sp>
        <p:nvSpPr>
          <p:cNvPr id="4" name="Foliennummernplatzhalter 3"/>
          <p:cNvSpPr>
            <a:spLocks noGrp="1"/>
          </p:cNvSpPr>
          <p:nvPr>
            <p:ph type="sldNum" sz="quarter" idx="10"/>
          </p:nvPr>
        </p:nvSpPr>
        <p:spPr/>
        <p:txBody>
          <a:bodyPr/>
          <a:lstStyle/>
          <a:p>
            <a:fld id="{5BC9136F-CA9D-4FE5-85DC-58A8F95C26FC}" type="slidenum">
              <a:rPr lang="de-AT" smtClean="0"/>
              <a:t>32</a:t>
            </a:fld>
            <a:endParaRPr lang="de-AT"/>
          </a:p>
        </p:txBody>
      </p:sp>
    </p:spTree>
    <p:extLst>
      <p:ext uri="{BB962C8B-B14F-4D97-AF65-F5344CB8AC3E}">
        <p14:creationId xmlns:p14="http://schemas.microsoft.com/office/powerpoint/2010/main" val="1086658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Rede darüber: </a:t>
            </a:r>
            <a:r>
              <a:rPr lang="de-AT" dirty="0" err="1"/>
              <a:t>Vertrauenperson</a:t>
            </a:r>
            <a:r>
              <a:rPr lang="de-AT" dirty="0"/>
              <a:t>, 147 Rat auf Draht</a:t>
            </a:r>
          </a:p>
          <a:p>
            <a:r>
              <a:rPr lang="de-AT" dirty="0"/>
              <a:t>Sichere Beweise! Screenshots, Nachrichten speichern</a:t>
            </a:r>
          </a:p>
          <a:p>
            <a:r>
              <a:rPr lang="de-AT" dirty="0"/>
              <a:t>Bleib ruhig! Lass dich nicht provozieren</a:t>
            </a:r>
          </a:p>
          <a:p>
            <a:r>
              <a:rPr lang="de-AT" dirty="0"/>
              <a:t>Melden, wenn es zu viel wird! Betreiber, Behörden, Schulen</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33</a:t>
            </a:fld>
            <a:endParaRPr lang="de-AT"/>
          </a:p>
        </p:txBody>
      </p:sp>
    </p:spTree>
    <p:extLst>
      <p:ext uri="{BB962C8B-B14F-4D97-AF65-F5344CB8AC3E}">
        <p14:creationId xmlns:p14="http://schemas.microsoft.com/office/powerpoint/2010/main" val="975786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Das Informationsangebot von Saferinternet.at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1"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Tipps &amp; Infos: </a:t>
            </a:r>
            <a:r>
              <a:rPr lang="de-DE" altLang="de-DE" b="0" dirty="0">
                <a:latin typeface="Times" panose="02020603050405020304" pitchFamily="18" charset="0"/>
                <a:ea typeface="ＭＳ Ｐゴシック" panose="020B0600070205080204" pitchFamily="34" charset="-128"/>
              </a:rPr>
              <a:t>Die Website </a:t>
            </a:r>
            <a:r>
              <a:rPr lang="de-DE" altLang="de-DE" b="0" u="sng" dirty="0">
                <a:latin typeface="Times" panose="02020603050405020304" pitchFamily="18" charset="0"/>
                <a:ea typeface="ＭＳ Ｐゴシック" panose="020B0600070205080204" pitchFamily="34" charset="-128"/>
              </a:rPr>
              <a:t>www.saferinternet.at</a:t>
            </a:r>
            <a:r>
              <a:rPr lang="de-DE" altLang="de-DE" b="0" dirty="0">
                <a:latin typeface="Times" panose="02020603050405020304" pitchFamily="18" charset="0"/>
                <a:ea typeface="ＭＳ Ｐゴシック" panose="020B0600070205080204" pitchFamily="34" charset="-128"/>
              </a:rPr>
              <a:t> bietet umfassende</a:t>
            </a:r>
            <a:r>
              <a:rPr lang="de-DE" altLang="de-DE" b="1"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Informationen,</a:t>
            </a:r>
            <a:r>
              <a:rPr lang="de-DE" altLang="de-DE"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Tipps und Tricks rund um die sichere Internet- und Handynutzung für Eltern, Lehrende, Jugendliche, </a:t>
            </a:r>
            <a:r>
              <a:rPr lang="de-DE" altLang="de-DE" dirty="0" err="1">
                <a:latin typeface="Times" panose="02020603050405020304" pitchFamily="18" charset="0"/>
                <a:ea typeface="ＭＳ Ｐゴシック" panose="020B0600070205080204" pitchFamily="34" charset="-128"/>
              </a:rPr>
              <a:t>JugendarbeiterInnen</a:t>
            </a:r>
            <a:r>
              <a:rPr lang="de-DE" altLang="de-DE" dirty="0">
                <a:latin typeface="Times" panose="02020603050405020304" pitchFamily="18" charset="0"/>
                <a:ea typeface="ＭＳ Ｐゴシック" panose="020B0600070205080204" pitchFamily="34" charset="-128"/>
              </a:rPr>
              <a:t> und SeniorInnen. Tagesaktuelle Infos gibt es auch auf Facebook (</a:t>
            </a:r>
            <a:r>
              <a:rPr lang="de-DE" altLang="de-DE" u="sng" dirty="0">
                <a:latin typeface="Times" panose="02020603050405020304" pitchFamily="18" charset="0"/>
                <a:ea typeface="ＭＳ Ｐゴシック" panose="020B0600070205080204" pitchFamily="34" charset="-128"/>
              </a:rPr>
              <a:t>facebook.com/saferinternetat)</a:t>
            </a:r>
            <a:r>
              <a:rPr lang="de-DE" altLang="de-DE" dirty="0">
                <a:latin typeface="Times" panose="02020603050405020304" pitchFamily="18" charset="0"/>
                <a:ea typeface="ＭＳ Ｐゴシック" panose="020B0600070205080204" pitchFamily="34" charset="-128"/>
              </a:rPr>
              <a:t>, Instagram (</a:t>
            </a:r>
            <a:r>
              <a:rPr lang="de-DE" altLang="de-DE" u="sng" dirty="0">
                <a:latin typeface="Times" panose="02020603050405020304" pitchFamily="18" charset="0"/>
                <a:ea typeface="ＭＳ Ｐゴシック" panose="020B0600070205080204" pitchFamily="34" charset="-128"/>
              </a:rPr>
              <a:t>instagram.com/saferinternet.at)</a:t>
            </a:r>
            <a:r>
              <a:rPr lang="de-DE" altLang="de-DE" u="none" baseline="0" dirty="0">
                <a:latin typeface="Times" panose="02020603050405020304" pitchFamily="18" charset="0"/>
                <a:ea typeface="ＭＳ Ｐゴシック" panose="020B0600070205080204" pitchFamily="34" charset="-128"/>
              </a:rPr>
              <a:t>, Twitter (</a:t>
            </a:r>
            <a:r>
              <a:rPr lang="de-DE" altLang="de-DE" u="sng" dirty="0">
                <a:latin typeface="Times" panose="02020603050405020304" pitchFamily="18" charset="0"/>
                <a:ea typeface="ＭＳ Ｐゴシック" panose="020B0600070205080204" pitchFamily="34" charset="-128"/>
              </a:rPr>
              <a:t>twitter.com/saferinternetat)</a:t>
            </a:r>
            <a:r>
              <a:rPr lang="de-DE" altLang="de-DE" u="none" dirty="0">
                <a:latin typeface="Times" panose="02020603050405020304" pitchFamily="18" charset="0"/>
                <a:ea typeface="ＭＳ Ｐゴシック" panose="020B0600070205080204" pitchFamily="34" charset="-128"/>
              </a:rPr>
              <a:t> oder auf Snapchat unter </a:t>
            </a:r>
            <a:r>
              <a:rPr lang="de-DE" altLang="de-DE" u="sng" dirty="0">
                <a:latin typeface="Times" panose="02020603050405020304" pitchFamily="18" charset="0"/>
                <a:ea typeface="ＭＳ Ｐゴシック" panose="020B0600070205080204" pitchFamily="34" charset="-128"/>
              </a:rPr>
              <a:t>@saferinternetat</a:t>
            </a:r>
            <a:r>
              <a:rPr lang="de-DE" altLang="de-DE" u="none" dirty="0">
                <a:latin typeface="Times" panose="02020603050405020304" pitchFamily="18" charset="0"/>
                <a:ea typeface="ＭＳ Ｐゴシック" panose="020B0600070205080204" pitchFamily="34" charset="-128"/>
              </a:rPr>
              <a:t>.</a:t>
            </a: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Broschürenservice: </a:t>
            </a:r>
            <a:r>
              <a:rPr lang="de-DE" altLang="de-DE" dirty="0">
                <a:latin typeface="Times" panose="02020603050405020304" pitchFamily="18" charset="0"/>
                <a:ea typeface="ＭＳ Ｐゴシック" panose="020B0600070205080204" pitchFamily="34" charset="-128"/>
              </a:rPr>
              <a:t>mit kostenlosen Infomaterialien, Unterrichtsmaterialien, Ratgebern und Broschüren zum Bestellen und Downloaden unter </a:t>
            </a:r>
            <a:r>
              <a:rPr lang="de-DE" altLang="de-DE" u="sng" dirty="0">
                <a:latin typeface="Times" panose="02020603050405020304" pitchFamily="18" charset="0"/>
                <a:ea typeface="ＭＳ Ｐゴシック" panose="020B0600070205080204" pitchFamily="34" charset="-128"/>
              </a:rPr>
              <a:t>www.saferinternet.at/broschuerenservice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Veranstaltungsservice:</a:t>
            </a:r>
            <a:r>
              <a:rPr lang="de-DE" altLang="de-DE" b="1"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zum Buchen von Workshops für SchülerInnen, Lehrende und Eltern unter </a:t>
            </a:r>
            <a:r>
              <a:rPr lang="de-DE" altLang="de-DE" u="sng" dirty="0">
                <a:latin typeface="Times" panose="02020603050405020304" pitchFamily="18" charset="0"/>
                <a:ea typeface="ＭＳ Ｐゴシック" panose="020B0600070205080204" pitchFamily="34" charset="-128"/>
              </a:rPr>
              <a:t>www.saferinternet.at/veranstaltungsservice</a:t>
            </a:r>
            <a:r>
              <a:rPr lang="de-DE" altLang="de-DE" baseline="0" dirty="0">
                <a:latin typeface="Times" panose="02020603050405020304" pitchFamily="18" charset="0"/>
                <a:ea typeface="ＭＳ Ｐゴシック" panose="020B0600070205080204"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baseline="0" dirty="0">
                <a:latin typeface="Times" panose="02020603050405020304" pitchFamily="18" charset="0"/>
                <a:ea typeface="ＭＳ Ｐゴシック" panose="020B0600070205080204" pitchFamily="34" charset="-128"/>
              </a:rPr>
              <a:t>Privatsphäre-Leitfäden: </a:t>
            </a:r>
            <a:r>
              <a:rPr lang="de-DE" altLang="de-DE" baseline="0" dirty="0">
                <a:latin typeface="Times" panose="02020603050405020304" pitchFamily="18" charset="0"/>
                <a:ea typeface="ＭＳ Ｐゴシック" panose="020B0600070205080204" pitchFamily="34" charset="-128"/>
              </a:rPr>
              <a:t>Praktische Schritt-für-Schritt-Anleitungen für mehr Sicherheit und Privatsphäre in beliebten Sozialen Netzwerken </a:t>
            </a:r>
            <a:r>
              <a:rPr lang="de-DE" altLang="de-DE" u="sng" baseline="0" dirty="0">
                <a:latin typeface="Times" panose="02020603050405020304" pitchFamily="18" charset="0"/>
                <a:ea typeface="ＭＳ Ｐゴシック" panose="020B0600070205080204" pitchFamily="34" charset="-128"/>
              </a:rPr>
              <a:t>www.saferinternet.at/privatsphaere-leitfaeden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baseline="0" dirty="0">
                <a:latin typeface="Times" panose="02020603050405020304" pitchFamily="18" charset="0"/>
                <a:ea typeface="ＭＳ Ｐゴシック" panose="020B0600070205080204" pitchFamily="34" charset="-128"/>
              </a:rPr>
              <a:t>Tests und Quiz: </a:t>
            </a:r>
            <a:r>
              <a:rPr lang="de-DE" altLang="de-DE" baseline="0" dirty="0">
                <a:latin typeface="Times" panose="02020603050405020304" pitchFamily="18" charset="0"/>
                <a:ea typeface="ＭＳ Ｐゴシック" panose="020B0600070205080204" pitchFamily="34" charset="-128"/>
              </a:rPr>
              <a:t>für Eltern, Kinder und Jugendliche rund um die sichere Internet- und Handynutzung </a:t>
            </a:r>
            <a:r>
              <a:rPr lang="de-DE" altLang="de-DE" u="sng" baseline="0" dirty="0">
                <a:latin typeface="Times" panose="02020603050405020304" pitchFamily="18" charset="0"/>
                <a:ea typeface="ＭＳ Ｐゴシック" panose="020B0600070205080204" pitchFamily="34" charset="-128"/>
              </a:rPr>
              <a:t>www.saferinternet.at/quiz</a:t>
            </a:r>
            <a:endParaRPr lang="de-DE" altLang="de-DE" u="sng"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Vorlesegeschichte</a:t>
            </a:r>
            <a:r>
              <a:rPr lang="de-DE" altLang="de-DE" b="1" baseline="0" dirty="0">
                <a:latin typeface="Times" panose="02020603050405020304" pitchFamily="18" charset="0"/>
                <a:ea typeface="ＭＳ Ｐゴシック" panose="020B0600070205080204" pitchFamily="34" charset="-128"/>
              </a:rPr>
              <a:t>: </a:t>
            </a:r>
            <a:r>
              <a:rPr lang="de-DE" altLang="de-DE" b="0" baseline="0" dirty="0">
                <a:latin typeface="Times" panose="02020603050405020304" pitchFamily="18" charset="0"/>
                <a:ea typeface="ＭＳ Ｐゴシック" panose="020B0600070205080204" pitchFamily="34" charset="-128"/>
              </a:rPr>
              <a:t>Geschichten für Kindergartenkinder, die sichere und kompetente Mediennutzung altersgerecht vermitteln</a:t>
            </a:r>
            <a:endParaRPr lang="de-AT" b="0" dirty="0"/>
          </a:p>
        </p:txBody>
      </p:sp>
      <p:sp>
        <p:nvSpPr>
          <p:cNvPr id="4" name="Foliennummernplatzhalter 3"/>
          <p:cNvSpPr>
            <a:spLocks noGrp="1"/>
          </p:cNvSpPr>
          <p:nvPr>
            <p:ph type="sldNum" sz="quarter" idx="10"/>
          </p:nvPr>
        </p:nvSpPr>
        <p:spPr/>
        <p:txBody>
          <a:bodyPr/>
          <a:lstStyle/>
          <a:p>
            <a:fld id="{5BC9136F-CA9D-4FE5-85DC-58A8F95C26FC}" type="slidenum">
              <a:rPr lang="de-AT" smtClean="0"/>
              <a:t>3</a:t>
            </a:fld>
            <a:endParaRPr lang="de-AT"/>
          </a:p>
        </p:txBody>
      </p:sp>
    </p:spTree>
    <p:extLst>
      <p:ext uri="{BB962C8B-B14F-4D97-AF65-F5344CB8AC3E}">
        <p14:creationId xmlns:p14="http://schemas.microsoft.com/office/powerpoint/2010/main" val="4018189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Folienbildplatzhalter 1">
            <a:extLst>
              <a:ext uri="{FF2B5EF4-FFF2-40B4-BE49-F238E27FC236}">
                <a16:creationId xmlns:a16="http://schemas.microsoft.com/office/drawing/2014/main" id="{8E9F772D-0A4D-497A-B0C4-65185EA904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izenplatzhalter 2">
            <a:extLst>
              <a:ext uri="{FF2B5EF4-FFF2-40B4-BE49-F238E27FC236}">
                <a16:creationId xmlns:a16="http://schemas.microsoft.com/office/drawing/2014/main" id="{0C250C9D-2FB6-4C8E-B33A-48F245E90A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dirty="0">
                <a:latin typeface="Times" panose="02020603050405020304" pitchFamily="18" charset="0"/>
                <a:ea typeface="ヒラギノ角ゴ Pro W3" pitchFamily="6" charset="-128"/>
              </a:rPr>
              <a:t>Kinder müssen lernen, miteinander zu streiten – auch innerhalb der Familie. Es ist daher nicht sinnvoll, alle Streitereien unter Geschwistern immer sofort zu unterbinden. Kindergartenkinder können anhand von Geschichten lernen, das beispielsweise das Versenden von gemeinen Bildern zu Streit führen kann. </a:t>
            </a: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buFontTx/>
              <a:buChar char="•"/>
            </a:pPr>
            <a:r>
              <a:rPr lang="de-AT" altLang="de-DE" dirty="0">
                <a:latin typeface="Times" panose="02020603050405020304" pitchFamily="18" charset="0"/>
                <a:ea typeface="ヒラギノ角ゴ Pro W3" pitchFamily="6" charset="-128"/>
              </a:rPr>
              <a:t>Streitigkeiten lösen: Lernen, wie!</a:t>
            </a:r>
          </a:p>
          <a:p>
            <a:pPr eaLnBrk="1" hangingPunct="1">
              <a:spcBef>
                <a:spcPct val="0"/>
              </a:spcBef>
              <a:buFontTx/>
              <a:buChar char="•"/>
            </a:pPr>
            <a:r>
              <a:rPr lang="de-AT" altLang="de-DE" dirty="0">
                <a:latin typeface="Times" panose="02020603050405020304" pitchFamily="18" charset="0"/>
                <a:ea typeface="ヒラギノ角ゴ Pro W3" pitchFamily="6" charset="-128"/>
              </a:rPr>
              <a:t>Was wissen andere über mich? Im Internet, aber auch sonst…</a:t>
            </a:r>
          </a:p>
          <a:p>
            <a:pPr eaLnBrk="1" hangingPunct="1">
              <a:spcBef>
                <a:spcPct val="0"/>
              </a:spcBef>
              <a:buFontTx/>
              <a:buChar char="•"/>
            </a:pPr>
            <a:r>
              <a:rPr lang="de-AT" altLang="de-DE" dirty="0">
                <a:latin typeface="Times" panose="02020603050405020304" pitchFamily="18" charset="0"/>
                <a:ea typeface="ヒラギノ角ゴ Pro W3" pitchFamily="6" charset="-128"/>
              </a:rPr>
              <a:t>Spaß? Für alle das gleiche? Redet darüber!</a:t>
            </a:r>
          </a:p>
          <a:p>
            <a:pPr eaLnBrk="1" hangingPunct="1">
              <a:spcBef>
                <a:spcPct val="0"/>
              </a:spcBef>
              <a:buFontTx/>
              <a:buChar char="•"/>
            </a:pPr>
            <a:r>
              <a:rPr lang="de-AT" altLang="de-DE" dirty="0">
                <a:latin typeface="Times" panose="02020603050405020304" pitchFamily="18" charset="0"/>
                <a:ea typeface="ヒラギノ角ゴ Pro W3" pitchFamily="6" charset="-128"/>
              </a:rPr>
              <a:t>Passwörter: Verwende sichere &amp; gibt sie nicht weiter</a:t>
            </a:r>
          </a:p>
          <a:p>
            <a:pPr eaLnBrk="1" hangingPunct="1">
              <a:spcBef>
                <a:spcPct val="0"/>
              </a:spcBef>
              <a:buFontTx/>
              <a:buChar char="•"/>
            </a:pPr>
            <a:endParaRPr lang="de-AT" altLang="de-DE" dirty="0">
              <a:latin typeface="Times" panose="02020603050405020304" pitchFamily="18" charset="0"/>
              <a:ea typeface="ヒラギノ角ゴ Pro W3" pitchFamily="6" charset="-128"/>
            </a:endParaRP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endParaRPr lang="de-AT" altLang="de-DE" dirty="0">
              <a:latin typeface="Times" panose="02020603050405020304" pitchFamily="18" charset="0"/>
              <a:ea typeface="ヒラギノ角ゴ Pro W3" pitchFamily="6" charset="-128"/>
            </a:endParaRPr>
          </a:p>
        </p:txBody>
      </p:sp>
      <p:sp>
        <p:nvSpPr>
          <p:cNvPr id="55299" name="Foliennummernplatzhalter 3">
            <a:extLst>
              <a:ext uri="{FF2B5EF4-FFF2-40B4-BE49-F238E27FC236}">
                <a16:creationId xmlns:a16="http://schemas.microsoft.com/office/drawing/2014/main" id="{09ECA312-647B-44EB-9E1C-6DECF27686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283408EC-2D6C-4888-A8CB-CDE8A9808A13}" type="slidenum">
              <a:rPr lang="de-AT" altLang="de-DE" smtClean="0">
                <a:latin typeface="Calibri" panose="020F0502020204030204" pitchFamily="34" charset="0"/>
              </a:rPr>
              <a:pPr/>
              <a:t>34</a:t>
            </a:fld>
            <a:endParaRPr lang="de-AT" altLang="de-DE">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ltLang="de-DE" dirty="0">
              <a:latin typeface="Times" panose="02020603050405020304" pitchFamily="18"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35</a:t>
            </a:fld>
            <a:endParaRPr lang="de-AT"/>
          </a:p>
        </p:txBody>
      </p:sp>
    </p:spTree>
    <p:extLst>
      <p:ext uri="{BB962C8B-B14F-4D97-AF65-F5344CB8AC3E}">
        <p14:creationId xmlns:p14="http://schemas.microsoft.com/office/powerpoint/2010/main" val="3580308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20000"/>
              </a:lnSpc>
              <a:spcBef>
                <a:spcPts val="450"/>
              </a:spcBef>
              <a:buFont typeface="Arial" panose="020B0604020202020204" pitchFamily="34" charset="0"/>
              <a:buNone/>
            </a:pPr>
            <a:r>
              <a:rPr lang="de-DE" altLang="de-DE" sz="1200" b="1" dirty="0">
                <a:solidFill>
                  <a:srgbClr val="4D4D4D"/>
                </a:solidFill>
                <a:ea typeface="ＭＳ Ｐゴシック" panose="020B0600070205080204" pitchFamily="34" charset="-128"/>
              </a:rPr>
              <a:t>Technische Schutzmaßnahmen funktionieren nur bei den Allerjüngsten</a:t>
            </a:r>
          </a:p>
          <a:p>
            <a:pPr marL="171450" indent="-171450">
              <a:lnSpc>
                <a:spcPct val="120000"/>
              </a:lnSpc>
              <a:spcBef>
                <a:spcPts val="450"/>
              </a:spcBef>
              <a:buFont typeface="Arial" panose="020B0604020202020204" pitchFamily="34" charset="0"/>
              <a:buChar char="•"/>
            </a:pPr>
            <a:endParaRPr lang="de-DE" altLang="de-DE" sz="1200" b="1" dirty="0">
              <a:solidFill>
                <a:srgbClr val="4D4D4D"/>
              </a:solidFill>
              <a:ea typeface="ＭＳ Ｐゴシック" panose="020B0600070205080204" pitchFamily="34" charset="-128"/>
            </a:endParaRPr>
          </a:p>
          <a:p>
            <a:pPr marL="171450" indent="-171450">
              <a:lnSpc>
                <a:spcPct val="120000"/>
              </a:lnSpc>
              <a:spcBef>
                <a:spcPts val="450"/>
              </a:spcBef>
              <a:buFont typeface="Arial" panose="020B0604020202020204" pitchFamily="34" charset="0"/>
              <a:buChar char="•"/>
            </a:pPr>
            <a:r>
              <a:rPr lang="de-DE" altLang="de-DE" sz="1200" b="1" dirty="0">
                <a:solidFill>
                  <a:srgbClr val="4D4D4D"/>
                </a:solidFill>
                <a:ea typeface="ＭＳ Ｐゴシック" panose="020B0600070205080204" pitchFamily="34" charset="-128"/>
              </a:rPr>
              <a:t>Antivirenprogramme und Firewall</a:t>
            </a:r>
            <a:r>
              <a:rPr lang="de-DE" altLang="de-DE" sz="1200" dirty="0">
                <a:solidFill>
                  <a:srgbClr val="4D4D4D"/>
                </a:solidFill>
                <a:ea typeface="ＭＳ Ｐゴシック" panose="020B0600070205080204" pitchFamily="34" charset="-128"/>
              </a:rPr>
              <a:t> aktuell halten</a:t>
            </a:r>
          </a:p>
          <a:p>
            <a:pPr marL="171450" indent="-171450">
              <a:lnSpc>
                <a:spcPct val="120000"/>
              </a:lnSpc>
              <a:spcBef>
                <a:spcPts val="450"/>
              </a:spcBef>
              <a:buFont typeface="Arial" panose="020B0604020202020204" pitchFamily="34" charset="0"/>
              <a:buChar char="•"/>
            </a:pPr>
            <a:r>
              <a:rPr lang="de-DE" altLang="de-DE" sz="1200" b="1" dirty="0">
                <a:solidFill>
                  <a:srgbClr val="4D4D4D"/>
                </a:solidFill>
                <a:ea typeface="ＭＳ Ｐゴシック" panose="020B0600070205080204" pitchFamily="34" charset="-128"/>
              </a:rPr>
              <a:t>WLAN</a:t>
            </a:r>
            <a:r>
              <a:rPr lang="de-DE" altLang="de-DE" sz="1200" dirty="0">
                <a:solidFill>
                  <a:srgbClr val="4D4D4D"/>
                </a:solidFill>
                <a:ea typeface="ＭＳ Ｐゴシック" panose="020B0600070205080204" pitchFamily="34" charset="-128"/>
              </a:rPr>
              <a:t> verschlüsseln</a:t>
            </a:r>
          </a:p>
          <a:p>
            <a:pPr marL="171450" indent="-171450">
              <a:lnSpc>
                <a:spcPct val="120000"/>
              </a:lnSpc>
              <a:spcBef>
                <a:spcPts val="450"/>
              </a:spcBef>
              <a:buFont typeface="Arial" panose="020B0604020202020204" pitchFamily="34" charset="0"/>
              <a:buChar char="•"/>
            </a:pPr>
            <a:r>
              <a:rPr lang="de-DE" altLang="de-DE" sz="1200" b="1" dirty="0">
                <a:solidFill>
                  <a:srgbClr val="4D4D4D"/>
                </a:solidFill>
                <a:ea typeface="ＭＳ Ｐゴシック" panose="020B0600070205080204" pitchFamily="34" charset="-128"/>
              </a:rPr>
              <a:t>Benutzerprofil für Kinder</a:t>
            </a:r>
            <a:r>
              <a:rPr lang="de-DE" altLang="de-DE" sz="1200" dirty="0">
                <a:solidFill>
                  <a:srgbClr val="4D4D4D"/>
                </a:solidFill>
                <a:ea typeface="ＭＳ Ｐゴシック" panose="020B0600070205080204" pitchFamily="34" charset="-128"/>
              </a:rPr>
              <a:t> erstellen</a:t>
            </a:r>
          </a:p>
          <a:p>
            <a:pPr marL="171450" indent="-171450">
              <a:lnSpc>
                <a:spcPct val="120000"/>
              </a:lnSpc>
              <a:spcBef>
                <a:spcPts val="450"/>
              </a:spcBef>
              <a:buFont typeface="Arial" panose="020B0604020202020204" pitchFamily="34" charset="0"/>
              <a:buChar char="•"/>
            </a:pPr>
            <a:r>
              <a:rPr lang="de-DE" altLang="de-DE" sz="1200" b="1" dirty="0">
                <a:solidFill>
                  <a:srgbClr val="4D4D4D"/>
                </a:solidFill>
                <a:ea typeface="ＭＳ Ｐゴシック" panose="020B0600070205080204" pitchFamily="34" charset="-128"/>
              </a:rPr>
              <a:t>Jugendschutzeinstellungen</a:t>
            </a:r>
            <a:r>
              <a:rPr lang="de-DE" altLang="de-DE" sz="1200" dirty="0">
                <a:solidFill>
                  <a:srgbClr val="4D4D4D"/>
                </a:solidFill>
                <a:ea typeface="ＭＳ Ｐゴシック" panose="020B0600070205080204" pitchFamily="34" charset="-128"/>
              </a:rPr>
              <a:t> aktivieren (Computer und Spielkonsolen)</a:t>
            </a:r>
          </a:p>
          <a:p>
            <a:pPr marL="171450" indent="-171450">
              <a:lnSpc>
                <a:spcPct val="120000"/>
              </a:lnSpc>
              <a:spcBef>
                <a:spcPts val="450"/>
              </a:spcBef>
              <a:buFont typeface="Arial" panose="020B0604020202020204" pitchFamily="34" charset="0"/>
              <a:buChar char="•"/>
            </a:pPr>
            <a:r>
              <a:rPr lang="de-DE" altLang="de-DE" sz="1200" dirty="0">
                <a:solidFill>
                  <a:srgbClr val="4D4D4D"/>
                </a:solidFill>
                <a:ea typeface="ＭＳ Ｐゴシック" panose="020B0600070205080204" pitchFamily="34" charset="-128"/>
              </a:rPr>
              <a:t>Im Browser </a:t>
            </a:r>
            <a:r>
              <a:rPr lang="de-DE" altLang="de-DE" sz="1200" b="1" dirty="0">
                <a:solidFill>
                  <a:srgbClr val="4D4D4D"/>
                </a:solidFill>
                <a:ea typeface="ＭＳ Ｐゴシック" panose="020B0600070205080204" pitchFamily="34" charset="-128"/>
              </a:rPr>
              <a:t>Kinder-Startseite</a:t>
            </a:r>
            <a:r>
              <a:rPr lang="de-DE" altLang="de-DE" sz="1200" dirty="0">
                <a:solidFill>
                  <a:srgbClr val="4D4D4D"/>
                </a:solidFill>
                <a:ea typeface="ＭＳ Ｐゴシック" panose="020B0600070205080204" pitchFamily="34" charset="-128"/>
              </a:rPr>
              <a:t> einrichten</a:t>
            </a:r>
          </a:p>
          <a:p>
            <a:pPr marL="171450" indent="-171450">
              <a:lnSpc>
                <a:spcPct val="120000"/>
              </a:lnSpc>
              <a:spcBef>
                <a:spcPts val="450"/>
              </a:spcBef>
              <a:buFont typeface="Arial" panose="020B0604020202020204" pitchFamily="34" charset="0"/>
              <a:buChar char="•"/>
            </a:pPr>
            <a:r>
              <a:rPr lang="de-DE" altLang="de-DE" sz="1200" b="1" dirty="0">
                <a:solidFill>
                  <a:srgbClr val="4D4D4D"/>
                </a:solidFill>
                <a:ea typeface="ＭＳ Ｐゴシック" panose="020B0600070205080204" pitchFamily="34" charset="-128"/>
              </a:rPr>
              <a:t>Kinder-Suchmaschine</a:t>
            </a:r>
            <a:r>
              <a:rPr lang="de-DE" altLang="de-DE" sz="1200" dirty="0">
                <a:solidFill>
                  <a:srgbClr val="4D4D4D"/>
                </a:solidFill>
                <a:ea typeface="ＭＳ Ｐゴシック" panose="020B0600070205080204" pitchFamily="34" charset="-128"/>
              </a:rPr>
              <a:t> als Standard einrichten: </a:t>
            </a:r>
            <a:r>
              <a:rPr lang="de-DE" altLang="de-DE" sz="1200" dirty="0">
                <a:solidFill>
                  <a:srgbClr val="4D4D4D"/>
                </a:solidFill>
                <a:ea typeface="ＭＳ Ｐゴシック" panose="020B0600070205080204" pitchFamily="34" charset="-128"/>
                <a:hlinkClick r:id="rId3"/>
              </a:rPr>
              <a:t>www.fragfinn.de</a:t>
            </a:r>
            <a:r>
              <a:rPr lang="de-DE" altLang="de-DE" sz="1200" dirty="0">
                <a:solidFill>
                  <a:srgbClr val="4D4D4D"/>
                </a:solidFill>
                <a:ea typeface="ＭＳ Ｐゴシック" panose="020B0600070205080204" pitchFamily="34" charset="-128"/>
              </a:rPr>
              <a:t>, </a:t>
            </a:r>
            <a:r>
              <a:rPr lang="de-DE" altLang="de-DE" sz="1200" dirty="0">
                <a:solidFill>
                  <a:srgbClr val="4D4D4D"/>
                </a:solidFill>
                <a:ea typeface="ＭＳ Ｐゴシック" panose="020B0600070205080204" pitchFamily="34" charset="-128"/>
                <a:hlinkClick r:id="rId4"/>
              </a:rPr>
              <a:t>www.blinde-kuh.de</a:t>
            </a:r>
            <a:r>
              <a:rPr lang="de-DE" altLang="de-DE" sz="1200" dirty="0">
                <a:solidFill>
                  <a:srgbClr val="4D4D4D"/>
                </a:solidFill>
                <a:ea typeface="ＭＳ Ｐゴシック" panose="020B0600070205080204" pitchFamily="34" charset="-128"/>
              </a:rPr>
              <a:t> </a:t>
            </a:r>
          </a:p>
          <a:p>
            <a:pPr marL="171450" indent="-171450">
              <a:lnSpc>
                <a:spcPct val="120000"/>
              </a:lnSpc>
              <a:spcBef>
                <a:spcPts val="450"/>
              </a:spcBef>
              <a:buFont typeface="Arial" panose="020B0604020202020204" pitchFamily="34" charset="0"/>
              <a:buChar char="•"/>
            </a:pPr>
            <a:r>
              <a:rPr lang="de-DE" altLang="de-DE" sz="1200" b="1" dirty="0">
                <a:solidFill>
                  <a:srgbClr val="4D4D4D"/>
                </a:solidFill>
                <a:ea typeface="ＭＳ Ｐゴシック" panose="020B0600070205080204" pitchFamily="34" charset="-128"/>
              </a:rPr>
              <a:t>Pornografie-Filter von Google</a:t>
            </a:r>
            <a:r>
              <a:rPr lang="de-DE" altLang="de-DE" sz="1200" dirty="0">
                <a:solidFill>
                  <a:srgbClr val="4D4D4D"/>
                </a:solidFill>
                <a:ea typeface="ＭＳ Ｐゴシック" panose="020B0600070205080204" pitchFamily="34" charset="-128"/>
              </a:rPr>
              <a:t> aktivieren („</a:t>
            </a:r>
            <a:r>
              <a:rPr lang="de-DE" altLang="de-DE" sz="1200" dirty="0" err="1">
                <a:solidFill>
                  <a:srgbClr val="4D4D4D"/>
                </a:solidFill>
                <a:ea typeface="ＭＳ Ｐゴシック" panose="020B0600070205080204" pitchFamily="34" charset="-128"/>
              </a:rPr>
              <a:t>SafeSearch</a:t>
            </a:r>
            <a:r>
              <a:rPr lang="de-DE" altLang="de-DE" sz="1200" dirty="0">
                <a:solidFill>
                  <a:srgbClr val="4D4D4D"/>
                </a:solidFill>
                <a:ea typeface="ＭＳ Ｐゴシック" panose="020B0600070205080204" pitchFamily="34" charset="-128"/>
              </a:rPr>
              <a:t>“)</a:t>
            </a:r>
          </a:p>
          <a:p>
            <a:pPr marL="171450" indent="-171450">
              <a:lnSpc>
                <a:spcPct val="120000"/>
              </a:lnSpc>
              <a:spcBef>
                <a:spcPts val="450"/>
              </a:spcBef>
              <a:buFont typeface="Arial" panose="020B0604020202020204" pitchFamily="34" charset="0"/>
              <a:buChar char="•"/>
            </a:pPr>
            <a:r>
              <a:rPr lang="de-DE" altLang="de-DE" sz="1200" dirty="0">
                <a:solidFill>
                  <a:srgbClr val="4D4D4D"/>
                </a:solidFill>
                <a:ea typeface="ＭＳ Ｐゴシック" panose="020B0600070205080204" pitchFamily="34" charset="-128"/>
              </a:rPr>
              <a:t>Gemeinsam mit Kind </a:t>
            </a:r>
            <a:r>
              <a:rPr lang="de-DE" altLang="de-DE" sz="1200" b="1" dirty="0">
                <a:solidFill>
                  <a:srgbClr val="4D4D4D"/>
                </a:solidFill>
                <a:ea typeface="ＭＳ Ｐゴシック" panose="020B0600070205080204" pitchFamily="34" charset="-128"/>
              </a:rPr>
              <a:t>Favoriten</a:t>
            </a:r>
            <a:r>
              <a:rPr lang="de-DE" altLang="de-DE" sz="1200" dirty="0">
                <a:solidFill>
                  <a:srgbClr val="4D4D4D"/>
                </a:solidFill>
                <a:ea typeface="ＭＳ Ｐゴシック" panose="020B0600070205080204" pitchFamily="34" charset="-128"/>
              </a:rPr>
              <a:t> suchen und festlegen</a:t>
            </a:r>
          </a:p>
          <a:p>
            <a:pPr marL="171450" indent="-171450">
              <a:lnSpc>
                <a:spcPct val="120000"/>
              </a:lnSpc>
              <a:spcBef>
                <a:spcPts val="450"/>
              </a:spcBef>
              <a:buFont typeface="Arial" panose="020B0604020202020204" pitchFamily="34" charset="0"/>
              <a:buChar char="•"/>
            </a:pPr>
            <a:r>
              <a:rPr lang="de-DE" altLang="de-DE" sz="1200" b="1" dirty="0">
                <a:solidFill>
                  <a:srgbClr val="4D4D4D"/>
                </a:solidFill>
                <a:ea typeface="ＭＳ Ｐゴシック" panose="020B0600070205080204" pitchFamily="34" charset="-128"/>
              </a:rPr>
              <a:t>Filter-Software  für PC und Handy</a:t>
            </a:r>
            <a:r>
              <a:rPr lang="de-DE" altLang="de-DE" sz="1200" dirty="0">
                <a:solidFill>
                  <a:srgbClr val="4D4D4D"/>
                </a:solidFill>
                <a:ea typeface="ＭＳ Ｐゴシック" panose="020B0600070205080204" pitchFamily="34" charset="-128"/>
              </a:rPr>
              <a:t>:</a:t>
            </a:r>
            <a:br>
              <a:rPr lang="de-DE" altLang="de-DE" sz="1200" dirty="0">
                <a:solidFill>
                  <a:srgbClr val="4D4D4D"/>
                </a:solidFill>
                <a:ea typeface="ＭＳ Ｐゴシック" panose="020B0600070205080204" pitchFamily="34" charset="-128"/>
              </a:rPr>
            </a:br>
            <a:r>
              <a:rPr lang="de-DE" altLang="de-DE" sz="1200" dirty="0">
                <a:solidFill>
                  <a:srgbClr val="4D4D4D"/>
                </a:solidFill>
                <a:ea typeface="ＭＳ Ｐゴシック" panose="020B0600070205080204" pitchFamily="34" charset="-128"/>
                <a:hlinkClick r:id="rId5"/>
              </a:rPr>
              <a:t>www.saferinternet.at/</a:t>
            </a:r>
            <a:r>
              <a:rPr lang="de-DE" altLang="de-DE" sz="1200" dirty="0">
                <a:solidFill>
                  <a:srgbClr val="4D4D4D"/>
                </a:solidFill>
                <a:ea typeface="ＭＳ Ｐゴシック" panose="020B0600070205080204" pitchFamily="34" charset="-128"/>
              </a:rPr>
              <a:t>eltern</a:t>
            </a:r>
            <a:br>
              <a:rPr lang="de-DE" altLang="de-DE" sz="1200" dirty="0">
                <a:solidFill>
                  <a:srgbClr val="4D4D4D"/>
                </a:solidFill>
                <a:ea typeface="ＭＳ Ｐゴシック" panose="020B0600070205080204" pitchFamily="34" charset="-128"/>
              </a:rPr>
            </a:br>
            <a:r>
              <a:rPr lang="de-DE" altLang="de-DE" sz="1200" dirty="0">
                <a:solidFill>
                  <a:srgbClr val="4D4D4D"/>
                </a:solidFill>
                <a:ea typeface="ＭＳ Ｐゴシック" panose="020B0600070205080204" pitchFamily="34" charset="-128"/>
              </a:rPr>
              <a:t>und auf </a:t>
            </a:r>
            <a:r>
              <a:rPr lang="de-DE" altLang="de-DE" sz="1200" dirty="0">
                <a:solidFill>
                  <a:srgbClr val="4D4D4D"/>
                </a:solidFill>
                <a:ea typeface="ＭＳ Ｐゴシック" panose="020B0600070205080204" pitchFamily="34" charset="-128"/>
                <a:hlinkClick r:id="rId6"/>
              </a:rPr>
              <a:t>www.fragfinn.de</a:t>
            </a:r>
            <a:endParaRPr lang="de-DE" altLang="de-DE" sz="1200" dirty="0">
              <a:solidFill>
                <a:srgbClr val="4D4D4D"/>
              </a:solidFill>
              <a:ea typeface="ＭＳ Ｐゴシック" panose="020B0600070205080204" pitchFamily="34" charset="-128"/>
            </a:endParaRPr>
          </a:p>
          <a:p>
            <a:pPr marL="0" indent="0">
              <a:lnSpc>
                <a:spcPct val="120000"/>
              </a:lnSpc>
              <a:spcBef>
                <a:spcPts val="450"/>
              </a:spcBef>
              <a:buFont typeface="Arial" panose="020B0604020202020204" pitchFamily="34" charset="0"/>
              <a:buNone/>
            </a:pPr>
            <a:endParaRPr lang="de-DE" sz="1200" dirty="0">
              <a:solidFill>
                <a:srgbClr val="4D4D4D"/>
              </a:solidFill>
              <a:ea typeface="ＭＳ Ｐゴシック" panose="020B0600070205080204" pitchFamily="34" charset="-128"/>
            </a:endParaRPr>
          </a:p>
          <a:p>
            <a:pPr marL="0" indent="0">
              <a:lnSpc>
                <a:spcPct val="120000"/>
              </a:lnSpc>
              <a:spcBef>
                <a:spcPts val="450"/>
              </a:spcBef>
              <a:buFont typeface="Arial" panose="020B0604020202020204" pitchFamily="34" charset="0"/>
              <a:buNone/>
            </a:pPr>
            <a:r>
              <a:rPr lang="de-DE" sz="1200" dirty="0">
                <a:solidFill>
                  <a:srgbClr val="4D4D4D"/>
                </a:solidFill>
                <a:ea typeface="ＭＳ Ｐゴシック" panose="020B0600070205080204" pitchFamily="34" charset="-128"/>
              </a:rPr>
              <a:t>Mehr dazu: </a:t>
            </a:r>
          </a:p>
          <a:p>
            <a:pPr marL="171450" indent="-171450">
              <a:lnSpc>
                <a:spcPct val="120000"/>
              </a:lnSpc>
              <a:spcBef>
                <a:spcPts val="450"/>
              </a:spcBef>
              <a:buFont typeface="Arial" panose="020B0604020202020204" pitchFamily="34" charset="0"/>
              <a:buChar char="•"/>
            </a:pPr>
            <a:r>
              <a:rPr lang="de-AT" dirty="0"/>
              <a:t>https://www.saferinternet.at/faq/handy-tablet/kinderschutz-apps-co-wie-kann-ich-smartphone-tablet-sicherer-machen/</a:t>
            </a:r>
          </a:p>
          <a:p>
            <a:pPr marL="171450" indent="-171450">
              <a:lnSpc>
                <a:spcPct val="120000"/>
              </a:lnSpc>
              <a:spcBef>
                <a:spcPts val="450"/>
              </a:spcBef>
              <a:buFont typeface="Arial" panose="020B0604020202020204" pitchFamily="34" charset="0"/>
              <a:buChar char="•"/>
            </a:pPr>
            <a:r>
              <a:rPr lang="de-AT" dirty="0"/>
              <a:t>https://www.saferinternet.at/fileadmin/categorized/Materialien/ISPA_Technischer_Kinderschutz_im_Internet.pdf </a:t>
            </a:r>
          </a:p>
          <a:p>
            <a:pPr marL="171450" indent="-171450">
              <a:lnSpc>
                <a:spcPct val="120000"/>
              </a:lnSpc>
              <a:spcBef>
                <a:spcPts val="450"/>
              </a:spcBef>
              <a:buFont typeface="Arial" panose="020B0604020202020204" pitchFamily="34" charset="0"/>
              <a:buChar char="•"/>
            </a:pPr>
            <a:endParaRPr lang="de-AT" dirty="0"/>
          </a:p>
          <a:p>
            <a:endParaRPr lang="de-AT" sz="1200" dirty="0"/>
          </a:p>
        </p:txBody>
      </p:sp>
      <p:sp>
        <p:nvSpPr>
          <p:cNvPr id="4" name="Foliennummernplatzhalter 3"/>
          <p:cNvSpPr>
            <a:spLocks noGrp="1"/>
          </p:cNvSpPr>
          <p:nvPr>
            <p:ph type="sldNum" sz="quarter" idx="5"/>
          </p:nvPr>
        </p:nvSpPr>
        <p:spPr/>
        <p:txBody>
          <a:bodyPr/>
          <a:lstStyle/>
          <a:p>
            <a:fld id="{5BC9136F-CA9D-4FE5-85DC-58A8F95C26FC}" type="slidenum">
              <a:rPr lang="de-AT" smtClean="0"/>
              <a:t>36</a:t>
            </a:fld>
            <a:endParaRPr lang="de-AT"/>
          </a:p>
        </p:txBody>
      </p:sp>
    </p:spTree>
    <p:extLst>
      <p:ext uri="{BB962C8B-B14F-4D97-AF65-F5344CB8AC3E}">
        <p14:creationId xmlns:p14="http://schemas.microsoft.com/office/powerpoint/2010/main" val="1585551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Weitere Infos: </a:t>
            </a:r>
          </a:p>
          <a:p>
            <a:pPr marL="171450" indent="-171450">
              <a:buFont typeface="Arial" panose="020B0604020202020204" pitchFamily="34" charset="0"/>
              <a:buChar char="•"/>
            </a:pPr>
            <a:r>
              <a:rPr lang="de-AT" dirty="0"/>
              <a:t>https://www.saferinternet.at/faq/handy-tablet/kinderschutz-apps-co-wie-kann-ich-smartphone-tablet-sicherer-machen/ </a:t>
            </a:r>
          </a:p>
          <a:p>
            <a:pPr marL="171450" indent="-171450">
              <a:buFont typeface="Arial" panose="020B0604020202020204" pitchFamily="34" charset="0"/>
              <a:buChar char="•"/>
            </a:pPr>
            <a:r>
              <a:rPr lang="de-AT" dirty="0"/>
              <a:t>https://www.saferinternet.at/fileadmin/categorized/Materialien/Mobile_Kinderschutzprodukte_Saferinternet.at.pdf</a:t>
            </a:r>
          </a:p>
          <a:p>
            <a:pPr marL="171450" indent="-171450">
              <a:buFont typeface="Arial" panose="020B0604020202020204" pitchFamily="34" charset="0"/>
              <a:buChar char="•"/>
            </a:pPr>
            <a:r>
              <a:rPr lang="de-AT" dirty="0"/>
              <a:t>https://eltern.fragfinn.de/eltern/kinderschutzsoftware/ </a:t>
            </a:r>
          </a:p>
          <a:p>
            <a:pPr marL="171450" indent="-171450">
              <a:buFont typeface="Arial" panose="020B0604020202020204" pitchFamily="34" charset="0"/>
              <a:buChar char="•"/>
            </a:pPr>
            <a:r>
              <a:rPr lang="de-AT" dirty="0"/>
              <a:t>https://www.saferinternet.at/fileadmin/categorized/Materialien/ISPA_Technischer_Kinderschutz_im_Internet.pdf</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37</a:t>
            </a:fld>
            <a:endParaRPr lang="de-AT"/>
          </a:p>
        </p:txBody>
      </p:sp>
    </p:spTree>
    <p:extLst>
      <p:ext uri="{BB962C8B-B14F-4D97-AF65-F5344CB8AC3E}">
        <p14:creationId xmlns:p14="http://schemas.microsoft.com/office/powerpoint/2010/main" val="457931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https://www.saferinternet.at/fileadmin/categorized/Materialien/ISPA_Technischer_Kinderschutz_im_Internet.pdf </a:t>
            </a:r>
          </a:p>
        </p:txBody>
      </p:sp>
      <p:sp>
        <p:nvSpPr>
          <p:cNvPr id="4" name="Foliennummernplatzhalter 3"/>
          <p:cNvSpPr>
            <a:spLocks noGrp="1"/>
          </p:cNvSpPr>
          <p:nvPr>
            <p:ph type="sldNum" sz="quarter" idx="5"/>
          </p:nvPr>
        </p:nvSpPr>
        <p:spPr/>
        <p:txBody>
          <a:bodyPr/>
          <a:lstStyle/>
          <a:p>
            <a:fld id="{5BC9136F-CA9D-4FE5-85DC-58A8F95C26FC}" type="slidenum">
              <a:rPr lang="de-AT" smtClean="0"/>
              <a:t>38</a:t>
            </a:fld>
            <a:endParaRPr lang="de-AT"/>
          </a:p>
        </p:txBody>
      </p:sp>
    </p:spTree>
    <p:extLst>
      <p:ext uri="{BB962C8B-B14F-4D97-AF65-F5344CB8AC3E}">
        <p14:creationId xmlns:p14="http://schemas.microsoft.com/office/powerpoint/2010/main" val="10756749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AT" sz="1200" dirty="0"/>
              <a:t>Computerkenntnisse für Installation und Betreuung nötig</a:t>
            </a:r>
          </a:p>
          <a:p>
            <a:pPr marL="171450" indent="-171450">
              <a:buFont typeface="Arial" panose="020B0604020202020204" pitchFamily="34" charset="0"/>
              <a:buChar char="•"/>
            </a:pPr>
            <a:r>
              <a:rPr lang="de-AT" sz="1200" dirty="0"/>
              <a:t>Nicht hundertprozentig zuverlässig</a:t>
            </a:r>
          </a:p>
          <a:p>
            <a:pPr marL="171450" indent="-171450">
              <a:buFont typeface="Arial" panose="020B0604020202020204" pitchFamily="34" charset="0"/>
              <a:buChar char="•"/>
            </a:pPr>
            <a:r>
              <a:rPr lang="de-AT" sz="1200" dirty="0"/>
              <a:t>Filter können umgangen werden</a:t>
            </a:r>
          </a:p>
          <a:p>
            <a:pPr marL="171450" indent="-171450">
              <a:buFont typeface="Arial" panose="020B0604020202020204" pitchFamily="34" charset="0"/>
              <a:buChar char="•"/>
            </a:pPr>
            <a:r>
              <a:rPr lang="de-AT" sz="1200" dirty="0"/>
              <a:t>Daten aus E-Mails oder in Programmen werden nicht gefiltert</a:t>
            </a:r>
          </a:p>
          <a:p>
            <a:pPr marL="171450" indent="-171450">
              <a:buFont typeface="Arial" panose="020B0604020202020204" pitchFamily="34" charset="0"/>
              <a:buChar char="•"/>
            </a:pPr>
            <a:r>
              <a:rPr lang="de-AT" sz="1200" dirty="0"/>
              <a:t>Handys meist ungefiltert</a:t>
            </a:r>
          </a:p>
          <a:p>
            <a:pPr marL="171450" indent="-171450">
              <a:buFont typeface="Arial" panose="020B0604020202020204" pitchFamily="34" charset="0"/>
              <a:buChar char="•"/>
            </a:pPr>
            <a:r>
              <a:rPr lang="de-AT" sz="1200" b="1" dirty="0"/>
              <a:t>Filter schützen nur vor verstörenden Inhalten – nicht vor anderen Risiken!</a:t>
            </a:r>
          </a:p>
          <a:p>
            <a:pPr marL="171450" indent="-171450">
              <a:buFont typeface="Arial" panose="020B0604020202020204" pitchFamily="34" charset="0"/>
              <a:buChar char="•"/>
            </a:pPr>
            <a:r>
              <a:rPr lang="de-AT" sz="1200" dirty="0"/>
              <a:t>Kompetente Kinder sind sichere Kinder!!!</a:t>
            </a:r>
          </a:p>
          <a:p>
            <a:endParaRPr lang="de-AT" sz="1200" dirty="0"/>
          </a:p>
        </p:txBody>
      </p:sp>
      <p:sp>
        <p:nvSpPr>
          <p:cNvPr id="4" name="Foliennummernplatzhalter 3"/>
          <p:cNvSpPr>
            <a:spLocks noGrp="1"/>
          </p:cNvSpPr>
          <p:nvPr>
            <p:ph type="sldNum" sz="quarter" idx="5"/>
          </p:nvPr>
        </p:nvSpPr>
        <p:spPr/>
        <p:txBody>
          <a:bodyPr/>
          <a:lstStyle/>
          <a:p>
            <a:fld id="{5BC9136F-CA9D-4FE5-85DC-58A8F95C26FC}" type="slidenum">
              <a:rPr lang="de-AT" smtClean="0"/>
              <a:t>39</a:t>
            </a:fld>
            <a:endParaRPr lang="de-AT"/>
          </a:p>
        </p:txBody>
      </p:sp>
    </p:spTree>
    <p:extLst>
      <p:ext uri="{BB962C8B-B14F-4D97-AF65-F5344CB8AC3E}">
        <p14:creationId xmlns:p14="http://schemas.microsoft.com/office/powerpoint/2010/main" val="4058603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5680">
              <a:defRPr/>
            </a:pPr>
            <a:r>
              <a:rPr lang="en-GB" altLang="de-DE" dirty="0">
                <a:latin typeface="Times" panose="02020603050405020304" pitchFamily="18" charset="0"/>
                <a:ea typeface="ＭＳ Ｐゴシック" panose="020B0600070205080204" pitchFamily="34" charset="-128"/>
              </a:rPr>
              <a:t>Gilt auch für Apps am Handy!</a:t>
            </a:r>
          </a:p>
        </p:txBody>
      </p:sp>
      <p:sp>
        <p:nvSpPr>
          <p:cNvPr id="4" name="Foliennummernplatzhalter 3"/>
          <p:cNvSpPr>
            <a:spLocks noGrp="1"/>
          </p:cNvSpPr>
          <p:nvPr>
            <p:ph type="sldNum" sz="quarter" idx="10"/>
          </p:nvPr>
        </p:nvSpPr>
        <p:spPr/>
        <p:txBody>
          <a:bodyPr/>
          <a:lstStyle/>
          <a:p>
            <a:fld id="{5BC9136F-CA9D-4FE5-85DC-58A8F95C26FC}" type="slidenum">
              <a:rPr lang="de-AT" smtClean="0"/>
              <a:t>40</a:t>
            </a:fld>
            <a:endParaRPr lang="de-AT"/>
          </a:p>
        </p:txBody>
      </p:sp>
    </p:spTree>
    <p:extLst>
      <p:ext uri="{BB962C8B-B14F-4D97-AF65-F5344CB8AC3E}">
        <p14:creationId xmlns:p14="http://schemas.microsoft.com/office/powerpoint/2010/main" val="160000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dirty="0">
                <a:solidFill>
                  <a:schemeClr val="tx1"/>
                </a:solidFill>
              </a:rPr>
              <a:t>Kinder müssen erst lernen, dass es im Internet auch viele falsche Inhalte (Fake News, Deep Fake, Fotomontagen…)  gibt. Wahr oder Falsch auseinanderzuhalten wird immer schwieriger! Daher ist es wichtig, schon im Kindergarten Informationskompetenz zu lernen. Kindern fällt es besonders schwer etwas als falsch zu entlarven und den Prozess des Erkennens nachzuvollziehen. Aktive Übungen können dabei unterstützen. Ebenfalls hilfreich ist das Aufzeigen und Selbstausprobieren der Manipulationsmöglichkeiten.</a:t>
            </a:r>
          </a:p>
          <a:p>
            <a:endParaRPr lang="de-AT" sz="1200" dirty="0">
              <a:solidFill>
                <a:schemeClr val="tx1"/>
              </a:solidFill>
            </a:endParaRPr>
          </a:p>
          <a:p>
            <a:r>
              <a:rPr lang="de-AT" dirty="0"/>
              <a:t>Quellenkritik üben: </a:t>
            </a:r>
          </a:p>
          <a:p>
            <a:endParaRPr lang="de-AT" dirty="0"/>
          </a:p>
          <a:p>
            <a:pPr marL="171450" indent="-171450">
              <a:buFont typeface="Arial" panose="020B0604020202020204" pitchFamily="34" charset="0"/>
              <a:buChar char="•"/>
            </a:pPr>
            <a:r>
              <a:rPr lang="de-AT" dirty="0"/>
              <a:t>Sehen Sie sich gemeinsam bearbeitete Tierbilder an und decken gemeinsam auf, warum es nicht echt ist. (</a:t>
            </a:r>
            <a:r>
              <a:rPr lang="de-AT" dirty="0" err="1"/>
              <a:t>pixabay</a:t>
            </a:r>
            <a:r>
              <a:rPr lang="de-AT" dirty="0"/>
              <a:t> liefert zahlreiche Beispiele) </a:t>
            </a:r>
          </a:p>
          <a:p>
            <a:pPr marL="171450" indent="-171450">
              <a:buFont typeface="Arial" panose="020B0604020202020204" pitchFamily="34" charset="0"/>
              <a:buChar char="•"/>
            </a:pPr>
            <a:r>
              <a:rPr lang="de-AT" dirty="0"/>
              <a:t>Hinterfragen oder testen Sie Werbeversprechen (z. B. wenn behauptet wird, etwas sei „das beste“)  </a:t>
            </a:r>
          </a:p>
          <a:p>
            <a:pPr marL="171450" indent="-171450">
              <a:buFont typeface="Arial" panose="020B0604020202020204" pitchFamily="34" charset="0"/>
              <a:buChar char="•"/>
            </a:pPr>
            <a:r>
              <a:rPr lang="de-AT" dirty="0"/>
              <a:t>Wenden Sie gemeinsam Snapchat oder Instagram Filter an. Legen Sie lustige Brillen- oder Ohrenfilter über die Gesichter im Fernseher</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41</a:t>
            </a:fld>
            <a:endParaRPr lang="de-AT"/>
          </a:p>
        </p:txBody>
      </p:sp>
    </p:spTree>
    <p:extLst>
      <p:ext uri="{BB962C8B-B14F-4D97-AF65-F5344CB8AC3E}">
        <p14:creationId xmlns:p14="http://schemas.microsoft.com/office/powerpoint/2010/main" val="12827204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Wie Sie mit Kindern Quellenkritik üben: Diskutieren Sie mit den Kindern Fake-Bilder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Sehen Sie sich gemeinsam bearbeitete Tierbilder an und decken gemeinsam auf, warum es nicht echt ist. </a:t>
            </a:r>
            <a:r>
              <a:rPr lang="de-AT" dirty="0" err="1"/>
              <a:t>pixabay</a:t>
            </a:r>
            <a:r>
              <a:rPr lang="de-AT" dirty="0"/>
              <a:t> liefert zahlreiche Beispiele!</a:t>
            </a: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42</a:t>
            </a:fld>
            <a:endParaRPr lang="de-AT"/>
          </a:p>
        </p:txBody>
      </p:sp>
    </p:spTree>
    <p:extLst>
      <p:ext uri="{BB962C8B-B14F-4D97-AF65-F5344CB8AC3E}">
        <p14:creationId xmlns:p14="http://schemas.microsoft.com/office/powerpoint/2010/main" val="342636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Wie Sie mit Kindern Quellenkritik üben: Diskutieren Sie mit den Kindern Fake-Bilder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Sehen Sie sich gemeinsam bearbeitete Tierbilder an und decken gemeinsam auf, warum es nicht echt ist. </a:t>
            </a:r>
            <a:r>
              <a:rPr lang="de-AT" dirty="0" err="1"/>
              <a:t>pixabay</a:t>
            </a:r>
            <a:r>
              <a:rPr lang="de-AT" dirty="0"/>
              <a:t> liefert zahlreiche Beispiele!</a:t>
            </a:r>
          </a:p>
        </p:txBody>
      </p:sp>
      <p:sp>
        <p:nvSpPr>
          <p:cNvPr id="4" name="Foliennummernplatzhalter 3"/>
          <p:cNvSpPr>
            <a:spLocks noGrp="1"/>
          </p:cNvSpPr>
          <p:nvPr>
            <p:ph type="sldNum" sz="quarter" idx="5"/>
          </p:nvPr>
        </p:nvSpPr>
        <p:spPr/>
        <p:txBody>
          <a:bodyPr/>
          <a:lstStyle/>
          <a:p>
            <a:fld id="{5BC9136F-CA9D-4FE5-85DC-58A8F95C26FC}" type="slidenum">
              <a:rPr lang="de-AT" smtClean="0"/>
              <a:t>43</a:t>
            </a:fld>
            <a:endParaRPr lang="de-AT"/>
          </a:p>
        </p:txBody>
      </p:sp>
    </p:spTree>
    <p:extLst>
      <p:ext uri="{BB962C8B-B14F-4D97-AF65-F5344CB8AC3E}">
        <p14:creationId xmlns:p14="http://schemas.microsoft.com/office/powerpoint/2010/main" val="70466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0" dirty="0"/>
              <a:t>72 Prozent der 0- bis 6-Jährigen im Internet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0" dirty="0"/>
              <a:t>Durchschnittlich kommen die Kinder im Alter von einem Jahr erstmals mit digitalen Medien in Kontakt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dirty="0"/>
              <a:t>digitale Hauptbeschäftigungen sind </a:t>
            </a:r>
            <a:r>
              <a:rPr lang="de-AT" b="1" dirty="0"/>
              <a:t>Videos anschauen</a:t>
            </a:r>
            <a:r>
              <a:rPr lang="de-AT" dirty="0"/>
              <a:t> (73 %), </a:t>
            </a:r>
            <a:r>
              <a:rPr lang="de-AT" b="1" dirty="0"/>
              <a:t>Fotos anschauen</a:t>
            </a:r>
            <a:r>
              <a:rPr lang="de-AT" dirty="0"/>
              <a:t> (61 %), </a:t>
            </a:r>
            <a:r>
              <a:rPr lang="de-AT" b="1" dirty="0"/>
              <a:t>Musik hören</a:t>
            </a:r>
            <a:r>
              <a:rPr lang="de-AT" dirty="0"/>
              <a:t> (58 %) und </a:t>
            </a:r>
            <a:r>
              <a:rPr lang="de-AT" b="1" dirty="0"/>
              <a:t>Spiele spielen</a:t>
            </a:r>
            <a:r>
              <a:rPr lang="de-AT" dirty="0"/>
              <a:t> (51 %)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dirty="0"/>
              <a:t>Die Hälfte der Kinder nutzt dazu das Gerät ihrer Eltern, 28 Prozent ein Familien-Gerät. 22 Prozent der Kinder unter 6 Jahren haben bereits ein eigenes Gerät zur Verfügung.</a:t>
            </a:r>
            <a:endParaRPr lang="de-AT"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(Ergebnisse stammen von der Studie zum Safer Internet Day 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https://www.saferinternet.at/news-detail/neue-studie-72-prozent-der-0-bis-6-jaehrigen-im-internet/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4</a:t>
            </a:fld>
            <a:endParaRPr lang="de-AT"/>
          </a:p>
        </p:txBody>
      </p:sp>
    </p:spTree>
    <p:extLst>
      <p:ext uri="{BB962C8B-B14F-4D97-AF65-F5344CB8AC3E}">
        <p14:creationId xmlns:p14="http://schemas.microsoft.com/office/powerpoint/2010/main" val="950480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Quellenkritik üben: </a:t>
            </a:r>
          </a:p>
          <a:p>
            <a:endParaRPr lang="de-AT" dirty="0"/>
          </a:p>
          <a:p>
            <a:pPr marL="171450" indent="-171450">
              <a:buFont typeface="Arial" panose="020B0604020202020204" pitchFamily="34" charset="0"/>
              <a:buChar char="•"/>
            </a:pPr>
            <a:r>
              <a:rPr lang="de-AT" dirty="0"/>
              <a:t>Sehen Sie sich gemeinsam bearbeitete Tierbilder an und decken gemeinsam auf, warum es nicht echt ist. (</a:t>
            </a:r>
            <a:r>
              <a:rPr lang="de-AT" dirty="0" err="1"/>
              <a:t>pixabay</a:t>
            </a:r>
            <a:r>
              <a:rPr lang="de-AT" dirty="0"/>
              <a:t> liefert zahlreiche Beispiele) </a:t>
            </a:r>
          </a:p>
          <a:p>
            <a:pPr marL="171450" indent="-171450">
              <a:buFont typeface="Arial" panose="020B0604020202020204" pitchFamily="34" charset="0"/>
              <a:buChar char="•"/>
            </a:pPr>
            <a:r>
              <a:rPr lang="de-AT" dirty="0"/>
              <a:t>Hinterfragen oder testen Sie Werbeversprechen (z. B. wenn behauptet wird, etwas sei „das beste“)  </a:t>
            </a:r>
          </a:p>
          <a:p>
            <a:pPr marL="171450" indent="-171450">
              <a:buFont typeface="Arial" panose="020B0604020202020204" pitchFamily="34" charset="0"/>
              <a:buChar char="•"/>
            </a:pPr>
            <a:r>
              <a:rPr lang="de-AT" dirty="0"/>
              <a:t>Wenden Sie gemeinsam Snapchat oder Instagram Filter an. Legen Sie lustige Brillen- oder Ohrenfilter über die Gesichter im Fernseher</a:t>
            </a: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44</a:t>
            </a:fld>
            <a:endParaRPr lang="de-AT"/>
          </a:p>
        </p:txBody>
      </p:sp>
    </p:spTree>
    <p:extLst>
      <p:ext uri="{BB962C8B-B14F-4D97-AF65-F5344CB8AC3E}">
        <p14:creationId xmlns:p14="http://schemas.microsoft.com/office/powerpoint/2010/main" val="35976116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spcBef>
                <a:spcPts val="0"/>
              </a:spcBef>
              <a:buFont typeface="Arial" panose="020B0604020202020204" pitchFamily="34" charset="0"/>
              <a:buChar char="•"/>
            </a:pPr>
            <a:r>
              <a:rPr lang="de-AT" sz="2000" dirty="0"/>
              <a:t>Bildersuche: Auf Urheberrechte achten!</a:t>
            </a:r>
            <a:br>
              <a:rPr lang="de-AT" sz="2000" dirty="0"/>
            </a:br>
            <a:endParaRPr lang="de-AT" sz="2000" dirty="0"/>
          </a:p>
          <a:p>
            <a:pPr marL="342900" indent="-342900">
              <a:spcBef>
                <a:spcPts val="0"/>
              </a:spcBef>
              <a:spcAft>
                <a:spcPts val="600"/>
              </a:spcAft>
              <a:buFont typeface="Arial" panose="020B0604020202020204" pitchFamily="34" charset="0"/>
              <a:buChar char="•"/>
            </a:pPr>
            <a:r>
              <a:rPr lang="de-AT" sz="2000" dirty="0"/>
              <a:t>Gute Quellen für Bilder:</a:t>
            </a:r>
          </a:p>
          <a:p>
            <a:pPr marL="800100" lvl="1" indent="-342900">
              <a:spcBef>
                <a:spcPts val="0"/>
              </a:spcBef>
              <a:buFont typeface="Arial" panose="020B0604020202020204" pitchFamily="34" charset="0"/>
              <a:buChar char="•"/>
            </a:pPr>
            <a:r>
              <a:rPr lang="de-AT" sz="2000" dirty="0">
                <a:hlinkClick r:id="rId3"/>
              </a:rPr>
              <a:t>www.pixabay.com </a:t>
            </a:r>
            <a:endParaRPr lang="de-AT" sz="2000" dirty="0"/>
          </a:p>
          <a:p>
            <a:pPr marL="800100" lvl="1" indent="-342900">
              <a:spcBef>
                <a:spcPts val="0"/>
              </a:spcBef>
              <a:buFont typeface="Arial" panose="020B0604020202020204" pitchFamily="34" charset="0"/>
              <a:buChar char="•"/>
            </a:pPr>
            <a:r>
              <a:rPr lang="de-AT" sz="2000" dirty="0">
                <a:hlinkClick r:id="rId4"/>
              </a:rPr>
              <a:t>www.bilderpool.at</a:t>
            </a:r>
            <a:r>
              <a:rPr lang="de-AT" sz="2000" dirty="0"/>
              <a:t> </a:t>
            </a:r>
          </a:p>
          <a:p>
            <a:pPr marL="800100" lvl="1" indent="-342900">
              <a:spcBef>
                <a:spcPts val="0"/>
              </a:spcBef>
              <a:buFont typeface="Arial" panose="020B0604020202020204" pitchFamily="34" charset="0"/>
              <a:buChar char="•"/>
            </a:pPr>
            <a:r>
              <a:rPr lang="de-AT" sz="2000" dirty="0">
                <a:hlinkClick r:id="rId5" action="ppaction://hlinkfile"/>
              </a:rPr>
              <a:t>commons.wikimedia.org</a:t>
            </a:r>
            <a:br>
              <a:rPr lang="de-AT" sz="2000" dirty="0"/>
            </a:br>
            <a:endParaRPr lang="de-AT" sz="2000" dirty="0"/>
          </a:p>
          <a:p>
            <a:pPr marL="342900" indent="-342900">
              <a:spcBef>
                <a:spcPts val="0"/>
              </a:spcBef>
              <a:spcAft>
                <a:spcPts val="600"/>
              </a:spcAft>
              <a:buFont typeface="Arial" panose="020B0604020202020204" pitchFamily="34" charset="0"/>
              <a:buChar char="•"/>
            </a:pPr>
            <a:r>
              <a:rPr lang="de-AT" sz="2000" dirty="0"/>
              <a:t>Inhalte müssen kindgerecht sein</a:t>
            </a:r>
          </a:p>
          <a:p>
            <a:pPr marL="800100" lvl="1" indent="-342900">
              <a:spcBef>
                <a:spcPts val="0"/>
              </a:spcBef>
              <a:buFont typeface="Arial" panose="020B0604020202020204" pitchFamily="34" charset="0"/>
              <a:buChar char="•"/>
            </a:pPr>
            <a:r>
              <a:rPr lang="de-AT" sz="2000" dirty="0"/>
              <a:t>Gute Quelle für Inhalte:</a:t>
            </a:r>
            <a:br>
              <a:rPr lang="de-AT" sz="2000" dirty="0"/>
            </a:br>
            <a:r>
              <a:rPr lang="de-AT" sz="2000" dirty="0">
                <a:hlinkClick r:id="rId6"/>
              </a:rPr>
              <a:t>www.blinde-kuh.de</a:t>
            </a:r>
            <a:br>
              <a:rPr lang="de-AT" sz="2000" dirty="0"/>
            </a:br>
            <a:endParaRPr lang="de-AT" sz="2000" dirty="0"/>
          </a:p>
          <a:p>
            <a:pPr marL="342900" indent="-342900">
              <a:spcBef>
                <a:spcPts val="0"/>
              </a:spcBef>
              <a:spcAft>
                <a:spcPts val="600"/>
              </a:spcAft>
              <a:buFont typeface="Arial" panose="020B0604020202020204" pitchFamily="34" charset="0"/>
              <a:buChar char="•"/>
            </a:pPr>
            <a:r>
              <a:rPr lang="de-AT" sz="2000" dirty="0"/>
              <a:t>Inhalte hinterfragen</a:t>
            </a:r>
          </a:p>
          <a:p>
            <a:pPr marL="800100" lvl="1" indent="-342900">
              <a:spcBef>
                <a:spcPts val="0"/>
              </a:spcBef>
              <a:buFont typeface="Arial" panose="020B0604020202020204" pitchFamily="34" charset="0"/>
              <a:buChar char="•"/>
            </a:pPr>
            <a:r>
              <a:rPr lang="de-AT" sz="2000" dirty="0"/>
              <a:t>Quellen vergleichen</a:t>
            </a:r>
          </a:p>
          <a:p>
            <a:pPr marL="800100" lvl="1" indent="-342900">
              <a:spcBef>
                <a:spcPts val="0"/>
              </a:spcBef>
              <a:buFont typeface="Arial" panose="020B0604020202020204" pitchFamily="34" charset="0"/>
              <a:buChar char="•"/>
            </a:pPr>
            <a:r>
              <a:rPr lang="de-AT" sz="2000" dirty="0"/>
              <a:t>Was kann stimmen?</a:t>
            </a:r>
          </a:p>
          <a:p>
            <a:endParaRPr lang="de-AT" sz="1200" dirty="0"/>
          </a:p>
          <a:p>
            <a:endParaRPr lang="de-AT" sz="1200" dirty="0"/>
          </a:p>
          <a:p>
            <a:endParaRPr lang="de-AT" sz="1200" dirty="0"/>
          </a:p>
        </p:txBody>
      </p:sp>
      <p:sp>
        <p:nvSpPr>
          <p:cNvPr id="4" name="Foliennummernplatzhalter 3"/>
          <p:cNvSpPr>
            <a:spLocks noGrp="1"/>
          </p:cNvSpPr>
          <p:nvPr>
            <p:ph type="sldNum" sz="quarter" idx="5"/>
          </p:nvPr>
        </p:nvSpPr>
        <p:spPr/>
        <p:txBody>
          <a:bodyPr/>
          <a:lstStyle/>
          <a:p>
            <a:fld id="{5BC9136F-CA9D-4FE5-85DC-58A8F95C26FC}" type="slidenum">
              <a:rPr lang="de-AT" smtClean="0"/>
              <a:t>45</a:t>
            </a:fld>
            <a:endParaRPr lang="de-AT"/>
          </a:p>
        </p:txBody>
      </p:sp>
    </p:spTree>
    <p:extLst>
      <p:ext uri="{BB962C8B-B14F-4D97-AF65-F5344CB8AC3E}">
        <p14:creationId xmlns:p14="http://schemas.microsoft.com/office/powerpoint/2010/main" val="4409982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Times" panose="02020603050405020304" pitchFamily="18" charset="0"/>
                <a:ea typeface="ＭＳ Ｐゴシック" panose="020B0600070205080204" pitchFamily="34" charset="-128"/>
              </a:rPr>
              <a:t>Spezielle Kindersuchmaschinen wie www.blinde-kuh.de, www.fragfinn.de oder www.helles-koepfchen.de sind beim Erstellen von Referaten sehr hilfreich, da die Suchergebnisse für Kinder besser verständlich sind! Außerdem</a:t>
            </a:r>
            <a:r>
              <a:rPr lang="de-AT" altLang="de-DE" baseline="0" dirty="0">
                <a:latin typeface="Times" panose="02020603050405020304" pitchFamily="18" charset="0"/>
                <a:ea typeface="ＭＳ Ｐゴシック" panose="020B0600070205080204" pitchFamily="34" charset="-128"/>
              </a:rPr>
              <a:t> werden nur kindgerechte Inhalte angezeigt.</a:t>
            </a:r>
            <a:endParaRPr lang="de-AT" altLang="de-DE" dirty="0">
              <a:latin typeface="Times" panose="02020603050405020304" pitchFamily="18" charset="0"/>
              <a:ea typeface="ＭＳ Ｐゴシック" panose="020B0600070205080204" pitchFamily="34" charset="-128"/>
            </a:endParaRPr>
          </a:p>
          <a:p>
            <a:pPr marL="514350" indent="-514350" defTabSz="914400">
              <a:lnSpc>
                <a:spcPct val="90000"/>
              </a:lnSpc>
              <a:spcBef>
                <a:spcPts val="1000"/>
              </a:spcBef>
              <a:spcAft>
                <a:spcPts val="1200"/>
              </a:spcAft>
              <a:buClr>
                <a:srgbClr val="F39200"/>
              </a:buClr>
              <a:buFont typeface="Wingdings" panose="05000000000000000000" pitchFamily="2" charset="2"/>
              <a:buChar char="l"/>
            </a:pPr>
            <a:r>
              <a:rPr lang="de-AT" dirty="0">
                <a:solidFill>
                  <a:srgbClr val="434F55"/>
                </a:solidFill>
                <a:latin typeface="Gill Sans MT" panose="020B0502020104020203" pitchFamily="34" charset="0"/>
                <a:hlinkClick r:id="rId3"/>
              </a:rPr>
              <a:t>www.blinde-kuh.de</a:t>
            </a:r>
            <a:r>
              <a:rPr lang="de-AT" dirty="0">
                <a:solidFill>
                  <a:srgbClr val="434F55"/>
                </a:solidFill>
                <a:latin typeface="Gill Sans MT" panose="020B0502020104020203" pitchFamily="34" charset="0"/>
              </a:rPr>
              <a:t> </a:t>
            </a:r>
          </a:p>
          <a:p>
            <a:pPr marL="514350" indent="-514350" defTabSz="914400">
              <a:lnSpc>
                <a:spcPct val="90000"/>
              </a:lnSpc>
              <a:spcBef>
                <a:spcPts val="1000"/>
              </a:spcBef>
              <a:spcAft>
                <a:spcPts val="1200"/>
              </a:spcAft>
              <a:buClr>
                <a:srgbClr val="F39200"/>
              </a:buClr>
              <a:buFont typeface="Wingdings" panose="05000000000000000000" pitchFamily="2" charset="2"/>
              <a:buChar char="l"/>
            </a:pPr>
            <a:r>
              <a:rPr lang="de-AT" dirty="0">
                <a:solidFill>
                  <a:srgbClr val="434F55"/>
                </a:solidFill>
                <a:latin typeface="Gill Sans MT" panose="020B0502020104020203" pitchFamily="34" charset="0"/>
                <a:hlinkClick r:id="rId4"/>
              </a:rPr>
              <a:t>www.fragfinn.de </a:t>
            </a:r>
            <a:endParaRPr lang="de-AT" dirty="0">
              <a:solidFill>
                <a:srgbClr val="434F55"/>
              </a:solidFill>
              <a:latin typeface="Gill Sans MT" panose="020B0502020104020203" pitchFamily="34" charset="0"/>
            </a:endParaRPr>
          </a:p>
          <a:p>
            <a:pPr marL="514350" indent="-514350" defTabSz="914400">
              <a:lnSpc>
                <a:spcPct val="90000"/>
              </a:lnSpc>
              <a:spcBef>
                <a:spcPts val="1000"/>
              </a:spcBef>
              <a:spcAft>
                <a:spcPts val="1200"/>
              </a:spcAft>
              <a:buClr>
                <a:srgbClr val="F39200"/>
              </a:buClr>
              <a:buFont typeface="Wingdings" panose="05000000000000000000" pitchFamily="2" charset="2"/>
              <a:buChar char="l"/>
            </a:pPr>
            <a:r>
              <a:rPr lang="de-AT" dirty="0">
                <a:solidFill>
                  <a:srgbClr val="434F55"/>
                </a:solidFill>
                <a:latin typeface="Gill Sans MT" panose="020B0502020104020203" pitchFamily="34" charset="0"/>
                <a:hlinkClick r:id="rId5"/>
              </a:rPr>
              <a:t>www.helles-koepfchen.de</a:t>
            </a:r>
            <a:r>
              <a:rPr lang="de-AT" dirty="0">
                <a:solidFill>
                  <a:srgbClr val="434F55"/>
                </a:solidFill>
                <a:latin typeface="Gill Sans MT" panose="020B0502020104020203" pitchFamily="34" charset="0"/>
              </a:rPr>
              <a:t> </a:t>
            </a:r>
          </a:p>
          <a:p>
            <a:endParaRPr lang="de-AT" sz="1200" dirty="0">
              <a:solidFill>
                <a:schemeClr val="tx1"/>
              </a:solidFill>
            </a:endParaRPr>
          </a:p>
          <a:p>
            <a:endParaRPr lang="de-AT"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46</a:t>
            </a:fld>
            <a:endParaRPr lang="de-AT"/>
          </a:p>
        </p:txBody>
      </p:sp>
    </p:spTree>
    <p:extLst>
      <p:ext uri="{BB962C8B-B14F-4D97-AF65-F5344CB8AC3E}">
        <p14:creationId xmlns:p14="http://schemas.microsoft.com/office/powerpoint/2010/main" val="1282720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 Barbara!“ ist</a:t>
            </a:r>
            <a:r>
              <a:rPr lang="de-DE" baseline="0" dirty="0"/>
              <a:t> der Eltern-Videoratgeber von Saferinternet.at und unterstützt Eltern von Kindern von 0 bis 18 Jahren bei der Erziehung im Zeitalter von Internet und Handy: www.fragbarbara.at</a:t>
            </a:r>
          </a:p>
          <a:p>
            <a:endParaRPr lang="de-DE" baseline="0" dirty="0"/>
          </a:p>
          <a:p>
            <a:r>
              <a:rPr lang="de-DE" baseline="0" dirty="0"/>
              <a:t>Barbara Buchegger, pädagogische Leiterin von Saferinternet.at, gibt darin alltagsnahe Tipps zu aktuellen Themen:</a:t>
            </a:r>
          </a:p>
          <a:p>
            <a:endParaRPr lang="de-D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YouTube – Niemals ohne Eltern (0-5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Familienfotos im Internet – Gut überlegt (6-12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WhatsApp-Wahnsinn (6-12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Live-Übertragungen von zu Hause (13-18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Bilderwelt auf Instagram (13-18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Das erste Smartphone für die Jüngsten (6-12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Smartphones kindersicher machen (6-12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Hilfe, mein Kind ist handysüchtig! (13-18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u.v.m.</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fld id="{5BC9136F-CA9D-4FE5-85DC-58A8F95C26FC}" type="slidenum">
              <a:rPr lang="de-AT" smtClean="0"/>
              <a:t>47</a:t>
            </a:fld>
            <a:endParaRPr lang="de-AT"/>
          </a:p>
        </p:txBody>
      </p:sp>
    </p:spTree>
    <p:extLst>
      <p:ext uri="{BB962C8B-B14F-4D97-AF65-F5344CB8AC3E}">
        <p14:creationId xmlns:p14="http://schemas.microsoft.com/office/powerpoint/2010/main" val="1085053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Arial" panose="020B0604020202020204" pitchFamily="34" charset="0"/>
                <a:ea typeface="ＭＳ Ｐゴシック" panose="020B0600070205080204" pitchFamily="34" charset="-128"/>
              </a:rPr>
              <a:t>Volksschulkinder kennen die Notruf-Hotline 147 Rat auf Draht meist noch nicht, aber auch Eltern oder andere Bezugspersonen des Kindes können sich Hilfe holen: Per Telefon (147 ohne Vorwahl), per Online-Beratung oder Chat unter </a:t>
            </a:r>
            <a:r>
              <a:rPr lang="de-AT" altLang="de-DE" u="sng" dirty="0">
                <a:latin typeface="Arial" panose="020B0604020202020204" pitchFamily="34" charset="0"/>
                <a:ea typeface="ＭＳ Ｐゴシック" panose="020B0600070205080204" pitchFamily="34" charset="-128"/>
                <a:hlinkClick r:id="rId3"/>
              </a:rPr>
              <a:t>www.rataufdraht.at</a:t>
            </a:r>
            <a:r>
              <a:rPr lang="de-AT" altLang="de-DE" u="none" dirty="0">
                <a:latin typeface="Arial" panose="020B0604020202020204" pitchFamily="34" charset="0"/>
                <a:ea typeface="ＭＳ Ｐゴシック" panose="020B0600070205080204" pitchFamily="34" charset="-128"/>
              </a:rPr>
              <a:t>.</a:t>
            </a:r>
            <a:r>
              <a:rPr lang="de-AT" altLang="de-DE" u="none" baseline="0" dirty="0">
                <a:latin typeface="Arial" panose="020B0604020202020204" pitchFamily="34" charset="0"/>
                <a:ea typeface="ＭＳ Ｐゴシック" panose="020B0600070205080204" pitchFamily="34" charset="-128"/>
              </a:rPr>
              <a:t> </a:t>
            </a:r>
            <a:endParaRPr lang="de-DE" altLang="de-DE" dirty="0">
              <a:latin typeface="Arial" panose="020B0604020202020204" pitchFamily="34" charset="0"/>
              <a:ea typeface="ＭＳ Ｐゴシック" panose="020B0600070205080204" pitchFamily="34" charset="-128"/>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48</a:t>
            </a:fld>
            <a:endParaRPr lang="de-AT"/>
          </a:p>
        </p:txBody>
      </p:sp>
    </p:spTree>
    <p:extLst>
      <p:ext uri="{BB962C8B-B14F-4D97-AF65-F5344CB8AC3E}">
        <p14:creationId xmlns:p14="http://schemas.microsoft.com/office/powerpoint/2010/main" val="20372939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https://www.saferinternet.at/fileadmin/categorized/Materialien/Handbuch_Safer_Internet_im_Kindergarten.pdf</a:t>
            </a:r>
          </a:p>
        </p:txBody>
      </p:sp>
      <p:sp>
        <p:nvSpPr>
          <p:cNvPr id="4" name="Foliennummernplatzhalter 3"/>
          <p:cNvSpPr>
            <a:spLocks noGrp="1"/>
          </p:cNvSpPr>
          <p:nvPr>
            <p:ph type="sldNum" sz="quarter" idx="5"/>
          </p:nvPr>
        </p:nvSpPr>
        <p:spPr/>
        <p:txBody>
          <a:bodyPr/>
          <a:lstStyle/>
          <a:p>
            <a:fld id="{5BC9136F-CA9D-4FE5-85DC-58A8F95C26FC}" type="slidenum">
              <a:rPr lang="de-AT" smtClean="0"/>
              <a:t>49</a:t>
            </a:fld>
            <a:endParaRPr lang="de-AT"/>
          </a:p>
        </p:txBody>
      </p:sp>
    </p:spTree>
    <p:extLst>
      <p:ext uri="{BB962C8B-B14F-4D97-AF65-F5344CB8AC3E}">
        <p14:creationId xmlns:p14="http://schemas.microsoft.com/office/powerpoint/2010/main" val="14000722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Bereits Kindergartenkinder nutzen zuhause – und manchmal sogar im Kindergarten – Handys, Tablets oder Konsolen. Überwiegend geht es dabei ums Spielen oder Videoschauen. Beliebt ist auch das Erstellen und Betrachten von Fotos. Wichtig ist, dass die Mediennutzung in einem kontrollierten Rahmen stattfindet und Kinder schon früh Medienkompetenz erlernen. </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Was ist dabei zu beachten: </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Kindersicherung einrichten (verhindern das Kinder zu ungeeignetem Material stoßen)</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Geräteschutz durch Passwörter (Kinder lernen dadurch, dass sie nicht beliebig auf fremde Geräte zugreifen dürfen)</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Regeln aufstellen (auch die Erwachsenen sollten sich daran halten)</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Umgang mit Passwörtern (Kinder müssen erst lernen, wie man mit einem Passwort sicher umgeht) </a:t>
            </a:r>
          </a:p>
        </p:txBody>
      </p:sp>
      <p:sp>
        <p:nvSpPr>
          <p:cNvPr id="4" name="Foliennummernplatzhalter 3"/>
          <p:cNvSpPr>
            <a:spLocks noGrp="1"/>
          </p:cNvSpPr>
          <p:nvPr>
            <p:ph type="sldNum" sz="quarter" idx="5"/>
          </p:nvPr>
        </p:nvSpPr>
        <p:spPr/>
        <p:txBody>
          <a:bodyPr/>
          <a:lstStyle/>
          <a:p>
            <a:fld id="{5BC9136F-CA9D-4FE5-85DC-58A8F95C26FC}" type="slidenum">
              <a:rPr lang="de-AT" smtClean="0"/>
              <a:t>50</a:t>
            </a:fld>
            <a:endParaRPr lang="de-AT"/>
          </a:p>
        </p:txBody>
      </p:sp>
    </p:spTree>
    <p:extLst>
      <p:ext uri="{BB962C8B-B14F-4D97-AF65-F5344CB8AC3E}">
        <p14:creationId xmlns:p14="http://schemas.microsoft.com/office/powerpoint/2010/main" val="42141770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a:solidFill>
                  <a:schemeClr val="tx1"/>
                </a:solidFill>
                <a:latin typeface="+mn-lt"/>
                <a:ea typeface="+mn-ea"/>
                <a:cs typeface="+mn-cs"/>
              </a:rPr>
              <a:t>Kinder müssen erst lernen was ein Passwort ist. Bildliche Sprache kann dabei sehr hilfreich sein. „Ein Passwort geheimes Wort, das etwas wie ein Schlüssel aufsperren kann. Mit einem Passwort kann man zum Beispiel ein Handy oder einen Computer nutzen oder ein Spiel starten. Wichtig ist, dass du Passwörter nicht weitererzählst – sie gehen nur dich etwas an!“</a:t>
            </a:r>
          </a:p>
          <a:p>
            <a:endParaRPr lang="de-AT" dirty="0"/>
          </a:p>
          <a:p>
            <a:r>
              <a:rPr lang="de-AT" dirty="0"/>
              <a:t>Übung siehe Safer Internet im Kindergarten S. 7</a:t>
            </a:r>
          </a:p>
          <a:p>
            <a:r>
              <a:rPr lang="de-AT" dirty="0"/>
              <a:t>https://www.saferinternet.at/fileadmin/categorized/Materialien/Handbuch_Safer_Internet_im_Kindergarten.pdf</a:t>
            </a:r>
          </a:p>
          <a:p>
            <a:endParaRPr lang="de-AT" dirty="0"/>
          </a:p>
          <a:p>
            <a:r>
              <a:rPr lang="de-AT" dirty="0"/>
              <a:t>Vorlesegeschichte „Passwort“</a:t>
            </a:r>
          </a:p>
          <a:p>
            <a:r>
              <a:rPr lang="de-AT" dirty="0"/>
              <a:t>https://www.saferinternet.at/zielgruppen/lehrende/kindergarten/die-drei-freunde-eine-vorlesegeschichte/#c4719 </a:t>
            </a:r>
          </a:p>
        </p:txBody>
      </p:sp>
      <p:sp>
        <p:nvSpPr>
          <p:cNvPr id="4" name="Foliennummernplatzhalter 3"/>
          <p:cNvSpPr>
            <a:spLocks noGrp="1"/>
          </p:cNvSpPr>
          <p:nvPr>
            <p:ph type="sldNum" sz="quarter" idx="5"/>
          </p:nvPr>
        </p:nvSpPr>
        <p:spPr/>
        <p:txBody>
          <a:bodyPr/>
          <a:lstStyle/>
          <a:p>
            <a:fld id="{5BC9136F-CA9D-4FE5-85DC-58A8F95C26FC}" type="slidenum">
              <a:rPr lang="de-AT" smtClean="0"/>
              <a:t>51</a:t>
            </a:fld>
            <a:endParaRPr lang="de-AT"/>
          </a:p>
        </p:txBody>
      </p:sp>
    </p:spTree>
    <p:extLst>
      <p:ext uri="{BB962C8B-B14F-4D97-AF65-F5344CB8AC3E}">
        <p14:creationId xmlns:p14="http://schemas.microsoft.com/office/powerpoint/2010/main" val="8525312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Gerade beim Spielen am Smartphone werden Kinder mit Werbung oder In-App-Käufen (Einkauf der im Rahmen eines Spieles getätigt wird) konfrontiert. Die Werbung für In-App-Käufe sind ähnlich anziehend </a:t>
            </a:r>
            <a:r>
              <a:rPr lang="de-AT" sz="1200" kern="1200" dirty="0">
                <a:solidFill>
                  <a:schemeClr val="tx1"/>
                </a:solidFill>
                <a:effectLst/>
                <a:latin typeface="+mn-lt"/>
                <a:ea typeface="+mn-ea"/>
                <a:cs typeface="+mn-cs"/>
              </a:rPr>
              <a:t>wie das </a:t>
            </a:r>
            <a:r>
              <a:rPr lang="de-AT" sz="1200" kern="1200" dirty="0" err="1">
                <a:solidFill>
                  <a:schemeClr val="tx1"/>
                </a:solidFill>
                <a:effectLst/>
                <a:latin typeface="+mn-lt"/>
                <a:ea typeface="+mn-ea"/>
                <a:cs typeface="+mn-cs"/>
              </a:rPr>
              <a:t>Süßigkeitenregal</a:t>
            </a:r>
            <a:r>
              <a:rPr lang="de-AT" sz="1200" kern="1200" dirty="0">
                <a:solidFill>
                  <a:schemeClr val="tx1"/>
                </a:solidFill>
                <a:effectLst/>
                <a:latin typeface="+mn-lt"/>
                <a:ea typeface="+mn-ea"/>
                <a:cs typeface="+mn-cs"/>
              </a:rPr>
              <a:t> im Supermarkt! Kindern fällt es aber schwer zu erkennen, das dabei Kosten entstehen. </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In-App-Käufe können deaktiviert werden: </a:t>
            </a:r>
          </a:p>
          <a:p>
            <a:r>
              <a:rPr lang="de-AT" dirty="0"/>
              <a:t>IOS: Einstellungen </a:t>
            </a:r>
            <a:r>
              <a:rPr lang="de-AT" dirty="0">
                <a:sym typeface="Wingdings" panose="05000000000000000000" pitchFamily="2" charset="2"/>
              </a:rPr>
              <a:t> Bildschirmzeit  Beschränkungen  Käufe im iTunes &amp; App Store  In-App-Käufe nicht erlauben (auch das Installieren oder Löschen von Apps kann verhindert werden bzw. passwortgeschützt werden)</a:t>
            </a:r>
          </a:p>
          <a:p>
            <a:r>
              <a:rPr lang="de-AT" dirty="0">
                <a:sym typeface="Wingdings" panose="05000000000000000000" pitchFamily="2" charset="2"/>
              </a:rPr>
              <a:t>Android: Play Store  Menüsymbol links oben  Einstellungen  Authentifizierung für Käufe erforderlich  Für alle Käufe bei Google Play auf diesem Gerät </a:t>
            </a:r>
          </a:p>
          <a:p>
            <a:endParaRPr lang="de-AT" dirty="0">
              <a:sym typeface="Wingdings" panose="05000000000000000000" pitchFamily="2" charset="2"/>
            </a:endParaRPr>
          </a:p>
          <a:p>
            <a:r>
              <a:rPr lang="de-AT" dirty="0">
                <a:sym typeface="Wingdings" panose="05000000000000000000" pitchFamily="2" charset="2"/>
              </a:rPr>
              <a:t>Tipp: Gratis-Apps sind nicht immer die beste Lösung, da sie meist durch Werbung und In-App-Käufe finanziert werden. </a:t>
            </a:r>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52</a:t>
            </a:fld>
            <a:endParaRPr lang="de-AT"/>
          </a:p>
        </p:txBody>
      </p:sp>
    </p:spTree>
    <p:extLst>
      <p:ext uri="{BB962C8B-B14F-4D97-AF65-F5344CB8AC3E}">
        <p14:creationId xmlns:p14="http://schemas.microsoft.com/office/powerpoint/2010/main" val="15763119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Siehe: Unterrichtsmaterial Safer Internet im Kindergarten, S. 9</a:t>
            </a:r>
          </a:p>
        </p:txBody>
      </p:sp>
      <p:sp>
        <p:nvSpPr>
          <p:cNvPr id="4" name="Foliennummernplatzhalter 3"/>
          <p:cNvSpPr>
            <a:spLocks noGrp="1"/>
          </p:cNvSpPr>
          <p:nvPr>
            <p:ph type="sldNum" sz="quarter" idx="5"/>
          </p:nvPr>
        </p:nvSpPr>
        <p:spPr/>
        <p:txBody>
          <a:bodyPr/>
          <a:lstStyle/>
          <a:p>
            <a:fld id="{5BC9136F-CA9D-4FE5-85DC-58A8F95C26FC}" type="slidenum">
              <a:rPr lang="de-AT" smtClean="0"/>
              <a:t>53</a:t>
            </a:fld>
            <a:endParaRPr lang="de-AT"/>
          </a:p>
        </p:txBody>
      </p:sp>
    </p:spTree>
    <p:extLst>
      <p:ext uri="{BB962C8B-B14F-4D97-AF65-F5344CB8AC3E}">
        <p14:creationId xmlns:p14="http://schemas.microsoft.com/office/powerpoint/2010/main" val="1712180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Folienbildplatzhalter 1">
            <a:extLst>
              <a:ext uri="{FF2B5EF4-FFF2-40B4-BE49-F238E27FC236}">
                <a16:creationId xmlns:a16="http://schemas.microsoft.com/office/drawing/2014/main" id="{AD3B8C8C-B5CA-3A48-BB13-BE8323B2B7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0" name="Notizenplatzhalter 2">
            <a:extLst>
              <a:ext uri="{FF2B5EF4-FFF2-40B4-BE49-F238E27FC236}">
                <a16:creationId xmlns:a16="http://schemas.microsoft.com/office/drawing/2014/main" id="{23D47A4D-1F97-D844-8AAC-3089860571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p>
        </p:txBody>
      </p:sp>
      <p:sp>
        <p:nvSpPr>
          <p:cNvPr id="160771" name="Foliennummernplatzhalter 3">
            <a:extLst>
              <a:ext uri="{FF2B5EF4-FFF2-40B4-BE49-F238E27FC236}">
                <a16:creationId xmlns:a16="http://schemas.microsoft.com/office/drawing/2014/main" id="{C5E05BE0-5556-5D47-98DC-AFB0632480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871AEC3E-8B96-2641-9E5E-5E0901A35818}" type="slidenum">
              <a:rPr lang="de-AT" altLang="de-DE">
                <a:latin typeface="Calibri" panose="020F0502020204030204" pitchFamily="34" charset="0"/>
              </a:rPr>
              <a:pPr/>
              <a:t>5</a:t>
            </a:fld>
            <a:endParaRPr lang="de-AT" altLang="de-DE">
              <a:latin typeface="Calibri" panose="020F0502020204030204" pitchFamily="34" charset="0"/>
            </a:endParaRPr>
          </a:p>
        </p:txBody>
      </p:sp>
    </p:spTree>
    <p:extLst>
      <p:ext uri="{BB962C8B-B14F-4D97-AF65-F5344CB8AC3E}">
        <p14:creationId xmlns:p14="http://schemas.microsoft.com/office/powerpoint/2010/main" val="1410991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Folienbildplatzhalter 1">
            <a:extLst>
              <a:ext uri="{FF2B5EF4-FFF2-40B4-BE49-F238E27FC236}">
                <a16:creationId xmlns:a16="http://schemas.microsoft.com/office/drawing/2014/main" id="{B27390DF-FC60-4336-8555-27E78406D5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izenplatzhalter 2">
            <a:extLst>
              <a:ext uri="{FF2B5EF4-FFF2-40B4-BE49-F238E27FC236}">
                <a16:creationId xmlns:a16="http://schemas.microsoft.com/office/drawing/2014/main" id="{88BCA842-EAF5-4572-9577-9533D6DBC8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sz="2400" dirty="0">
                <a:latin typeface="Times" panose="02020603050405020304" pitchFamily="18" charset="0"/>
                <a:ea typeface="ヒラギノ角ゴ Pro W3" pitchFamily="6" charset="-128"/>
              </a:rPr>
              <a:t>Meist stolpern Kinder über verstörende Inhalte, die nicht ihrem Alter entsprechen. </a:t>
            </a:r>
          </a:p>
          <a:p>
            <a:pPr eaLnBrk="1" hangingPunct="1">
              <a:spcBef>
                <a:spcPct val="0"/>
              </a:spcBef>
            </a:pPr>
            <a:r>
              <a:rPr lang="de-AT" altLang="de-DE" sz="2400" dirty="0">
                <a:ea typeface="ヒラギノ角ゴ Pro W3" pitchFamily="6" charset="-128"/>
              </a:rPr>
              <a:t>Sie müssen lernen, wie sie damit umgehen, falls so etwas passiert. Wichtig ist, das sich auch mit jemanden darüber sprechen können und es nicht anderen Kindern zeigen. </a:t>
            </a:r>
          </a:p>
          <a:p>
            <a:pPr eaLnBrk="1" hangingPunct="1">
              <a:spcBef>
                <a:spcPct val="0"/>
              </a:spcBef>
            </a:pPr>
            <a:endParaRPr lang="de-AT" altLang="de-DE" sz="2400" dirty="0">
              <a:ea typeface="ヒラギノ角ゴ Pro W3" pitchFamily="6" charset="-128"/>
            </a:endParaRPr>
          </a:p>
          <a:p>
            <a:pPr eaLnBrk="1" hangingPunct="1">
              <a:spcBef>
                <a:spcPct val="0"/>
              </a:spcBef>
            </a:pPr>
            <a:r>
              <a:rPr lang="de-AT" altLang="de-DE" sz="2400" dirty="0">
                <a:ea typeface="ヒラギノ角ゴ Pro W3" pitchFamily="6" charset="-128"/>
              </a:rPr>
              <a:t>Kinderschutzanwendungen bieten sich an, ein Restrisiko bleibt jedoch immer bestehen. Bei YouTube sollten Sie die Autoplay-Funktion deaktivieren. </a:t>
            </a:r>
          </a:p>
          <a:p>
            <a:pPr eaLnBrk="1" hangingPunct="1">
              <a:spcBef>
                <a:spcPct val="0"/>
              </a:spcBef>
            </a:pPr>
            <a:endParaRPr lang="de-AT" altLang="de-DE" sz="2400" dirty="0">
              <a:ea typeface="ヒラギノ角ゴ Pro W3" pitchFamily="6" charset="-128"/>
            </a:endParaRPr>
          </a:p>
          <a:p>
            <a:pPr eaLnBrk="1" hangingPunct="1">
              <a:spcBef>
                <a:spcPct val="0"/>
              </a:spcBef>
            </a:pPr>
            <a:r>
              <a:rPr lang="de-AT" altLang="de-DE" sz="2400" dirty="0">
                <a:ea typeface="ヒラギノ角ゴ Pro W3" pitchFamily="6" charset="-128"/>
              </a:rPr>
              <a:t>Kinder brauchen bei der Bewältigung von Angst Unterstützung. In welcher Form diese benötigt wird, ist von Kind zu Kind unterschiedlich. Kinder müssen jedoch lernen, was sie tun können wenn etwas am Bildschirm erscheint, das ihnen Angst macht </a:t>
            </a:r>
          </a:p>
        </p:txBody>
      </p:sp>
      <p:sp>
        <p:nvSpPr>
          <p:cNvPr id="69635" name="Foliennummernplatzhalter 3">
            <a:extLst>
              <a:ext uri="{FF2B5EF4-FFF2-40B4-BE49-F238E27FC236}">
                <a16:creationId xmlns:a16="http://schemas.microsoft.com/office/drawing/2014/main" id="{74C630DE-3D90-42B1-807D-03B8122823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16DA8320-7D08-4D9F-A739-B746F1878744}" type="slidenum">
              <a:rPr lang="de-AT" altLang="de-DE" smtClean="0">
                <a:latin typeface="Calibri" panose="020F0502020204030204" pitchFamily="34" charset="0"/>
              </a:rPr>
              <a:pPr/>
              <a:t>54</a:t>
            </a:fld>
            <a:endParaRPr lang="de-AT" altLang="de-DE">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Siehe: Unterrichtsmaterial Safer Internet im Kindergarten, S. 11</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https://www.saferinternet.at/fileadmin/categorized/Materialien/Handbuch_Safer_Internet_im_Kindergarten.pdf</a:t>
            </a:r>
          </a:p>
          <a:p>
            <a:endParaRPr lang="de-AT" dirty="0"/>
          </a:p>
          <a:p>
            <a:r>
              <a:rPr lang="de-AT" dirty="0"/>
              <a:t>Vorlesegeschichte „Aufpoppen“ </a:t>
            </a:r>
          </a:p>
          <a:p>
            <a:r>
              <a:rPr lang="de-AT" dirty="0"/>
              <a:t>https://www.saferinternet.at/zielgruppen/lehrende/kindergarten/die-drei-freunde-eine-vorlesegeschichte/#c4695</a:t>
            </a:r>
          </a:p>
        </p:txBody>
      </p:sp>
      <p:sp>
        <p:nvSpPr>
          <p:cNvPr id="4" name="Foliennummernplatzhalter 3"/>
          <p:cNvSpPr>
            <a:spLocks noGrp="1"/>
          </p:cNvSpPr>
          <p:nvPr>
            <p:ph type="sldNum" sz="quarter" idx="5"/>
          </p:nvPr>
        </p:nvSpPr>
        <p:spPr/>
        <p:txBody>
          <a:bodyPr/>
          <a:lstStyle/>
          <a:p>
            <a:fld id="{5BC9136F-CA9D-4FE5-85DC-58A8F95C26FC}" type="slidenum">
              <a:rPr lang="de-AT" smtClean="0"/>
              <a:t>55</a:t>
            </a:fld>
            <a:endParaRPr lang="de-AT"/>
          </a:p>
        </p:txBody>
      </p:sp>
    </p:spTree>
    <p:extLst>
      <p:ext uri="{BB962C8B-B14F-4D97-AF65-F5344CB8AC3E}">
        <p14:creationId xmlns:p14="http://schemas.microsoft.com/office/powerpoint/2010/main" val="42350451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Kinder können noch nicht wirklich abschätzen, was es bedeutet, wenn persönliche Informationen sowie Fotos von ihnen im Internet geteilt werden. Es fehlt ihnen meist noch die Urteils- und Entscheidungsfähigkeit, weshalb diese Verantwortung idealerweise von den Eltern übernommen wird. </a:t>
            </a:r>
          </a:p>
          <a:p>
            <a:r>
              <a:rPr lang="de-AT" sz="1200" kern="1200" dirty="0">
                <a:solidFill>
                  <a:schemeClr val="tx1"/>
                </a:solidFill>
                <a:effectLst/>
                <a:latin typeface="+mn-lt"/>
                <a:ea typeface="+mn-ea"/>
                <a:cs typeface="+mn-cs"/>
              </a:rPr>
              <a:t>Was Kindergartenpädagoginnen und Kindergartenpädagogen tun können: nicht nur eine allgemeine Erlaubnis der Eltern einholen, das Fotos oder Daten veröffentlicht werden dürfen, sondern unabhängig davon darauf achten, das keine Infos oder Fotos veröffentlicht werden, die dem Kind im späteren Leben schaden können</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Kinder müssen auch erst lernen was die Begriffe „öffentlich“ und „privat“ heißen. Situationen bildlich erklären kann helfen:</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irgendwelche Freunde von Oma und Opa aus einem anderen Land können das sehen</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es ist, als ob dein Name auf der Eingangstür vom Kindergarten steht</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sogar irgendwelche fremden Menschen auf der Straße haben Zugriff auf diese Informationen</a:t>
            </a:r>
          </a:p>
          <a:p>
            <a:pPr marL="171450" indent="-171450">
              <a:buFont typeface="Arial" panose="020B0604020202020204" pitchFamily="34" charset="0"/>
              <a:buChar char="•"/>
            </a:pPr>
            <a:endParaRPr lang="de-AT" sz="1200" kern="1200" dirty="0">
              <a:solidFill>
                <a:schemeClr val="tx1"/>
              </a:solidFill>
              <a:effectLst/>
              <a:latin typeface="+mn-lt"/>
              <a:ea typeface="+mn-ea"/>
              <a:cs typeface="+mn-cs"/>
            </a:endParaRPr>
          </a:p>
          <a:p>
            <a:pPr marL="0" indent="0">
              <a:buFont typeface="Arial" panose="020B0604020202020204" pitchFamily="34" charset="0"/>
              <a:buNone/>
            </a:pPr>
            <a:r>
              <a:rPr lang="de-AT" sz="1200" kern="1200" dirty="0">
                <a:solidFill>
                  <a:schemeClr val="tx1"/>
                </a:solidFill>
                <a:effectLst/>
                <a:latin typeface="+mn-lt"/>
                <a:ea typeface="+mn-ea"/>
                <a:cs typeface="+mn-cs"/>
              </a:rPr>
              <a:t>Kinder müssen auch erst lernen wie man mit persönlichen Daten umgeht und wem man was sagen kann </a:t>
            </a:r>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56</a:t>
            </a:fld>
            <a:endParaRPr lang="de-AT"/>
          </a:p>
        </p:txBody>
      </p:sp>
    </p:spTree>
    <p:extLst>
      <p:ext uri="{BB962C8B-B14F-4D97-AF65-F5344CB8AC3E}">
        <p14:creationId xmlns:p14="http://schemas.microsoft.com/office/powerpoint/2010/main" val="30471457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Siehe: Unterrichtsmaterial Safer Internet im Kindergarten, S. 13</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https://www.saferinternet.at/fileadmin/categorized/Materialien/Handbuch_Safer_Internet_im_Kindergarten.pdf</a:t>
            </a:r>
          </a:p>
          <a:p>
            <a:endParaRPr lang="de-AT" dirty="0"/>
          </a:p>
          <a:p>
            <a:r>
              <a:rPr lang="de-AT" dirty="0"/>
              <a:t>Vorlesegeschichte „Die drei Freunde“ </a:t>
            </a:r>
          </a:p>
          <a:p>
            <a:r>
              <a:rPr lang="de-AT" dirty="0"/>
              <a:t>https://www.saferinternet.at/zielgruppen/lehrende/kindergarten/die-drei-freunde-eine-vorlesegeschichte/#c4695</a:t>
            </a: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57</a:t>
            </a:fld>
            <a:endParaRPr lang="de-AT"/>
          </a:p>
        </p:txBody>
      </p:sp>
    </p:spTree>
    <p:extLst>
      <p:ext uri="{BB962C8B-B14F-4D97-AF65-F5344CB8AC3E}">
        <p14:creationId xmlns:p14="http://schemas.microsoft.com/office/powerpoint/2010/main" val="20125413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Begriff Freundschaft ist in diesem Alter eine momentane Befindlichkeit. Kinder müssen jedoch lernen, wie sie mit Kindern umgehen, die sie aktuell nicht mögen! Weiters stehen sie vor der Herausforderung, mit Geheimnissen umzugehen. Ein Geheimnis kann enormen Druck auslösen. </a:t>
            </a:r>
          </a:p>
          <a:p>
            <a:endParaRPr lang="de-DE" dirty="0"/>
          </a:p>
        </p:txBody>
      </p:sp>
      <p:sp>
        <p:nvSpPr>
          <p:cNvPr id="4" name="Foliennummernplatzhalter 3"/>
          <p:cNvSpPr>
            <a:spLocks noGrp="1"/>
          </p:cNvSpPr>
          <p:nvPr>
            <p:ph type="sldNum" sz="quarter" idx="5"/>
          </p:nvPr>
        </p:nvSpPr>
        <p:spPr/>
        <p:txBody>
          <a:bodyPr/>
          <a:lstStyle/>
          <a:p>
            <a:fld id="{5BC9136F-CA9D-4FE5-85DC-58A8F95C26FC}" type="slidenum">
              <a:rPr lang="de-AT" smtClean="0"/>
              <a:t>58</a:t>
            </a:fld>
            <a:endParaRPr lang="de-AT"/>
          </a:p>
        </p:txBody>
      </p:sp>
    </p:spTree>
    <p:extLst>
      <p:ext uri="{BB962C8B-B14F-4D97-AF65-F5344CB8AC3E}">
        <p14:creationId xmlns:p14="http://schemas.microsoft.com/office/powerpoint/2010/main" val="34125717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Siehe: Unterrichtsmaterial Safer Internet im Kindergarten, S. 15</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https://www.saferinternet.at/fileadmin/categorized/Materialien/Handbuch_Safer_Internet_im_Kindergarten.pdf</a:t>
            </a:r>
          </a:p>
          <a:p>
            <a:endParaRPr lang="de-AT" dirty="0"/>
          </a:p>
          <a:p>
            <a:r>
              <a:rPr lang="de-AT" dirty="0"/>
              <a:t>Vorlesegeschichte „Gute Freunde bleiben“ </a:t>
            </a:r>
          </a:p>
          <a:p>
            <a:r>
              <a:rPr lang="de-AT" dirty="0"/>
              <a:t>https://www.saferinternet.at/zielgruppen/lehrende/kindergarten/die-drei-freunde-eine-vorlesegeschichte/#c4695</a:t>
            </a: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59</a:t>
            </a:fld>
            <a:endParaRPr lang="de-AT"/>
          </a:p>
        </p:txBody>
      </p:sp>
    </p:spTree>
    <p:extLst>
      <p:ext uri="{BB962C8B-B14F-4D97-AF65-F5344CB8AC3E}">
        <p14:creationId xmlns:p14="http://schemas.microsoft.com/office/powerpoint/2010/main" val="24473037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Kindern fällt es schwer, Gefühle zu benennen und einzuordnen. Sie orientieren sich am Verhalten der Erwachsenen. </a:t>
            </a:r>
            <a:r>
              <a:rPr lang="de-AT" sz="1200" kern="1200" dirty="0">
                <a:solidFill>
                  <a:schemeClr val="tx1"/>
                </a:solidFill>
                <a:effectLst/>
                <a:latin typeface="+mn-lt"/>
                <a:ea typeface="+mn-ea"/>
                <a:cs typeface="+mn-cs"/>
              </a:rPr>
              <a:t>Eine offene Gesprächskultur in Familie und Kindergarten, die das Reden über Gefühle zulässt und fördert ist besonders wichtig. </a:t>
            </a:r>
          </a:p>
          <a:p>
            <a:r>
              <a:rPr lang="de-AT" sz="1200" kern="1200" dirty="0">
                <a:solidFill>
                  <a:schemeClr val="tx1"/>
                </a:solidFill>
                <a:effectLst/>
                <a:latin typeface="+mn-lt"/>
                <a:ea typeface="+mn-ea"/>
                <a:cs typeface="+mn-cs"/>
              </a:rPr>
              <a:t>Computerspiele, Filme oder Videoclips können bei Kindern Ängste auslösen, mit denen sie nicht umzugehen wissen. Sie müssen erst lernen, Fiktion von Realität zu unterscheiden. Es ist daher wichtig, Ängste kreativ zu bearbeiten (auch mithilfe von Medien) und wiederholte Gespräche darüber zu führen.</a:t>
            </a:r>
          </a:p>
          <a:p>
            <a:r>
              <a:rPr lang="de-AT" sz="1200" kern="1200" dirty="0">
                <a:solidFill>
                  <a:schemeClr val="tx1"/>
                </a:solidFill>
                <a:effectLst/>
                <a:latin typeface="+mn-lt"/>
                <a:ea typeface="+mn-ea"/>
                <a:cs typeface="+mn-cs"/>
              </a:rPr>
              <a:t>Kindern müssen erst Strategien lernen, wie sie mit Angst umgehen.</a:t>
            </a: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60</a:t>
            </a:fld>
            <a:endParaRPr lang="de-AT"/>
          </a:p>
        </p:txBody>
      </p:sp>
    </p:spTree>
    <p:extLst>
      <p:ext uri="{BB962C8B-B14F-4D97-AF65-F5344CB8AC3E}">
        <p14:creationId xmlns:p14="http://schemas.microsoft.com/office/powerpoint/2010/main" val="36295495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Siehe: Unterrichtsmaterial Safer Internet im Kindergarten, S. 17</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https://www.saferinternet.at/fileadmin/categorized/Materialien/Handbuch_Safer_Internet_im_Kindergarten.pdf</a:t>
            </a:r>
          </a:p>
          <a:p>
            <a:endParaRPr lang="de-AT" dirty="0"/>
          </a:p>
          <a:p>
            <a:r>
              <a:rPr lang="de-AT" dirty="0"/>
              <a:t>Vorlesegeschichte „Ich weiß nicht genau“ </a:t>
            </a:r>
          </a:p>
          <a:p>
            <a:r>
              <a:rPr lang="de-AT" dirty="0"/>
              <a:t>https://www.saferinternet.at/zielgruppen/lehrende/kindergarten/die-drei-freunde-eine-vorlesegeschichte/#c4695</a:t>
            </a: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61</a:t>
            </a:fld>
            <a:endParaRPr lang="de-AT"/>
          </a:p>
        </p:txBody>
      </p:sp>
    </p:spTree>
    <p:extLst>
      <p:ext uri="{BB962C8B-B14F-4D97-AF65-F5344CB8AC3E}">
        <p14:creationId xmlns:p14="http://schemas.microsoft.com/office/powerpoint/2010/main" val="5039259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Für manche Kinder ist es eine echte Herausforderung, sich von den eigenen Freundinnen und Freunden abzugrenzen, wenn diese etwas von einem wollen, das man selbst nicht will. „Nein“ sagen zu können, ohne zu fürchten, dass andere einen dann nicht mehr mögen könnten, ist eine wichtige Fähigkeit. Kinder müssen lernen, dass sie Nein-Sagen dürfen und es auch aushalten, wenn ihre Freundinnen und Freunde eine Weile sauer oder beleidigt sind. Eine wichtige Voraussetzung dafür ist eine gute und stabile Beziehung zu Erwachsenen.</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Auch Erwachsene müssen lernen, das ein „Nein“ von einem Kind, das nicht fotografiert werden möchte, zu akzeptieren ist. </a:t>
            </a:r>
          </a:p>
        </p:txBody>
      </p:sp>
      <p:sp>
        <p:nvSpPr>
          <p:cNvPr id="4" name="Foliennummernplatzhalter 3"/>
          <p:cNvSpPr>
            <a:spLocks noGrp="1"/>
          </p:cNvSpPr>
          <p:nvPr>
            <p:ph type="sldNum" sz="quarter" idx="5"/>
          </p:nvPr>
        </p:nvSpPr>
        <p:spPr/>
        <p:txBody>
          <a:bodyPr/>
          <a:lstStyle/>
          <a:p>
            <a:fld id="{5BC9136F-CA9D-4FE5-85DC-58A8F95C26FC}" type="slidenum">
              <a:rPr lang="de-AT" smtClean="0"/>
              <a:t>62</a:t>
            </a:fld>
            <a:endParaRPr lang="de-AT"/>
          </a:p>
        </p:txBody>
      </p:sp>
    </p:spTree>
    <p:extLst>
      <p:ext uri="{BB962C8B-B14F-4D97-AF65-F5344CB8AC3E}">
        <p14:creationId xmlns:p14="http://schemas.microsoft.com/office/powerpoint/2010/main" val="36127638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Siehe: Unterrichtsmaterial Safer Internet im Kindergarten, S. 19</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https://www.saferinternet.at/fileadmin/categorized/Materialien/Handbuch_Safer_Internet_im_Kindergarten.pdf</a:t>
            </a:r>
          </a:p>
          <a:p>
            <a:endParaRPr lang="de-AT" dirty="0"/>
          </a:p>
          <a:p>
            <a:r>
              <a:rPr lang="de-AT" dirty="0"/>
              <a:t>Vorlesegeschichte „Mitmachen müssen“ </a:t>
            </a:r>
          </a:p>
          <a:p>
            <a:r>
              <a:rPr lang="de-AT" dirty="0"/>
              <a:t>https://www.saferinternet.at/zielgruppen/lehrende/kindergarten/die-drei-freunde-eine-vorlesegeschichte/#c4695</a:t>
            </a: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63</a:t>
            </a:fld>
            <a:endParaRPr lang="de-AT"/>
          </a:p>
        </p:txBody>
      </p:sp>
    </p:spTree>
    <p:extLst>
      <p:ext uri="{BB962C8B-B14F-4D97-AF65-F5344CB8AC3E}">
        <p14:creationId xmlns:p14="http://schemas.microsoft.com/office/powerpoint/2010/main" val="2642810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en-GB" altLang="de-DE" b="1" dirty="0" err="1">
                <a:latin typeface="Arial" panose="020B0604020202020204" pitchFamily="34" charset="0"/>
                <a:ea typeface="ＭＳ Ｐゴシック" pitchFamily="34" charset="-128"/>
                <a:cs typeface="Arial" panose="020B0604020202020204" pitchFamily="34" charset="0"/>
              </a:rPr>
              <a:t>Wichtige</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Themen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für</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Kindergartenkinder</a:t>
            </a:r>
            <a:r>
              <a:rPr lang="en-GB" altLang="de-DE" b="1" dirty="0">
                <a:latin typeface="Arial" panose="020B0604020202020204" pitchFamily="34" charset="0"/>
                <a:ea typeface="ＭＳ Ｐゴシック" pitchFamily="34" charset="-128"/>
                <a:cs typeface="Arial" panose="020B0604020202020204" pitchFamily="34" charset="0"/>
              </a:rPr>
              <a:t>: </a:t>
            </a:r>
          </a:p>
          <a:p>
            <a:pPr>
              <a:defRPr/>
            </a:pPr>
            <a:endParaRPr lang="en-GB" altLang="de-DE" dirty="0">
              <a:latin typeface="Arial" panose="020B0604020202020204" pitchFamily="34" charset="0"/>
              <a:ea typeface="ＭＳ Ｐゴシック" pitchFamily="34" charset="-128"/>
              <a:cs typeface="Arial" panose="020B0604020202020204" pitchFamily="34" charset="0"/>
            </a:endParaRPr>
          </a:p>
          <a:p>
            <a:pPr marL="171570" marR="0" lvl="0" indent="-1715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de-DE" b="1" dirty="0">
                <a:latin typeface="Arial" panose="020B0604020202020204" pitchFamily="34" charset="0"/>
                <a:ea typeface="ＭＳ Ｐゴシック" pitchFamily="34" charset="-128"/>
                <a:cs typeface="Arial" panose="020B0604020202020204" pitchFamily="34" charset="0"/>
              </a:rPr>
              <a:t>Angst: </a:t>
            </a:r>
            <a:r>
              <a:rPr lang="en-GB" altLang="de-DE" dirty="0" err="1">
                <a:latin typeface="Arial" panose="020B0604020202020204" pitchFamily="34" charset="0"/>
                <a:ea typeface="ＭＳ Ｐゴシック" pitchFamily="34" charset="-128"/>
                <a:cs typeface="Arial" panose="020B0604020202020204" pitchFamily="34" charset="0"/>
              </a:rPr>
              <a:t>Umgang</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mit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angteinflößenden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Inhalten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im</a:t>
            </a:r>
            <a:r>
              <a:rPr lang="en-GB" altLang="de-DE" dirty="0">
                <a:latin typeface="Arial" panose="020B0604020202020204" pitchFamily="34" charset="0"/>
                <a:ea typeface="ＭＳ Ｐゴシック" pitchFamily="34" charset="-128"/>
                <a:cs typeface="Arial" panose="020B0604020202020204" pitchFamily="34" charset="0"/>
              </a:rPr>
              <a:t> Internet </a:t>
            </a:r>
            <a:r>
              <a:rPr lang="en-GB" altLang="de-DE" dirty="0" err="1">
                <a:latin typeface="Arial" panose="020B0604020202020204" pitchFamily="34" charset="0"/>
                <a:ea typeface="ＭＳ Ｐゴシック" pitchFamily="34" charset="-128"/>
                <a:cs typeface="Arial" panose="020B0604020202020204" pitchFamily="34" charset="0"/>
              </a:rPr>
              <a:t>lernen</a:t>
            </a:r>
            <a:endParaRPr lang="en-GB" altLang="de-DE" dirty="0">
              <a:latin typeface="Arial" panose="020B0604020202020204" pitchFamily="34" charset="0"/>
              <a:ea typeface="ＭＳ Ｐゴシック" pitchFamily="34" charset="-128"/>
              <a:cs typeface="Arial" panose="020B0604020202020204" pitchFamily="34" charset="0"/>
            </a:endParaRPr>
          </a:p>
          <a:p>
            <a:pPr marL="171570" marR="0" lvl="0" indent="-1715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marR="0" lvl="0" indent="-1715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de-DE" b="1" dirty="0" err="1">
                <a:latin typeface="Arial" panose="020B0604020202020204" pitchFamily="34" charset="0"/>
                <a:ea typeface="ＭＳ Ｐゴシック" pitchFamily="34" charset="-128"/>
                <a:cs typeface="Arial" panose="020B0604020202020204" pitchFamily="34" charset="0"/>
              </a:rPr>
              <a:t>Ungeeignete</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Inhalte</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Vor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allem</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junge</a:t>
            </a:r>
            <a:r>
              <a:rPr lang="en-GB" altLang="de-DE" dirty="0">
                <a:latin typeface="Arial" panose="020B0604020202020204" pitchFamily="34" charset="0"/>
                <a:ea typeface="ＭＳ Ｐゴシック" pitchFamily="34" charset="-128"/>
                <a:cs typeface="Arial" panose="020B0604020202020204" pitchFamily="34" charset="0"/>
              </a:rPr>
              <a:t> Kinder </a:t>
            </a:r>
            <a:r>
              <a:rPr lang="en-GB" altLang="de-DE" dirty="0" err="1">
                <a:latin typeface="Arial" panose="020B0604020202020204" pitchFamily="34" charset="0"/>
                <a:ea typeface="ＭＳ Ｐゴシック" pitchFamily="34" charset="-128"/>
                <a:cs typeface="Arial" panose="020B0604020202020204" pitchFamily="34" charset="0"/>
              </a:rPr>
              <a:t>sollten</a:t>
            </a:r>
            <a:r>
              <a:rPr lang="en-GB" altLang="de-DE" dirty="0">
                <a:latin typeface="Arial" panose="020B0604020202020204" pitchFamily="34" charset="0"/>
                <a:ea typeface="ＭＳ Ｐゴシック" pitchFamily="34" charset="-128"/>
                <a:cs typeface="Arial" panose="020B0604020202020204" pitchFamily="34" charset="0"/>
              </a:rPr>
              <a:t> auf </a:t>
            </a:r>
            <a:r>
              <a:rPr lang="en-GB" altLang="de-DE" dirty="0" err="1">
                <a:latin typeface="Arial" panose="020B0604020202020204" pitchFamily="34" charset="0"/>
                <a:ea typeface="ＭＳ Ｐゴシック" pitchFamily="34" charset="-128"/>
                <a:cs typeface="Arial" panose="020B0604020202020204" pitchFamily="34" charset="0"/>
              </a:rPr>
              <a:t>keinen</a:t>
            </a:r>
            <a:r>
              <a:rPr lang="en-GB" altLang="de-DE" dirty="0">
                <a:latin typeface="Arial" panose="020B0604020202020204" pitchFamily="34" charset="0"/>
                <a:ea typeface="ＭＳ Ｐゴシック" pitchFamily="34" charset="-128"/>
                <a:cs typeface="Arial" panose="020B0604020202020204" pitchFamily="34" charset="0"/>
              </a:rPr>
              <a:t> Fall </a:t>
            </a:r>
            <a:r>
              <a:rPr lang="en-GB" altLang="de-DE" dirty="0" err="1">
                <a:latin typeface="Arial" panose="020B0604020202020204" pitchFamily="34" charset="0"/>
                <a:ea typeface="ＭＳ Ｐゴシック" pitchFamily="34" charset="-128"/>
                <a:cs typeface="Arial" panose="020B0604020202020204" pitchFamily="34" charset="0"/>
              </a:rPr>
              <a:t>im</a:t>
            </a:r>
            <a:r>
              <a:rPr lang="en-GB" altLang="de-DE" dirty="0">
                <a:latin typeface="Arial" panose="020B0604020202020204" pitchFamily="34" charset="0"/>
                <a:ea typeface="ＭＳ Ｐゴシック" pitchFamily="34" charset="-128"/>
                <a:cs typeface="Arial" panose="020B0604020202020204" pitchFamily="34" charset="0"/>
              </a:rPr>
              <a:t> Internet </a:t>
            </a:r>
            <a:r>
              <a:rPr lang="en-GB" altLang="de-DE" dirty="0" err="1">
                <a:latin typeface="Arial" panose="020B0604020202020204" pitchFamily="34" charset="0"/>
                <a:ea typeface="ＭＳ Ｐゴシック" pitchFamily="34" charset="-128"/>
                <a:cs typeface="Arial" panose="020B0604020202020204" pitchFamily="34" charset="0"/>
              </a:rPr>
              <a:t>alleine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gelassen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werden</a:t>
            </a:r>
            <a:r>
              <a:rPr lang="en-GB" altLang="de-DE" baseline="0" dirty="0">
                <a:latin typeface="Arial" panose="020B0604020202020204" pitchFamily="34" charset="0"/>
                <a:ea typeface="ＭＳ Ｐゴシック" pitchFamily="34" charset="-128"/>
                <a:cs typeface="Arial" panose="020B0604020202020204" pitchFamily="34" charset="0"/>
              </a:rPr>
              <a:t> (</a:t>
            </a:r>
            <a:r>
              <a:rPr lang="en-GB" altLang="de-DE" baseline="0" dirty="0" err="1">
                <a:latin typeface="Arial" panose="020B0604020202020204" pitchFamily="34" charset="0"/>
                <a:ea typeface="ＭＳ Ｐゴシック" pitchFamily="34" charset="-128"/>
                <a:cs typeface="Arial" panose="020B0604020202020204" pitchFamily="34" charset="0"/>
              </a:rPr>
              <a:t>auch</a:t>
            </a:r>
            <a:r>
              <a:rPr lang="en-GB" altLang="de-DE" baseline="0" dirty="0">
                <a:latin typeface="Arial" panose="020B0604020202020204" pitchFamily="34" charset="0"/>
                <a:ea typeface="ＭＳ Ｐゴシック" pitchFamily="34" charset="-128"/>
                <a:cs typeface="Arial" panose="020B0604020202020204" pitchFamily="34" charset="0"/>
              </a:rPr>
              <a:t> </a:t>
            </a:r>
            <a:r>
              <a:rPr lang="en-GB" altLang="de-DE" baseline="0" dirty="0" err="1">
                <a:latin typeface="Arial" panose="020B0604020202020204" pitchFamily="34" charset="0"/>
                <a:ea typeface="ＭＳ Ｐゴシック" pitchFamily="34" charset="-128"/>
                <a:cs typeface="Arial" panose="020B0604020202020204" pitchFamily="34" charset="0"/>
              </a:rPr>
              <a:t>nicht</a:t>
            </a:r>
            <a:r>
              <a:rPr lang="en-GB" altLang="de-DE" baseline="0" dirty="0">
                <a:latin typeface="Arial" panose="020B0604020202020204" pitchFamily="34" charset="0"/>
                <a:ea typeface="ＭＳ Ｐゴシック" pitchFamily="34" charset="-128"/>
                <a:cs typeface="Arial" panose="020B0604020202020204" pitchFamily="34" charset="0"/>
              </a:rPr>
              <a:t> auf YouTube!)</a:t>
            </a:r>
            <a:endParaRPr lang="en-GB" altLang="de-DE" b="1" dirty="0">
              <a:latin typeface="Arial" panose="020B0604020202020204" pitchFamily="34" charset="0"/>
              <a:ea typeface="ＭＳ Ｐゴシック" pitchFamily="34" charset="-128"/>
              <a:cs typeface="Arial" panose="020B0604020202020204" pitchFamily="34" charset="0"/>
            </a:endParaRPr>
          </a:p>
          <a:p>
            <a:pPr marL="171570" marR="0" lvl="0" indent="-1715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marR="0" lvl="0" indent="-1715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de-DE" b="1" dirty="0" err="1">
                <a:latin typeface="Arial" panose="020B0604020202020204" pitchFamily="34" charset="0"/>
                <a:ea typeface="ＭＳ Ｐゴシック" pitchFamily="34" charset="-128"/>
                <a:cs typeface="Arial" panose="020B0604020202020204" pitchFamily="34" charset="0"/>
              </a:rPr>
              <a:t>Ja</a:t>
            </a:r>
            <a:r>
              <a:rPr lang="en-GB" altLang="de-DE" b="1" dirty="0">
                <a:latin typeface="Arial" panose="020B0604020202020204" pitchFamily="34" charset="0"/>
                <a:ea typeface="ＭＳ Ｐゴシック" pitchFamily="34" charset="-128"/>
                <a:cs typeface="Arial" panose="020B0604020202020204" pitchFamily="34" charset="0"/>
              </a:rPr>
              <a:t>/</a:t>
            </a:r>
            <a:r>
              <a:rPr lang="en-GB" altLang="de-DE" b="1" dirty="0" err="1">
                <a:latin typeface="Arial" panose="020B0604020202020204" pitchFamily="34" charset="0"/>
                <a:ea typeface="ＭＳ Ｐゴシック" pitchFamily="34" charset="-128"/>
                <a:cs typeface="Arial" panose="020B0604020202020204" pitchFamily="34" charset="0"/>
              </a:rPr>
              <a:t>Nein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Aussagen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im</a:t>
            </a:r>
            <a:r>
              <a:rPr lang="en-GB" altLang="de-DE" dirty="0">
                <a:latin typeface="Arial" panose="020B0604020202020204" pitchFamily="34" charset="0"/>
                <a:ea typeface="ＭＳ Ｐゴシック" pitchFamily="34" charset="-128"/>
                <a:cs typeface="Arial" panose="020B0604020202020204" pitchFamily="34" charset="0"/>
              </a:rPr>
              <a:t> Internet </a:t>
            </a:r>
            <a:r>
              <a:rPr lang="en-GB" altLang="de-DE" dirty="0" err="1">
                <a:latin typeface="Arial" panose="020B0604020202020204" pitchFamily="34" charset="0"/>
                <a:ea typeface="ＭＳ Ｐゴシック" pitchFamily="34" charset="-128"/>
                <a:cs typeface="Arial" panose="020B0604020202020204" pitchFamily="34" charset="0"/>
              </a:rPr>
              <a:t>sind</a:t>
            </a:r>
            <a:r>
              <a:rPr lang="en-GB" altLang="de-DE" dirty="0">
                <a:latin typeface="Arial" panose="020B0604020202020204" pitchFamily="34" charset="0"/>
                <a:ea typeface="ＭＳ Ｐゴシック" pitchFamily="34" charset="-128"/>
                <a:cs typeface="Arial" panose="020B0604020202020204" pitchFamily="34" charset="0"/>
              </a:rPr>
              <a:t> </a:t>
            </a:r>
            <a:r>
              <a:rPr lang="de-AT" altLang="de-DE" dirty="0">
                <a:latin typeface="Arial" panose="020B0604020202020204" pitchFamily="34" charset="0"/>
                <a:ea typeface="ＭＳ Ｐゴシック" pitchFamily="34" charset="-128"/>
                <a:cs typeface="Arial" panose="020B0604020202020204" pitchFamily="34" charset="0"/>
              </a:rPr>
              <a:t>„</a:t>
            </a:r>
            <a:r>
              <a:rPr lang="en-GB" altLang="de-DE" dirty="0" err="1">
                <a:latin typeface="Arial" panose="020B0604020202020204" pitchFamily="34" charset="0"/>
                <a:ea typeface="ＭＳ Ｐゴシック" pitchFamily="34" charset="-128"/>
                <a:cs typeface="Arial" panose="020B0604020202020204" pitchFamily="34" charset="0"/>
              </a:rPr>
              <a:t>wahr</a:t>
            </a:r>
            <a:r>
              <a:rPr lang="de-AT" altLang="de-DE" dirty="0">
                <a:latin typeface="Arial" panose="020B0604020202020204" pitchFamily="34" charset="0"/>
                <a:ea typeface="ＭＳ Ｐゴシック" pitchFamily="34" charset="-128"/>
                <a:cs typeface="Arial" panose="020B0604020202020204" pitchFamily="34" charset="0"/>
              </a:rPr>
              <a: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de-AT" altLang="de-DE" dirty="0">
                <a:latin typeface="Arial" panose="020B0604020202020204" pitchFamily="34" charset="0"/>
                <a:ea typeface="ＭＳ Ｐゴシック" pitchFamily="34" charset="-128"/>
                <a:cs typeface="Arial" panose="020B0604020202020204" pitchFamily="34" charset="0"/>
              </a:rPr>
              <a:t>„</a:t>
            </a:r>
            <a:r>
              <a:rPr lang="en-GB" altLang="de-DE" dirty="0" err="1">
                <a:latin typeface="Arial" panose="020B0604020202020204" pitchFamily="34" charset="0"/>
                <a:ea typeface="ＭＳ Ｐゴシック" pitchFamily="34" charset="-128"/>
                <a:cs typeface="Arial" panose="020B0604020202020204" pitchFamily="34" charset="0"/>
              </a:rPr>
              <a:t>falsch</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kann</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mit</a:t>
            </a:r>
            <a:r>
              <a:rPr lang="en-GB" altLang="de-DE" dirty="0">
                <a:latin typeface="Arial" panose="020B0604020202020204" pitchFamily="34" charset="0"/>
                <a:ea typeface="ＭＳ Ｐゴシック" pitchFamily="34" charset="-128"/>
                <a:cs typeface="Arial" panose="020B0604020202020204" pitchFamily="34" charset="0"/>
              </a:rPr>
              <a:t> </a:t>
            </a:r>
            <a:r>
              <a:rPr lang="de-AT" altLang="de-DE" dirty="0">
                <a:latin typeface="Arial" panose="020B0604020202020204" pitchFamily="34" charset="0"/>
                <a:ea typeface="ＭＳ Ｐゴシック" pitchFamily="34" charset="-128"/>
                <a:cs typeface="Arial" panose="020B0604020202020204" pitchFamily="34" charset="0"/>
              </a:rPr>
              <a:t>„Ja“ </a:t>
            </a:r>
            <a:r>
              <a:rPr lang="en-GB" altLang="de-DE" dirty="0" err="1">
                <a:latin typeface="Arial" panose="020B0604020202020204" pitchFamily="34" charset="0"/>
                <a:ea typeface="ＭＳ Ｐゴシック" pitchFamily="34" charset="-128"/>
                <a:cs typeface="Arial" panose="020B0604020202020204" pitchFamily="34" charset="0"/>
              </a:rPr>
              <a:t>zustimmen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nicht</a:t>
            </a:r>
            <a:r>
              <a:rPr lang="en-GB" altLang="de-DE" dirty="0">
                <a:latin typeface="Arial" panose="020B0604020202020204" pitchFamily="34" charset="0"/>
                <a:ea typeface="ＭＳ Ｐゴシック" pitchFamily="34" charset="-128"/>
                <a:cs typeface="Arial" panose="020B0604020202020204" pitchFamily="34" charset="0"/>
              </a:rPr>
              <a:t>? </a:t>
            </a:r>
            <a:r>
              <a:rPr lang="de-AT" altLang="de-DE" dirty="0">
                <a:latin typeface="Arial" panose="020B0604020202020204" pitchFamily="34" charset="0"/>
                <a:ea typeface="ＭＳ Ｐゴシック" pitchFamily="34" charset="-128"/>
                <a:cs typeface="Arial" panose="020B0604020202020204" pitchFamily="34" charset="0"/>
              </a:rPr>
              <a:t>Es ist für Kinder überhaupt nicht einfach, im Internet zwischen „Ja“  und „Nein“  zu unterscheiden. Denn „Ja“ und „Nein“ heißen im Internet oft anders, z.B. „OK“, „Weiter“, „Abbrechen“ etc. Hier müssen Eltern helfen!</a:t>
            </a: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Passwörter</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a:latin typeface="Arial" panose="020B0604020202020204" pitchFamily="34" charset="0"/>
                <a:ea typeface="ＭＳ Ｐゴシック" pitchFamily="34" charset="-128"/>
                <a:cs typeface="Arial" panose="020B0604020202020204" pitchFamily="34" charset="0"/>
              </a:rPr>
              <a:t>Wie </a:t>
            </a:r>
            <a:r>
              <a:rPr lang="de-DE" altLang="de-DE" noProof="0" dirty="0">
                <a:latin typeface="Arial" panose="020B0604020202020204" pitchFamily="34" charset="0"/>
                <a:ea typeface="ＭＳ Ｐゴシック" pitchFamily="34" charset="-128"/>
                <a:cs typeface="Arial" panose="020B0604020202020204" pitchFamily="34" charset="0"/>
              </a:rPr>
              <a:t>sieht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ein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sicheres</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Passwort</a:t>
            </a:r>
            <a:r>
              <a:rPr lang="en-GB" altLang="de-DE" baseline="0" dirty="0">
                <a:latin typeface="Arial" panose="020B0604020202020204" pitchFamily="34" charset="0"/>
                <a:ea typeface="ＭＳ Ｐゴシック" pitchFamily="34" charset="-128"/>
                <a:cs typeface="Arial" panose="020B0604020202020204" pitchFamily="34" charset="0"/>
              </a:rPr>
              <a:t> </a:t>
            </a:r>
            <a:r>
              <a:rPr lang="en-GB" altLang="de-DE" baseline="0" dirty="0" err="1">
                <a:latin typeface="Arial" panose="020B0604020202020204" pitchFamily="34" charset="0"/>
                <a:ea typeface="ＭＳ Ｐゴシック" pitchFamily="34" charset="-128"/>
                <a:cs typeface="Arial" panose="020B0604020202020204" pitchFamily="34" charset="0"/>
              </a:rPr>
              <a:t>aus</a:t>
            </a:r>
            <a:r>
              <a:rPr lang="en-GB" altLang="de-DE" baseline="0" dirty="0">
                <a:latin typeface="Arial" panose="020B0604020202020204" pitchFamily="34" charset="0"/>
                <a:ea typeface="ＭＳ Ｐゴシック" pitchFamily="34" charset="-128"/>
                <a:cs typeface="Arial" panose="020B0604020202020204" pitchFamily="34" charset="0"/>
              </a:rPr>
              <a:t>? W</a:t>
            </a:r>
            <a:r>
              <a:rPr lang="en-GB" altLang="de-DE" dirty="0">
                <a:latin typeface="Arial" panose="020B0604020202020204" pitchFamily="34" charset="0"/>
                <a:ea typeface="ＭＳ Ｐゴシック" pitchFamily="34" charset="-128"/>
                <a:cs typeface="Arial" panose="020B0604020202020204" pitchFamily="34" charset="0"/>
              </a:rPr>
              <a:t>ie </a:t>
            </a:r>
            <a:r>
              <a:rPr lang="en-GB" altLang="de-DE" dirty="0" err="1">
                <a:latin typeface="Arial" panose="020B0604020202020204" pitchFamily="34" charset="0"/>
                <a:ea typeface="ＭＳ Ｐゴシック" pitchFamily="34" charset="-128"/>
                <a:cs typeface="Arial" panose="020B0604020202020204" pitchFamily="34" charset="0"/>
              </a:rPr>
              <a:t>geht</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mit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Passwörtern</a:t>
            </a:r>
            <a:r>
              <a:rPr lang="en-GB" altLang="de-DE" dirty="0">
                <a:latin typeface="Arial" panose="020B0604020202020204" pitchFamily="34" charset="0"/>
                <a:ea typeface="ＭＳ Ｐゴシック" pitchFamily="34" charset="-128"/>
                <a:cs typeface="Arial" panose="020B0604020202020204" pitchFamily="34" charset="0"/>
              </a:rPr>
              <a:t> um?</a:t>
            </a:r>
          </a:p>
          <a:p>
            <a:pPr marL="171570" indent="-171570">
              <a:buFont typeface="Arial" panose="020B0604020202020204" pitchFamily="34" charset="0"/>
              <a:buChar char="•"/>
              <a:defRPr/>
            </a:pPr>
            <a:endParaRPr lang="en-GB" altLang="de-DE"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Identitäten</a:t>
            </a:r>
            <a:r>
              <a:rPr lang="en-GB" altLang="de-DE" b="1" dirty="0">
                <a:latin typeface="Arial" panose="020B0604020202020204" pitchFamily="34" charset="0"/>
                <a:ea typeface="ＭＳ Ｐゴシック" pitchFamily="34" charset="-128"/>
                <a:cs typeface="Arial" panose="020B0604020202020204" pitchFamily="34" charset="0"/>
              </a:rPr>
              <a:t> online und </a:t>
            </a:r>
            <a:r>
              <a:rPr lang="en-GB" altLang="de-DE" b="1" dirty="0" err="1">
                <a:latin typeface="Arial" panose="020B0604020202020204" pitchFamily="34" charset="0"/>
                <a:ea typeface="ＭＳ Ｐゴシック" pitchFamily="34" charset="-128"/>
                <a:cs typeface="Arial" panose="020B0604020202020204" pitchFamily="34" charset="0"/>
              </a:rPr>
              <a:t>im</a:t>
            </a:r>
            <a:r>
              <a:rPr lang="en-GB" altLang="de-DE" b="1" dirty="0">
                <a:latin typeface="Arial" panose="020B0604020202020204" pitchFamily="34" charset="0"/>
                <a:ea typeface="ＭＳ Ｐゴシック" pitchFamily="34" charset="-128"/>
                <a:cs typeface="Arial" panose="020B0604020202020204" pitchFamily="34" charset="0"/>
              </a:rPr>
              <a:t> </a:t>
            </a:r>
            <a:r>
              <a:rPr lang="de-AT" altLang="de-DE" dirty="0">
                <a:latin typeface="Arial" panose="020B0604020202020204" pitchFamily="34" charset="0"/>
                <a:ea typeface="ＭＳ Ｐゴシック" pitchFamily="34" charset="-128"/>
                <a:cs typeface="Arial" panose="020B0604020202020204" pitchFamily="34" charset="0"/>
              </a:rPr>
              <a:t>„</a:t>
            </a:r>
            <a:r>
              <a:rPr lang="en-GB" altLang="de-DE" b="1" dirty="0" err="1">
                <a:latin typeface="Arial" panose="020B0604020202020204" pitchFamily="34" charset="0"/>
                <a:ea typeface="ＭＳ Ｐゴシック" pitchFamily="34" charset="-128"/>
                <a:cs typeface="Arial" panose="020B0604020202020204" pitchFamily="34" charset="0"/>
              </a:rPr>
              <a:t>realen</a:t>
            </a:r>
            <a:r>
              <a:rPr lang="de-AT" altLang="de-DE" dirty="0">
                <a:latin typeface="Arial" panose="020B0604020202020204" pitchFamily="34" charset="0"/>
                <a:ea typeface="ＭＳ Ｐゴシック" pitchFamily="34" charset="-128"/>
                <a:cs typeface="Arial" panose="020B0604020202020204" pitchFamily="34" charset="0"/>
              </a:rPr>
              <a:t>“</a:t>
            </a:r>
            <a:r>
              <a:rPr lang="en-GB" altLang="de-DE" b="1" dirty="0">
                <a:latin typeface="Arial" panose="020B0604020202020204" pitchFamily="34" charset="0"/>
                <a:ea typeface="ＭＳ Ｐゴシック" pitchFamily="34" charset="-128"/>
                <a:cs typeface="Arial" panose="020B0604020202020204" pitchFamily="34" charset="0"/>
              </a:rPr>
              <a:t> Leben: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Informationen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darf</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im</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Netz</a:t>
            </a:r>
            <a:r>
              <a:rPr lang="en-GB" altLang="de-DE" dirty="0">
                <a:latin typeface="Arial" panose="020B0604020202020204" pitchFamily="34" charset="0"/>
                <a:ea typeface="ＭＳ Ｐゴシック" pitchFamily="34" charset="-128"/>
                <a:cs typeface="Arial" panose="020B0604020202020204" pitchFamily="34" charset="0"/>
              </a:rPr>
              <a:t> von </a:t>
            </a:r>
            <a:r>
              <a:rPr lang="en-GB" altLang="de-DE" dirty="0" err="1">
                <a:latin typeface="Arial" panose="020B0604020202020204" pitchFamily="34" charset="0"/>
                <a:ea typeface="ＭＳ Ｐゴシック" pitchFamily="34" charset="-128"/>
                <a:cs typeface="Arial" panose="020B0604020202020204" pitchFamily="34" charset="0"/>
              </a:rPr>
              <a:t>sich</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preisgeben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steckt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hinter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anderen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Personen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im</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Netz</a:t>
            </a:r>
            <a:r>
              <a:rPr lang="en-GB" altLang="de-DE" dirty="0">
                <a:latin typeface="Arial" panose="020B0604020202020204" pitchFamily="34" charset="0"/>
                <a:ea typeface="ＭＳ Ｐゴシック" pitchFamily="34" charset="-128"/>
                <a:cs typeface="Arial" panose="020B0604020202020204" pitchFamily="34" charset="0"/>
              </a:rPr>
              <a:t>?</a:t>
            </a:r>
          </a:p>
          <a:p>
            <a:pPr marL="0" indent="0">
              <a:buFont typeface="Arial" panose="020B0604020202020204" pitchFamily="34" charset="0"/>
              <a:buNone/>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Kosten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erkennen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Inhalte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sind</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wirklich</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kostenlos</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für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muss ich </a:t>
            </a:r>
            <a:r>
              <a:rPr lang="en-GB" altLang="de-DE" dirty="0" err="1">
                <a:latin typeface="Arial" panose="020B0604020202020204" pitchFamily="34" charset="0"/>
                <a:ea typeface="ＭＳ Ｐゴシック" pitchFamily="34" charset="-128"/>
                <a:cs typeface="Arial" panose="020B0604020202020204" pitchFamily="34" charset="0"/>
              </a:rPr>
              <a:t>zahlen</a:t>
            </a:r>
            <a:r>
              <a:rPr lang="en-GB" altLang="de-DE" dirty="0">
                <a:latin typeface="Arial" panose="020B0604020202020204" pitchFamily="34" charset="0"/>
                <a:ea typeface="ＭＳ Ｐゴシック" pitchFamily="34" charset="-128"/>
                <a:cs typeface="Arial" panose="020B0604020202020204" pitchFamily="34" charset="0"/>
              </a:rPr>
              <a:t>? </a:t>
            </a:r>
            <a:br>
              <a:rPr lang="de-AT" altLang="de-DE" dirty="0">
                <a:latin typeface="Arial" panose="020B0604020202020204" pitchFamily="34" charset="0"/>
                <a:ea typeface="ＭＳ Ｐゴシック" pitchFamily="34" charset="-128"/>
                <a:cs typeface="Arial" panose="020B0604020202020204" pitchFamily="34" charset="0"/>
              </a:rPr>
            </a:b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Exzessives</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Spielen</a:t>
            </a:r>
            <a:r>
              <a:rPr lang="en-GB" altLang="de-DE" b="1" dirty="0">
                <a:latin typeface="Arial" panose="020B0604020202020204" pitchFamily="34" charset="0"/>
                <a:ea typeface="ＭＳ Ｐゴシック" pitchFamily="34" charset="-128"/>
                <a:cs typeface="Arial" panose="020B0604020202020204" pitchFamily="34" charset="0"/>
              </a:rPr>
              <a:t> und </a:t>
            </a:r>
            <a:r>
              <a:rPr lang="en-GB" altLang="de-DE" b="1" dirty="0" err="1">
                <a:latin typeface="Arial" panose="020B0604020202020204" pitchFamily="34" charset="0"/>
                <a:ea typeface="ＭＳ Ｐゴシック" pitchFamily="34" charset="-128"/>
                <a:cs typeface="Arial" panose="020B0604020202020204" pitchFamily="34" charset="0"/>
              </a:rPr>
              <a:t>exzessive</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Nutzung</a:t>
            </a:r>
            <a:r>
              <a:rPr lang="en-GB" altLang="de-DE" b="1" dirty="0">
                <a:latin typeface="Arial" panose="020B0604020202020204" pitchFamily="34" charset="0"/>
                <a:ea typeface="ＭＳ Ｐゴシック" pitchFamily="34" charset="-128"/>
                <a:cs typeface="Arial" panose="020B0604020202020204" pitchFamily="34" charset="0"/>
              </a:rPr>
              <a:t> von </a:t>
            </a:r>
            <a:r>
              <a:rPr lang="en-GB" altLang="de-DE" b="1" dirty="0" err="1">
                <a:latin typeface="Arial" panose="020B0604020202020204" pitchFamily="34" charset="0"/>
                <a:ea typeface="ＭＳ Ｐゴシック" pitchFamily="34" charset="-128"/>
                <a:cs typeface="Arial" panose="020B0604020202020204" pitchFamily="34" charset="0"/>
              </a:rPr>
              <a:t>Geräten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Hier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ist</a:t>
            </a:r>
            <a:r>
              <a:rPr lang="en-GB" altLang="de-DE" dirty="0">
                <a:latin typeface="Arial" panose="020B0604020202020204" pitchFamily="34" charset="0"/>
                <a:ea typeface="ＭＳ Ｐゴシック" pitchFamily="34" charset="-128"/>
                <a:cs typeface="Arial" panose="020B0604020202020204" pitchFamily="34" charset="0"/>
              </a:rPr>
              <a:t> es </a:t>
            </a:r>
            <a:r>
              <a:rPr lang="en-GB" altLang="de-DE" dirty="0" err="1">
                <a:latin typeface="Arial" panose="020B0604020202020204" pitchFamily="34" charset="0"/>
                <a:ea typeface="ＭＳ Ｐゴシック" pitchFamily="34" charset="-128"/>
                <a:cs typeface="Arial" panose="020B0604020202020204" pitchFamily="34" charset="0"/>
              </a:rPr>
              <a:t>wichtig</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mit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dem</a:t>
            </a:r>
            <a:r>
              <a:rPr lang="en-GB" altLang="de-DE" dirty="0">
                <a:latin typeface="Arial" panose="020B0604020202020204" pitchFamily="34" charset="0"/>
                <a:ea typeface="ＭＳ Ｐゴシック" pitchFamily="34" charset="-128"/>
                <a:cs typeface="Arial" panose="020B0604020202020204" pitchFamily="34" charset="0"/>
              </a:rPr>
              <a:t> Kind </a:t>
            </a:r>
            <a:r>
              <a:rPr lang="en-GB" altLang="de-DE" dirty="0" err="1">
                <a:latin typeface="Arial" panose="020B0604020202020204" pitchFamily="34" charset="0"/>
                <a:ea typeface="ＭＳ Ｐゴシック" pitchFamily="34" charset="-128"/>
                <a:cs typeface="Arial" panose="020B0604020202020204" pitchFamily="34" charset="0"/>
              </a:rPr>
              <a:t>gemeinsame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Regeln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zu</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entwickeln</a:t>
            </a:r>
            <a:r>
              <a:rPr lang="en-GB" altLang="de-DE" dirty="0">
                <a:latin typeface="Arial" panose="020B0604020202020204" pitchFamily="34" charset="0"/>
                <a:ea typeface="ＭＳ Ｐゴシック" pitchFamily="34" charset="-128"/>
                <a:cs typeface="Arial" panose="020B0604020202020204" pitchFamily="34" charset="0"/>
              </a:rPr>
              <a:t>. Kinder </a:t>
            </a:r>
            <a:r>
              <a:rPr lang="en-GB" altLang="de-DE" dirty="0" err="1">
                <a:latin typeface="Arial" panose="020B0604020202020204" pitchFamily="34" charset="0"/>
                <a:ea typeface="ＭＳ Ｐゴシック" pitchFamily="34" charset="-128"/>
                <a:cs typeface="Arial" panose="020B0604020202020204" pitchFamily="34" charset="0"/>
              </a:rPr>
              <a:t>erkennen</a:t>
            </a:r>
            <a:r>
              <a:rPr lang="en-GB" altLang="de-DE" dirty="0">
                <a:latin typeface="Arial" panose="020B0604020202020204" pitchFamily="34" charset="0"/>
                <a:ea typeface="ＭＳ Ｐゴシック" pitchFamily="34" charset="-128"/>
                <a:cs typeface="Arial" panose="020B0604020202020204" pitchFamily="34" charset="0"/>
              </a:rPr>
              <a:t> oft </a:t>
            </a:r>
            <a:r>
              <a:rPr lang="en-GB" altLang="de-DE" dirty="0" err="1">
                <a:latin typeface="Arial" panose="020B0604020202020204" pitchFamily="34" charset="0"/>
                <a:ea typeface="ＭＳ Ｐゴシック" pitchFamily="34" charset="-128"/>
                <a:cs typeface="Arial" panose="020B0604020202020204" pitchFamily="34" charset="0"/>
              </a:rPr>
              <a:t>selbst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ihre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Grenzen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Unterstützen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kann</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sie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als</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Eltern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indem</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Alternativen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anbietet</a:t>
            </a:r>
            <a:r>
              <a:rPr lang="en-GB" altLang="de-DE" dirty="0">
                <a:latin typeface="Arial" panose="020B0604020202020204" pitchFamily="34" charset="0"/>
                <a:ea typeface="ＭＳ Ｐゴシック" pitchFamily="34" charset="-128"/>
                <a:cs typeface="Arial" panose="020B0604020202020204" pitchFamily="34" charset="0"/>
              </a:rPr>
              <a:t>. </a:t>
            </a:r>
            <a:endParaRPr lang="en-GB" altLang="de-DE" b="1" dirty="0">
              <a:latin typeface="Arial" panose="020B0604020202020204" pitchFamily="34" charset="0"/>
              <a:ea typeface="ＭＳ Ｐゴシック" pitchFamily="34" charset="-128"/>
              <a:cs typeface="Arial" panose="020B0604020202020204" pitchFamily="34" charset="0"/>
            </a:endParaRPr>
          </a:p>
          <a:p>
            <a:pPr marL="0" indent="0">
              <a:buFont typeface="Arial" panose="020B0604020202020204" pitchFamily="34" charset="0"/>
              <a:buNone/>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Umgang</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miteinander</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a:latin typeface="Arial" panose="020B0604020202020204" pitchFamily="34" charset="0"/>
                <a:ea typeface="ＭＳ Ｐゴシック" pitchFamily="34" charset="-128"/>
                <a:cs typeface="Arial" panose="020B0604020202020204" pitchFamily="34" charset="0"/>
              </a:rPr>
              <a:t>Wie </a:t>
            </a:r>
            <a:r>
              <a:rPr lang="en-GB" altLang="de-DE" dirty="0" err="1">
                <a:latin typeface="Arial" panose="020B0604020202020204" pitchFamily="34" charset="0"/>
                <a:ea typeface="ＭＳ Ｐゴシック" pitchFamily="34" charset="-128"/>
                <a:cs typeface="Arial" panose="020B0604020202020204" pitchFamily="34" charset="0"/>
              </a:rPr>
              <a:t>geht</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mit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anderen</a:t>
            </a:r>
            <a:r>
              <a:rPr lang="en-GB" altLang="de-DE" dirty="0">
                <a:latin typeface="Arial" panose="020B0604020202020204" pitchFamily="34" charset="0"/>
                <a:ea typeface="ＭＳ Ｐゴシック" pitchFamily="34" charset="-128"/>
                <a:cs typeface="Arial" panose="020B0604020202020204" pitchFamily="34" charset="0"/>
              </a:rPr>
              <a:t> Menschen </a:t>
            </a:r>
            <a:r>
              <a:rPr lang="en-GB" altLang="de-DE" dirty="0" err="1">
                <a:latin typeface="Arial" panose="020B0604020202020204" pitchFamily="34" charset="0"/>
                <a:ea typeface="ＭＳ Ｐゴシック" pitchFamily="34" charset="-128"/>
                <a:cs typeface="Arial" panose="020B0604020202020204" pitchFamily="34" charset="0"/>
              </a:rPr>
              <a:t>im</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Netz</a:t>
            </a:r>
            <a:r>
              <a:rPr lang="en-GB" altLang="de-DE" dirty="0">
                <a:latin typeface="Arial" panose="020B0604020202020204" pitchFamily="34" charset="0"/>
                <a:ea typeface="ＭＳ Ｐゴシック" pitchFamily="34" charset="-128"/>
                <a:cs typeface="Arial" panose="020B0604020202020204" pitchFamily="34" charset="0"/>
              </a:rPr>
              <a:t> um? </a:t>
            </a:r>
          </a:p>
          <a:p>
            <a:pPr marL="171570" indent="-171570">
              <a:buFont typeface="Arial" panose="020B0604020202020204" pitchFamily="34" charset="0"/>
              <a:buChar char="•"/>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Urheberrechte</a:t>
            </a:r>
            <a:r>
              <a:rPr lang="en-GB" altLang="de-DE" b="1" dirty="0">
                <a:latin typeface="Arial" panose="020B0604020202020204" pitchFamily="34" charset="0"/>
                <a:ea typeface="ＭＳ Ｐゴシック" pitchFamily="34" charset="-128"/>
                <a:cs typeface="Arial" panose="020B0604020202020204" pitchFamily="34" charset="0"/>
              </a:rPr>
              <a:t>/</a:t>
            </a:r>
            <a:r>
              <a:rPr lang="en-GB" altLang="de-DE" b="1" dirty="0" err="1">
                <a:latin typeface="Arial" panose="020B0604020202020204" pitchFamily="34" charset="0"/>
                <a:ea typeface="ＭＳ Ｐゴシック" pitchFamily="34" charset="-128"/>
                <a:cs typeface="Arial" panose="020B0604020202020204" pitchFamily="34" charset="0"/>
              </a:rPr>
              <a:t>Recht</a:t>
            </a:r>
            <a:r>
              <a:rPr lang="en-GB" altLang="de-DE" b="1" dirty="0">
                <a:latin typeface="Arial" panose="020B0604020202020204" pitchFamily="34" charset="0"/>
                <a:ea typeface="ＭＳ Ｐゴシック" pitchFamily="34" charset="-128"/>
                <a:cs typeface="Arial" panose="020B0604020202020204" pitchFamily="34" charset="0"/>
              </a:rPr>
              <a:t> am </a:t>
            </a:r>
            <a:r>
              <a:rPr lang="en-GB" altLang="de-DE" b="1" dirty="0" err="1">
                <a:latin typeface="Arial" panose="020B0604020202020204" pitchFamily="34" charset="0"/>
                <a:ea typeface="ＭＳ Ｐゴシック" pitchFamily="34" charset="-128"/>
                <a:cs typeface="Arial" panose="020B0604020202020204" pitchFamily="34" charset="0"/>
              </a:rPr>
              <a:t>eigenen</a:t>
            </a:r>
            <a:r>
              <a:rPr lang="en-GB" altLang="de-DE" b="1" dirty="0">
                <a:latin typeface="Arial" panose="020B0604020202020204" pitchFamily="34" charset="0"/>
                <a:ea typeface="ＭＳ Ｐゴシック" pitchFamily="34" charset="-128"/>
                <a:cs typeface="Arial" panose="020B0604020202020204" pitchFamily="34" charset="0"/>
              </a:rPr>
              <a:t> Bild: </a:t>
            </a:r>
            <a:r>
              <a:rPr lang="en-GB" altLang="de-DE" dirty="0" err="1">
                <a:latin typeface="Arial" panose="020B0604020202020204" pitchFamily="34" charset="0"/>
                <a:ea typeface="ＭＳ Ｐゴシック" pitchFamily="34" charset="-128"/>
                <a:cs typeface="Arial" panose="020B0604020202020204" pitchFamily="34" charset="0"/>
              </a:rPr>
              <a:t>Wer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darf</a:t>
            </a:r>
            <a:r>
              <a:rPr lang="en-GB" altLang="de-DE" dirty="0">
                <a:latin typeface="Arial" panose="020B0604020202020204" pitchFamily="34" charset="0"/>
                <a:ea typeface="ＭＳ Ｐゴシック" pitchFamily="34" charset="-128"/>
                <a:cs typeface="Arial" panose="020B0604020202020204" pitchFamily="34" charset="0"/>
              </a:rPr>
              <a:t> was und wen </a:t>
            </a:r>
            <a:r>
              <a:rPr lang="en-GB" altLang="de-DE" dirty="0" err="1">
                <a:latin typeface="Arial" panose="020B0604020202020204" pitchFamily="34" charset="0"/>
                <a:ea typeface="ＭＳ Ｐゴシック" pitchFamily="34" charset="-128"/>
                <a:cs typeface="Arial" panose="020B0604020202020204" pitchFamily="34" charset="0"/>
              </a:rPr>
              <a:t>fotografieren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Rechte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haben</a:t>
            </a:r>
            <a:r>
              <a:rPr lang="en-GB" altLang="de-DE" dirty="0">
                <a:latin typeface="Arial" panose="020B0604020202020204" pitchFamily="34" charset="0"/>
                <a:ea typeface="ＭＳ Ｐゴシック" pitchFamily="34" charset="-128"/>
                <a:cs typeface="Arial" panose="020B0604020202020204" pitchFamily="34" charset="0"/>
              </a:rPr>
              <a:t> Kinder?</a:t>
            </a:r>
          </a:p>
          <a:p>
            <a:pPr marL="171570" indent="-171570">
              <a:buFont typeface="Arial" panose="020B0604020202020204" pitchFamily="34" charset="0"/>
              <a:buChar char="•"/>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Umgang</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mit</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persönlichen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Daten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Informationen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können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bedenkenlos</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veröffentlicht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werden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behält</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besser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für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sich</a:t>
            </a:r>
            <a:r>
              <a:rPr lang="en-GB" altLang="de-DE" dirty="0">
                <a:latin typeface="Arial" panose="020B0604020202020204" pitchFamily="34" charset="0"/>
                <a:ea typeface="ＭＳ Ｐゴシック" pitchFamily="34" charset="-128"/>
                <a:cs typeface="Arial" panose="020B0604020202020204" pitchFamily="34" charset="0"/>
              </a:rPr>
              <a:t>?</a:t>
            </a: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6</a:t>
            </a:fld>
            <a:endParaRPr lang="de-AT"/>
          </a:p>
        </p:txBody>
      </p:sp>
    </p:spTree>
    <p:extLst>
      <p:ext uri="{BB962C8B-B14F-4D97-AF65-F5344CB8AC3E}">
        <p14:creationId xmlns:p14="http://schemas.microsoft.com/office/powerpoint/2010/main" val="16572189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Arbeit im Kindergarten gilt nicht als Unterricht im Sinne des Urheberrechtsgesetzes, d. h. die Kindergartenpädagoginnen und Kindergartenpädagogen dürfen B</a:t>
            </a:r>
            <a:r>
              <a:rPr lang="de-AT" sz="1200" kern="1200" dirty="0">
                <a:solidFill>
                  <a:schemeClr val="tx1"/>
                </a:solidFill>
                <a:effectLst/>
                <a:latin typeface="+mn-lt"/>
                <a:ea typeface="+mn-ea"/>
                <a:cs typeface="+mn-cs"/>
              </a:rPr>
              <a:t>ilder, Bastelvorlagen, Musiknoten etc. nicht ohne weiters verwenden. Sie benötigen eine ausdrückliche Erlaubnis von der Urheberin bzw. vom Urheber oder müssen Materialien unter Creative-Commons-Lizenz verwenden. </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Auch die Werke der Kinder obliegen dem Urheberrechtsgesetz. Kinder sollten daher selbst entscheiden, was damit geschieht. Darf ein Bild in der Garderobe aufgehängt werden? Darf ein anderes Kind daran weiterarbeiten? Dürfen Eltern es sehen oder sogar haben? Kinder müssen lernen, dass sie selbst die Urheber bzw. Urheberinnen ihrer Werke sind und damit Rechte verbunden sind. Genauso aber haben auch sie gegenüber anderen Urheberinnen und Urhebern Pflichten: Sie dürfen deren Werke nicht ohne zu fragen weiterverwenden. Kinder können bereits im Kindergarten lernen, das ihre und andere Werke mit Rechten verbunden sind.</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Achten Sie auch bei öffentlichen Veranstaltung und dessen Bewerbung, dass Sie nur Materialen, Bilder und Fotos verwenden, die Sie auch verwenden dürfen. </a:t>
            </a:r>
          </a:p>
        </p:txBody>
      </p:sp>
      <p:sp>
        <p:nvSpPr>
          <p:cNvPr id="4" name="Foliennummernplatzhalter 3"/>
          <p:cNvSpPr>
            <a:spLocks noGrp="1"/>
          </p:cNvSpPr>
          <p:nvPr>
            <p:ph type="sldNum" sz="quarter" idx="5"/>
          </p:nvPr>
        </p:nvSpPr>
        <p:spPr/>
        <p:txBody>
          <a:bodyPr/>
          <a:lstStyle/>
          <a:p>
            <a:fld id="{5BC9136F-CA9D-4FE5-85DC-58A8F95C26FC}" type="slidenum">
              <a:rPr lang="de-AT" smtClean="0"/>
              <a:t>64</a:t>
            </a:fld>
            <a:endParaRPr lang="de-AT"/>
          </a:p>
        </p:txBody>
      </p:sp>
    </p:spTree>
    <p:extLst>
      <p:ext uri="{BB962C8B-B14F-4D97-AF65-F5344CB8AC3E}">
        <p14:creationId xmlns:p14="http://schemas.microsoft.com/office/powerpoint/2010/main" val="32227454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Siehe: Unterrichtsmaterial Safer Internet im Kindergarten, S. 21</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https://www.saferinternet.at/fileadmin/categorized/Materialien/Handbuch_Safer_Internet_im_Kindergarten.pdf</a:t>
            </a:r>
          </a:p>
          <a:p>
            <a:endParaRPr lang="de-AT" dirty="0"/>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65</a:t>
            </a:fld>
            <a:endParaRPr lang="de-AT"/>
          </a:p>
        </p:txBody>
      </p:sp>
    </p:spTree>
    <p:extLst>
      <p:ext uri="{BB962C8B-B14F-4D97-AF65-F5344CB8AC3E}">
        <p14:creationId xmlns:p14="http://schemas.microsoft.com/office/powerpoint/2010/main" val="42915369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Eltern müssen – in der Regel bei der Anmeldung Ihres Kindes – eine Zustimmung unterschreiben, mit der sie erlauben, dass ihre Kinder im Kindergarten fotografiert werden und beispielsweise in einer Publikation des Kindergartens aufscheinen. Aber auch im privaten Rahmen ist es wichtig, dass Erwachsene die Rechte der Kinder ernstnehmen und sorgfältig überlegen, welche Fotos sie in WhatsApp-Gruppen oder auf soziale Netzwerke stellen. „Herzige“ oder „lustige“ Fotos können für die abgebildeten Kinder im Jugendalter zum ernsthaften Problem werden.</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Nachteilige Bilder?</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widersprechen den Interessen der abgebildeten Person</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Abhängig von der konkreten Situation</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Nacktbilder</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Negative Darstellung einer Person (z. B. Kind schlägt ein anderes Kind)</a:t>
            </a:r>
          </a:p>
          <a:p>
            <a:pPr marL="0" indent="0">
              <a:buFont typeface="Arial" panose="020B0604020202020204" pitchFamily="34" charset="0"/>
              <a:buNone/>
            </a:pPr>
            <a:endParaRPr lang="de-AT" sz="1200" kern="1200" dirty="0">
              <a:solidFill>
                <a:schemeClr val="tx1"/>
              </a:solidFill>
              <a:effectLst/>
              <a:latin typeface="+mn-lt"/>
              <a:ea typeface="+mn-ea"/>
              <a:cs typeface="+mn-cs"/>
            </a:endParaRPr>
          </a:p>
          <a:p>
            <a:r>
              <a:rPr lang="de-AT" sz="1200" b="0" i="0" u="none" strike="noStrike" kern="1200" baseline="0" dirty="0">
                <a:solidFill>
                  <a:schemeClr val="tx1"/>
                </a:solidFill>
                <a:latin typeface="+mn-lt"/>
                <a:ea typeface="+mn-ea"/>
                <a:cs typeface="+mn-cs"/>
              </a:rPr>
              <a:t>Kinder können bereits im Kindergarten lernen, dass nicht jedes Bild, das sie gemacht haben, auch anderen gezeigt oder geschickt werden darf. Wenn die Person auf einem Bild blöd ausschaut, (fast) nackt ist oder sich irgendjemand über das Bild lustig machen könnte, dann sollte es gelöscht und nicht weitergeleitet werden.</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5BC9136F-CA9D-4FE5-85DC-58A8F95C26FC}" type="slidenum">
              <a:rPr lang="de-AT" smtClean="0"/>
              <a:t>66</a:t>
            </a:fld>
            <a:endParaRPr lang="de-AT"/>
          </a:p>
        </p:txBody>
      </p:sp>
    </p:spTree>
    <p:extLst>
      <p:ext uri="{BB962C8B-B14F-4D97-AF65-F5344CB8AC3E}">
        <p14:creationId xmlns:p14="http://schemas.microsoft.com/office/powerpoint/2010/main" val="4017350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Siehe: Unterrichtsmaterial Safer Internet im Kindergarten, S. 23</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https://www.saferinternet.at/fileadmin/categorized/Materialien/Handbuch_Safer_Internet_im_Kindergarten.pdf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r>
              <a:rPr lang="de-AT" dirty="0"/>
              <a:t>Vorlesegeschichte „Blöde Bilder“ </a:t>
            </a:r>
          </a:p>
          <a:p>
            <a:r>
              <a:rPr lang="de-AT" dirty="0"/>
              <a:t>https://www.saferinternet.at/zielgruppen/lehrende/kindergarten/die-drei-freunde-eine-vorlesegeschichte/#c4695</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67</a:t>
            </a:fld>
            <a:endParaRPr lang="de-AT"/>
          </a:p>
        </p:txBody>
      </p:sp>
    </p:spTree>
    <p:extLst>
      <p:ext uri="{BB962C8B-B14F-4D97-AF65-F5344CB8AC3E}">
        <p14:creationId xmlns:p14="http://schemas.microsoft.com/office/powerpoint/2010/main" val="40300525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Digitale Geräte haben auf Kinder die gleiche Wirkung wie Süßigkeiten. Es fällt ihnen oftmals schwierig aufzuhören oder ein Nein zu akzeptieren. </a:t>
            </a:r>
          </a:p>
          <a:p>
            <a:endParaRPr lang="de-AT" dirty="0"/>
          </a:p>
          <a:p>
            <a:r>
              <a:rPr lang="de-AT" dirty="0"/>
              <a:t>Exzessive Nutzung:</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Kinder ein Gerät sowohl zeitlich als inhaltlich sehr ausgiebig nutzen</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Exzessive Nutzung ist nicht automatisch mit einer Suchterkrankung gleichzusetzen</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Kinder können für eine bestimmte Zeit von digitalen Geräten gefesselt sein, sich dann aber wieder problemlos anderen Dingen zuwenden</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Welches Ausmaß gefährlich ist und süchtig machen kann, ist von Kind zu Kind unterschiedlich</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Jedoch: reichlich Alternativen bieten, um Langeweile zu überwinden</a:t>
            </a:r>
          </a:p>
          <a:p>
            <a:pPr marL="171450" indent="-171450">
              <a:buFont typeface="Arial" panose="020B0604020202020204" pitchFamily="34" charset="0"/>
              <a:buChar char="•"/>
            </a:pPr>
            <a:endParaRPr lang="de-AT" sz="1200" kern="1200" dirty="0">
              <a:solidFill>
                <a:schemeClr val="tx1"/>
              </a:solidFill>
              <a:effectLst/>
              <a:latin typeface="+mn-lt"/>
              <a:ea typeface="+mn-ea"/>
              <a:cs typeface="+mn-cs"/>
            </a:endParaRPr>
          </a:p>
          <a:p>
            <a:pPr marL="0" indent="0">
              <a:buFont typeface="Arial" panose="020B0604020202020204" pitchFamily="34" charset="0"/>
              <a:buNone/>
            </a:pPr>
            <a:r>
              <a:rPr lang="de-AT" sz="1200" kern="1200" dirty="0">
                <a:solidFill>
                  <a:schemeClr val="tx1"/>
                </a:solidFill>
                <a:effectLst/>
                <a:latin typeface="+mn-lt"/>
                <a:ea typeface="+mn-ea"/>
                <a:cs typeface="+mn-cs"/>
              </a:rPr>
              <a:t>Kinder müssen erst lernen, wann genug ist und welche Anzeichen es dafür gibt </a:t>
            </a:r>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68</a:t>
            </a:fld>
            <a:endParaRPr lang="de-AT"/>
          </a:p>
        </p:txBody>
      </p:sp>
    </p:spTree>
    <p:extLst>
      <p:ext uri="{BB962C8B-B14F-4D97-AF65-F5344CB8AC3E}">
        <p14:creationId xmlns:p14="http://schemas.microsoft.com/office/powerpoint/2010/main" val="7934693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Siehe: Unterrichtsmaterial Safer Internet im Kindergarten, S. 25</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https://www.saferinternet.at/fileadmin/categorized/Materialien/Handbuch_Safer_Internet_im_Kindergarten.pdf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Vorlesegeschichte „</a:t>
            </a:r>
            <a:r>
              <a:rPr lang="de-AT" sz="1200" kern="1200" dirty="0" err="1">
                <a:solidFill>
                  <a:schemeClr val="tx1"/>
                </a:solidFill>
                <a:effectLst/>
                <a:latin typeface="+mn-lt"/>
                <a:ea typeface="+mn-ea"/>
                <a:cs typeface="+mn-cs"/>
              </a:rPr>
              <a:t>Sooo</a:t>
            </a:r>
            <a:r>
              <a:rPr lang="de-AT" sz="1200" kern="1200" dirty="0">
                <a:solidFill>
                  <a:schemeClr val="tx1"/>
                </a:solidFill>
                <a:effectLst/>
                <a:latin typeface="+mn-lt"/>
                <a:ea typeface="+mn-ea"/>
                <a:cs typeface="+mn-cs"/>
              </a:rPr>
              <a:t> spannend</a:t>
            </a:r>
            <a:r>
              <a:rPr lang="de-AT" dirty="0"/>
              <a:t>“ </a:t>
            </a:r>
          </a:p>
          <a:p>
            <a:r>
              <a:rPr lang="de-AT" dirty="0"/>
              <a:t>https://www.saferinternet.at/zielgruppen/lehrende/kindergarten/die-drei-freunde-eine-vorlesegeschichte/#c4695</a:t>
            </a:r>
          </a:p>
          <a:p>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5BC9136F-CA9D-4FE5-85DC-58A8F95C26FC}" type="slidenum">
              <a:rPr lang="de-AT" smtClean="0"/>
              <a:t>69</a:t>
            </a:fld>
            <a:endParaRPr lang="de-AT"/>
          </a:p>
        </p:txBody>
      </p:sp>
    </p:spTree>
    <p:extLst>
      <p:ext uri="{BB962C8B-B14F-4D97-AF65-F5344CB8AC3E}">
        <p14:creationId xmlns:p14="http://schemas.microsoft.com/office/powerpoint/2010/main" val="27143073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Times" panose="02020603050405020304" pitchFamily="18" charset="0"/>
                <a:ea typeface="ＭＳ Ｐゴシック" panose="020B0600070205080204" pitchFamily="34" charset="-128"/>
              </a:rPr>
              <a:t>Es fällt Kindern schwer, im Internet Aussagen nach „wahr“ oder „falsch“ zu unterscheiden. Oft wissen sie nicht, welche Aussagen mit „ja“ oder „nein“ bewertet werden können. Beispiel: „In der Schule habe ich das Handy auch im Unterricht eingeschaltet“ – ja oder nein?</a:t>
            </a:r>
          </a:p>
          <a:p>
            <a:endParaRPr lang="de-DE" altLang="de-DE" dirty="0">
              <a:latin typeface="Times" panose="02020603050405020304" pitchFamily="18" charset="0"/>
              <a:ea typeface="ＭＳ Ｐゴシック" panose="020B0600070205080204" pitchFamily="34" charset="-128"/>
            </a:endParaRPr>
          </a:p>
          <a:p>
            <a:pPr defTabSz="915680">
              <a:defRPr/>
            </a:pPr>
            <a:r>
              <a:rPr lang="de-AT" altLang="de-DE" dirty="0">
                <a:latin typeface="Arial" panose="020B0604020202020204" pitchFamily="34" charset="0"/>
                <a:ea typeface="ＭＳ Ｐゴシック" panose="020B0600070205080204" pitchFamily="34" charset="-128"/>
              </a:rPr>
              <a:t>Welche Begriffe gibt es im Internet noch für „Ja“ oder „Nein“? Viele sind auch auf Englisch, was eine Bewertung noch schwieriger macht. Hier müssen Eltern helfen.</a:t>
            </a:r>
          </a:p>
          <a:p>
            <a:pPr defTabSz="915680">
              <a:defRPr/>
            </a:pPr>
            <a:endParaRPr lang="de-AT" altLang="de-DE" dirty="0">
              <a:latin typeface="Arial" panose="020B0604020202020204" pitchFamily="34" charset="0"/>
              <a:ea typeface="ＭＳ Ｐゴシック" panose="020B0600070205080204" pitchFamily="34" charset="-128"/>
            </a:endParaRPr>
          </a:p>
          <a:p>
            <a:pPr defTabSz="915680">
              <a:defRPr/>
            </a:pPr>
            <a:r>
              <a:rPr lang="de-AT" altLang="de-DE" dirty="0">
                <a:latin typeface="Arial" panose="020B0604020202020204" pitchFamily="34" charset="0"/>
                <a:ea typeface="ＭＳ Ｐゴシック" panose="020B0600070205080204" pitchFamily="34" charset="-128"/>
              </a:rPr>
              <a:t>Lösung siehe nächste Folie!</a:t>
            </a:r>
          </a:p>
          <a:p>
            <a:endParaRPr lang="de-AT" altLang="de-DE" dirty="0">
              <a:latin typeface="Times" panose="02020603050405020304" pitchFamily="18"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70</a:t>
            </a:fld>
            <a:endParaRPr lang="de-AT"/>
          </a:p>
        </p:txBody>
      </p:sp>
    </p:spTree>
    <p:extLst>
      <p:ext uri="{BB962C8B-B14F-4D97-AF65-F5344CB8AC3E}">
        <p14:creationId xmlns:p14="http://schemas.microsoft.com/office/powerpoint/2010/main" val="32325547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Times" panose="02020603050405020304" pitchFamily="18" charset="0"/>
                <a:ea typeface="ＭＳ Ｐゴシック" panose="020B0600070205080204" pitchFamily="34" charset="-128"/>
              </a:rPr>
              <a:t>Man kann mit Kindern üben zu erkennen, welche Aussagen im Internet „wahr“ oder „falsch“, welche Aussagen mit „ja“ oder „nein“ zu bewerten sind. </a:t>
            </a:r>
          </a:p>
          <a:p>
            <a:r>
              <a:rPr lang="de-DE" altLang="de-DE" dirty="0">
                <a:latin typeface="Times" panose="02020603050405020304" pitchFamily="18" charset="0"/>
                <a:ea typeface="ＭＳ Ｐゴシック" panose="020B0600070205080204" pitchFamily="34" charset="-128"/>
              </a:rPr>
              <a:t>Bereiten Sie dafür verschiedene Aussagen über das Internet bzw. Smartphones vor und bewerten Sie sie gemeinsam. Besonders viel Spaß macht es, wenn sich die Kinder dabei bewegen können, z.B. wenn sie sich im Raum je nach „ja“ oder „nein“ positionieren müssen. </a:t>
            </a:r>
          </a:p>
          <a:p>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Die Abbildung stammt aus dem Unterrichtsmaterial „Safer Internet in der Volksschule“</a:t>
            </a:r>
          </a:p>
          <a:p>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Die Übung wurde von Alexander Schmelzer und Martin Kern entwickelt. </a:t>
            </a:r>
            <a:endParaRPr lang="de-AT" altLang="de-DE" dirty="0">
              <a:latin typeface="Times" panose="02020603050405020304" pitchFamily="18" charset="0"/>
              <a:ea typeface="ＭＳ Ｐゴシック" panose="020B0600070205080204" pitchFamily="34" charset="-128"/>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71</a:t>
            </a:fld>
            <a:endParaRPr lang="de-AT"/>
          </a:p>
        </p:txBody>
      </p:sp>
    </p:spTree>
    <p:extLst>
      <p:ext uri="{BB962C8B-B14F-4D97-AF65-F5344CB8AC3E}">
        <p14:creationId xmlns:p14="http://schemas.microsoft.com/office/powerpoint/2010/main" val="40086175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Wichtig:  Mitarbeiter und Mitarbeiterinnen des Kindergartens und das Elternhaus sollten zusammenarbeiten. Thema Mediennutzung sollte nicht nur im Kindergarten frühzeitig im Auge behalten werden, sondern auch zuhause. Größte Herausforderung für Pädagoginnen und Pädagogen ist die Einbeziehung der Eltern, ohne das diese sich kritisiert fühlen. Unterschiedliche </a:t>
            </a:r>
            <a:r>
              <a:rPr lang="de-AT" sz="1200" kern="1200" dirty="0" err="1">
                <a:solidFill>
                  <a:schemeClr val="tx1"/>
                </a:solidFill>
                <a:effectLst/>
                <a:latin typeface="+mn-lt"/>
                <a:ea typeface="+mn-ea"/>
                <a:cs typeface="+mn-cs"/>
              </a:rPr>
              <a:t>Wissenstände</a:t>
            </a:r>
            <a:r>
              <a:rPr lang="de-AT" sz="1200" kern="1200" dirty="0">
                <a:solidFill>
                  <a:schemeClr val="tx1"/>
                </a:solidFill>
                <a:effectLst/>
                <a:latin typeface="+mn-lt"/>
                <a:ea typeface="+mn-ea"/>
                <a:cs typeface="+mn-cs"/>
              </a:rPr>
              <a:t> und Uneinigkeit zum Thema Medien macht die Thematisierung von Mediennutzung ebenfalls zur Herausforderung </a:t>
            </a:r>
            <a:r>
              <a:rPr lang="de-AT" sz="1200" kern="1200" dirty="0">
                <a:solidFill>
                  <a:schemeClr val="tx1"/>
                </a:solidFill>
                <a:effectLst/>
                <a:latin typeface="+mn-lt"/>
                <a:ea typeface="+mn-ea"/>
                <a:cs typeface="+mn-cs"/>
                <a:sym typeface="Wingdings" panose="05000000000000000000" pitchFamily="2" charset="2"/>
              </a:rPr>
              <a:t> </a:t>
            </a:r>
            <a:r>
              <a:rPr lang="de-AT" sz="1200" kern="1200" dirty="0">
                <a:solidFill>
                  <a:schemeClr val="tx1"/>
                </a:solidFill>
                <a:effectLst/>
                <a:latin typeface="+mn-lt"/>
                <a:ea typeface="+mn-ea"/>
                <a:cs typeface="+mn-cs"/>
              </a:rPr>
              <a:t>Wohl und die positive Entwicklung des Kindes im Auge behalten und explizit die Mediennutzung des Kindes und nicht die der Eltern ansprechen (außer wenn sich die Mediennutzung der Eltern negativ auf das Kind auswirkt) </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Mehr dazu: http://medienkindergarten.wien/medienpaedagogik/ </a:t>
            </a: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72</a:t>
            </a:fld>
            <a:endParaRPr lang="de-AT"/>
          </a:p>
        </p:txBody>
      </p:sp>
    </p:spTree>
    <p:extLst>
      <p:ext uri="{BB962C8B-B14F-4D97-AF65-F5344CB8AC3E}">
        <p14:creationId xmlns:p14="http://schemas.microsoft.com/office/powerpoint/2010/main" val="26539791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Wie Sie als Kindergartenpädagogin/Kindergartenpädagoge mit Eltern reden, wenn Sie merken, dass ein Kind mit angsteinflößenden Inhalten im Berührung kam/kommt.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r>
              <a:rPr lang="de-AT" sz="1200" kern="1200" dirty="0">
                <a:solidFill>
                  <a:schemeClr val="tx1"/>
                </a:solidFill>
                <a:effectLst/>
                <a:latin typeface="+mn-lt"/>
                <a:ea typeface="+mn-ea"/>
                <a:cs typeface="+mn-cs"/>
              </a:rPr>
              <a:t>Wichtig:  Mitarbeiter und Mitarbeiterinnen des Kindergartens und das Elternhaus sollten zusammenarbeiten. Thema Mediennutzung sollte nicht nur im Kindergarten frühzeitig im Auge behalten werden, sondern auch zuhause. Größte Herausforderung für Pädagoginnen und Pädagogen ist die Einbeziehung der Eltern, ohne das diese sich kritisiert fühlen. Unterschiedliche </a:t>
            </a:r>
            <a:r>
              <a:rPr lang="de-AT" sz="1200" kern="1200" dirty="0" err="1">
                <a:solidFill>
                  <a:schemeClr val="tx1"/>
                </a:solidFill>
                <a:effectLst/>
                <a:latin typeface="+mn-lt"/>
                <a:ea typeface="+mn-ea"/>
                <a:cs typeface="+mn-cs"/>
              </a:rPr>
              <a:t>Wissenstände</a:t>
            </a:r>
            <a:r>
              <a:rPr lang="de-AT" sz="1200" kern="1200" dirty="0">
                <a:solidFill>
                  <a:schemeClr val="tx1"/>
                </a:solidFill>
                <a:effectLst/>
                <a:latin typeface="+mn-lt"/>
                <a:ea typeface="+mn-ea"/>
                <a:cs typeface="+mn-cs"/>
              </a:rPr>
              <a:t> und Uneinigkeit zum Thema Medien macht die Thematisierung von Mediennutzung ebenfalls zur Herausforderung </a:t>
            </a:r>
            <a:r>
              <a:rPr lang="de-AT" sz="1200" kern="1200" dirty="0">
                <a:solidFill>
                  <a:schemeClr val="tx1"/>
                </a:solidFill>
                <a:effectLst/>
                <a:latin typeface="+mn-lt"/>
                <a:ea typeface="+mn-ea"/>
                <a:cs typeface="+mn-cs"/>
                <a:sym typeface="Wingdings" panose="05000000000000000000" pitchFamily="2" charset="2"/>
              </a:rPr>
              <a:t> </a:t>
            </a:r>
            <a:r>
              <a:rPr lang="de-AT" sz="1200" kern="1200" dirty="0">
                <a:solidFill>
                  <a:schemeClr val="tx1"/>
                </a:solidFill>
                <a:effectLst/>
                <a:latin typeface="+mn-lt"/>
                <a:ea typeface="+mn-ea"/>
                <a:cs typeface="+mn-cs"/>
              </a:rPr>
              <a:t>Wohl und die positive Entwicklung des Kindes im Auge behalten und explizit die Mediennutzung des Kindes ansprechen und nicht der Eltern ansprechen (außer wenn sich die Mediennutzung der Eltern negativ auf das Kind auswirkt) </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Mehr dazu: http://medienkindergarten.wien/medienpaedagogik/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 </a:t>
            </a: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73</a:t>
            </a:fld>
            <a:endParaRPr lang="de-AT"/>
          </a:p>
        </p:txBody>
      </p:sp>
    </p:spTree>
    <p:extLst>
      <p:ext uri="{BB962C8B-B14F-4D97-AF65-F5344CB8AC3E}">
        <p14:creationId xmlns:p14="http://schemas.microsoft.com/office/powerpoint/2010/main" val="80700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ヒラギノ角ゴ Pro W3" panose="020B0300000000000000" pitchFamily="34" charset="-128"/>
                <a:cs typeface="+mn-cs"/>
              </a:rPr>
              <a:t>Handys der Eltern = Konkurrenz. Vor allem die Jüngsten nehmen die Handys der Eltern oft als Konkurrenz wahr. Eltern nehmen auch eine Vorbildwirkung ein und sollten bewusst handyfreie Zeiten einplanen, in sie sich ausschließlich mit dem Kind beschäftigen und nicht vom Handy abgelenkt werden.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ヒラギノ角ゴ Pro W3"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ヒラギノ角ゴ Pro W3" panose="020B0300000000000000" pitchFamily="34" charset="-128"/>
                <a:cs typeface="+mn-cs"/>
              </a:rPr>
              <a:t>Mehr: Handbuch Medien in der Familie https://www.saferinternet.at/fileadmin/categorized/Materialien/Medien_in_der_Familie.pdf </a:t>
            </a:r>
            <a:endParaRPr lang="de-AT" dirty="0"/>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9</a:t>
            </a:fld>
            <a:endParaRPr lang="de-AT"/>
          </a:p>
        </p:txBody>
      </p:sp>
    </p:spTree>
    <p:extLst>
      <p:ext uri="{BB962C8B-B14F-4D97-AF65-F5344CB8AC3E}">
        <p14:creationId xmlns:p14="http://schemas.microsoft.com/office/powerpoint/2010/main" val="37449784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Wie Sie als Kindergartenpädagogin/Kindergartenpädagoge mit Eltern reden, wenn Sie merken, dass ein Kind sehr viel Computer spielt.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r>
              <a:rPr lang="de-AT" sz="1200" kern="1200" dirty="0">
                <a:solidFill>
                  <a:schemeClr val="tx1"/>
                </a:solidFill>
                <a:effectLst/>
                <a:latin typeface="+mn-lt"/>
                <a:ea typeface="+mn-ea"/>
                <a:cs typeface="+mn-cs"/>
              </a:rPr>
              <a:t>Wichtig:  Mitarbeiter und Mitarbeiterinnen des Kindergartens und das Elternhaus sollten zusammenarbeiten. Thema Mediennutzung sollte nicht nur im Kindergarten frühzeitig im Auge behalten werden, sondern auch zuhause. Größte Herausforderung für Pädagoginnen und Pädagogen ist die Einbeziehung der Eltern, ohne das diese sich kritisiert fühlen. Unterschiedliche </a:t>
            </a:r>
            <a:r>
              <a:rPr lang="de-AT" sz="1200" kern="1200" dirty="0" err="1">
                <a:solidFill>
                  <a:schemeClr val="tx1"/>
                </a:solidFill>
                <a:effectLst/>
                <a:latin typeface="+mn-lt"/>
                <a:ea typeface="+mn-ea"/>
                <a:cs typeface="+mn-cs"/>
              </a:rPr>
              <a:t>Wissenstände</a:t>
            </a:r>
            <a:r>
              <a:rPr lang="de-AT" sz="1200" kern="1200" dirty="0">
                <a:solidFill>
                  <a:schemeClr val="tx1"/>
                </a:solidFill>
                <a:effectLst/>
                <a:latin typeface="+mn-lt"/>
                <a:ea typeface="+mn-ea"/>
                <a:cs typeface="+mn-cs"/>
              </a:rPr>
              <a:t> und Uneinigkeit zum Thema Medien macht die Thematisierung von Mediennutzung ebenfalls zur Herausforderung </a:t>
            </a:r>
            <a:r>
              <a:rPr lang="de-AT" sz="1200" kern="1200" dirty="0">
                <a:solidFill>
                  <a:schemeClr val="tx1"/>
                </a:solidFill>
                <a:effectLst/>
                <a:latin typeface="+mn-lt"/>
                <a:ea typeface="+mn-ea"/>
                <a:cs typeface="+mn-cs"/>
                <a:sym typeface="Wingdings" panose="05000000000000000000" pitchFamily="2" charset="2"/>
              </a:rPr>
              <a:t> </a:t>
            </a:r>
            <a:r>
              <a:rPr lang="de-AT" sz="1200" kern="1200" dirty="0">
                <a:solidFill>
                  <a:schemeClr val="tx1"/>
                </a:solidFill>
                <a:effectLst/>
                <a:latin typeface="+mn-lt"/>
                <a:ea typeface="+mn-ea"/>
                <a:cs typeface="+mn-cs"/>
              </a:rPr>
              <a:t>Wohl und die positive Entwicklung des Kindes im Auge behalten und explizit die Mediennutzung des Kindes ansprechen und nicht der Eltern ansprechen (außer wenn sich die Mediennutzung der Eltern negativ auf das Kind auswirkt) </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Mehr dazu: http://medienkindergarten.wien/medienpaedagogik/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 </a:t>
            </a: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74</a:t>
            </a:fld>
            <a:endParaRPr lang="de-AT"/>
          </a:p>
        </p:txBody>
      </p:sp>
    </p:spTree>
    <p:extLst>
      <p:ext uri="{BB962C8B-B14F-4D97-AF65-F5344CB8AC3E}">
        <p14:creationId xmlns:p14="http://schemas.microsoft.com/office/powerpoint/2010/main" val="5383436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Wie Sie als Kindergartenpädagogin/Kindergartenpädagoge mit Eltern reden, wenn Sie merken, dass ein Kind einen entsprechenden Wortschatz pflegt (der aus einem bestimmten Spielekontext stammt)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r>
              <a:rPr lang="de-AT" sz="1200" kern="1200" dirty="0">
                <a:solidFill>
                  <a:schemeClr val="tx1"/>
                </a:solidFill>
                <a:effectLst/>
                <a:latin typeface="+mn-lt"/>
                <a:ea typeface="+mn-ea"/>
                <a:cs typeface="+mn-cs"/>
              </a:rPr>
              <a:t>Wichtig:  Mitarbeiter und Mitarbeiterinnen des Kindergartens und das Elternhaus sollten zusammenarbeiten. Thema Mediennutzung sollte nicht nur im Kindergarten frühzeitig im Auge behalten werden, sondern auch zuhause. Größte Herausforderung für Pädagoginnen und Pädagogen ist die Einbeziehung der Eltern, ohne das diese sich kritisiert fühlen. Unterschiedliche </a:t>
            </a:r>
            <a:r>
              <a:rPr lang="de-AT" sz="1200" kern="1200" dirty="0" err="1">
                <a:solidFill>
                  <a:schemeClr val="tx1"/>
                </a:solidFill>
                <a:effectLst/>
                <a:latin typeface="+mn-lt"/>
                <a:ea typeface="+mn-ea"/>
                <a:cs typeface="+mn-cs"/>
              </a:rPr>
              <a:t>Wissenstände</a:t>
            </a:r>
            <a:r>
              <a:rPr lang="de-AT" sz="1200" kern="1200" dirty="0">
                <a:solidFill>
                  <a:schemeClr val="tx1"/>
                </a:solidFill>
                <a:effectLst/>
                <a:latin typeface="+mn-lt"/>
                <a:ea typeface="+mn-ea"/>
                <a:cs typeface="+mn-cs"/>
              </a:rPr>
              <a:t> und Uneinigkeit zum Thema Medien macht die Thematisierung von Mediennutzung ebenfalls zur Herausforderung </a:t>
            </a:r>
            <a:r>
              <a:rPr lang="de-AT" sz="1200" kern="1200" dirty="0">
                <a:solidFill>
                  <a:schemeClr val="tx1"/>
                </a:solidFill>
                <a:effectLst/>
                <a:latin typeface="+mn-lt"/>
                <a:ea typeface="+mn-ea"/>
                <a:cs typeface="+mn-cs"/>
                <a:sym typeface="Wingdings" panose="05000000000000000000" pitchFamily="2" charset="2"/>
              </a:rPr>
              <a:t> </a:t>
            </a:r>
            <a:r>
              <a:rPr lang="de-AT" sz="1200" kern="1200" dirty="0">
                <a:solidFill>
                  <a:schemeClr val="tx1"/>
                </a:solidFill>
                <a:effectLst/>
                <a:latin typeface="+mn-lt"/>
                <a:ea typeface="+mn-ea"/>
                <a:cs typeface="+mn-cs"/>
              </a:rPr>
              <a:t>Wohl und die positive Entwicklung des Kindes im Auge behalten und explizit die Mediennutzung des Kindes ansprechen und nicht der Eltern ansprechen (außer wenn sich die Mediennutzung der Eltern negativ auf das Kind auswirkt) </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Mehr dazu: http://medienkindergarten.wien/medienpaedagogik/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 </a:t>
            </a: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75</a:t>
            </a:fld>
            <a:endParaRPr lang="de-AT"/>
          </a:p>
        </p:txBody>
      </p:sp>
    </p:spTree>
    <p:extLst>
      <p:ext uri="{BB962C8B-B14F-4D97-AF65-F5344CB8AC3E}">
        <p14:creationId xmlns:p14="http://schemas.microsoft.com/office/powerpoint/2010/main" val="5626922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Wie Sie als Kindergartenpädagogin/Kindergartenpädagoge mit Eltern reden, wenn Sie merken, dass ein Kind zu Hause sehr viel mit digitalen Medien spielt.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Wichtig:  Mitarbeiter und Mitarbeiterinnen des Kindergartens und das Elternhaus sollten zusammenarbeiten. Thema Mediennutzung sollte nicht nur im Kindergarten frühzeitig im Auge behalten werden, sondern auch zuhause. Größte Herausforderung für Pädagoginnen und Pädagogen ist die Einbeziehung der Eltern, ohne das diese sich kritisiert fühlen. Unterschiedliche </a:t>
            </a:r>
            <a:r>
              <a:rPr lang="de-AT" sz="1200" kern="1200" dirty="0" err="1">
                <a:solidFill>
                  <a:schemeClr val="tx1"/>
                </a:solidFill>
                <a:effectLst/>
                <a:latin typeface="+mn-lt"/>
                <a:ea typeface="+mn-ea"/>
                <a:cs typeface="+mn-cs"/>
              </a:rPr>
              <a:t>Wissenstände</a:t>
            </a:r>
            <a:r>
              <a:rPr lang="de-AT" sz="1200" kern="1200" dirty="0">
                <a:solidFill>
                  <a:schemeClr val="tx1"/>
                </a:solidFill>
                <a:effectLst/>
                <a:latin typeface="+mn-lt"/>
                <a:ea typeface="+mn-ea"/>
                <a:cs typeface="+mn-cs"/>
              </a:rPr>
              <a:t> und Uneinigkeit zum Thema Medien macht die Thematisierung von Mediennutzung ebenfalls zur Herausforderung </a:t>
            </a:r>
            <a:r>
              <a:rPr lang="de-AT" sz="1200" kern="1200" dirty="0">
                <a:solidFill>
                  <a:schemeClr val="tx1"/>
                </a:solidFill>
                <a:effectLst/>
                <a:latin typeface="+mn-lt"/>
                <a:ea typeface="+mn-ea"/>
                <a:cs typeface="+mn-cs"/>
                <a:sym typeface="Wingdings" panose="05000000000000000000" pitchFamily="2" charset="2"/>
              </a:rPr>
              <a:t> </a:t>
            </a:r>
            <a:r>
              <a:rPr lang="de-AT" sz="1200" kern="1200" dirty="0">
                <a:solidFill>
                  <a:schemeClr val="tx1"/>
                </a:solidFill>
                <a:effectLst/>
                <a:latin typeface="+mn-lt"/>
                <a:ea typeface="+mn-ea"/>
                <a:cs typeface="+mn-cs"/>
              </a:rPr>
              <a:t>Wohl und die positive Entwicklung des Kindes im Auge behalten und explizit die Mediennutzung des Kindes ansprechen und nicht der Eltern ansprechen (außer wenn sich die Mediennutzung der Eltern negativ auf das Kind auswirkt) </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Mehr dazu: http://medienkindergarten.wien/medienpaedagogik/ </a:t>
            </a:r>
          </a:p>
          <a:p>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76</a:t>
            </a:fld>
            <a:endParaRPr lang="de-AT"/>
          </a:p>
        </p:txBody>
      </p:sp>
    </p:spTree>
    <p:extLst>
      <p:ext uri="{BB962C8B-B14F-4D97-AF65-F5344CB8AC3E}">
        <p14:creationId xmlns:p14="http://schemas.microsoft.com/office/powerpoint/2010/main" val="30452122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Wie Sie als Kindergartenpädagogin/Kindergartenpädagoge mit Eltern reden, wenn Sie merken, dass die Eltern sehr viel Zeit am Handy verbringen und sich das Kind mehr Aufmerksamkeit wünscht.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Wichtig:  Mitarbeiter und Mitarbeiterinnen des Kindergartens und das Elternhaus sollten zusammenarbeiten. Thema Mediennutzung sollte nicht nur im Kindergarten frühzeitig im Auge behalten werden, sondern auch zuhause. Größte Herausforderung für Pädagoginnen und Pädagogen ist die Einbeziehung der Eltern, ohne das diese sich kritisiert fühlen. Unterschiedliche </a:t>
            </a:r>
            <a:r>
              <a:rPr lang="de-AT" sz="1200" kern="1200" dirty="0" err="1">
                <a:solidFill>
                  <a:schemeClr val="tx1"/>
                </a:solidFill>
                <a:effectLst/>
                <a:latin typeface="+mn-lt"/>
                <a:ea typeface="+mn-ea"/>
                <a:cs typeface="+mn-cs"/>
              </a:rPr>
              <a:t>Wissenstände</a:t>
            </a:r>
            <a:r>
              <a:rPr lang="de-AT" sz="1200" kern="1200" dirty="0">
                <a:solidFill>
                  <a:schemeClr val="tx1"/>
                </a:solidFill>
                <a:effectLst/>
                <a:latin typeface="+mn-lt"/>
                <a:ea typeface="+mn-ea"/>
                <a:cs typeface="+mn-cs"/>
              </a:rPr>
              <a:t> und Uneinigkeit zum Thema Medien macht die Thematisierung von Mediennutzung ebenfalls zur Herausforderung </a:t>
            </a:r>
            <a:r>
              <a:rPr lang="de-AT" sz="1200" kern="1200" dirty="0">
                <a:solidFill>
                  <a:schemeClr val="tx1"/>
                </a:solidFill>
                <a:effectLst/>
                <a:latin typeface="+mn-lt"/>
                <a:ea typeface="+mn-ea"/>
                <a:cs typeface="+mn-cs"/>
                <a:sym typeface="Wingdings" panose="05000000000000000000" pitchFamily="2" charset="2"/>
              </a:rPr>
              <a:t> </a:t>
            </a:r>
            <a:r>
              <a:rPr lang="de-AT" sz="1200" kern="1200" dirty="0">
                <a:solidFill>
                  <a:schemeClr val="tx1"/>
                </a:solidFill>
                <a:effectLst/>
                <a:latin typeface="+mn-lt"/>
                <a:ea typeface="+mn-ea"/>
                <a:cs typeface="+mn-cs"/>
              </a:rPr>
              <a:t>Wohl und die positive Entwicklung des Kindes im Auge behalten und explizit die Mediennutzung des Kindes ansprechen und nicht der Eltern ansprechen (außer wenn sich die Mediennutzung der Eltern negativ auf das Kind auswirkt) </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Mehr dazu: http://medienkindergarten.wien/medienpaedagogik/ </a:t>
            </a:r>
          </a:p>
          <a:p>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77</a:t>
            </a:fld>
            <a:endParaRPr lang="de-AT"/>
          </a:p>
        </p:txBody>
      </p:sp>
    </p:spTree>
    <p:extLst>
      <p:ext uri="{BB962C8B-B14F-4D97-AF65-F5344CB8AC3E}">
        <p14:creationId xmlns:p14="http://schemas.microsoft.com/office/powerpoint/2010/main" val="8710807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Folienbildplatzhalter 1">
            <a:extLst>
              <a:ext uri="{FF2B5EF4-FFF2-40B4-BE49-F238E27FC236}">
                <a16:creationId xmlns:a16="http://schemas.microsoft.com/office/drawing/2014/main" id="{B27390DF-FC60-4336-8555-27E78406D5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izenplatzhalter 2">
            <a:extLst>
              <a:ext uri="{FF2B5EF4-FFF2-40B4-BE49-F238E27FC236}">
                <a16:creationId xmlns:a16="http://schemas.microsoft.com/office/drawing/2014/main" id="{88BCA842-EAF5-4572-9577-9533D6DBC8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AT" sz="1200" b="0" i="0" u="none" strike="noStrike" kern="1200" baseline="0" dirty="0">
                <a:solidFill>
                  <a:schemeClr val="tx1"/>
                </a:solidFill>
                <a:latin typeface="+mn-lt"/>
                <a:ea typeface="+mn-ea"/>
                <a:cs typeface="+mn-cs"/>
              </a:rPr>
              <a:t>Scheinbar unbegründete Angst vor Monstern und anderen Gruselwesen ist normal. Damit diese Ängste bewältigt werden können und sie die Kinder nicht vom Schlafen abhalten, ist es wichtig, diese zu verarbeiten und zu besprechen. </a:t>
            </a:r>
          </a:p>
          <a:p>
            <a:endParaRPr lang="de-AT" sz="1200" b="0" i="0" u="none" strike="noStrike" kern="1200" baseline="0" dirty="0">
              <a:solidFill>
                <a:schemeClr val="tx1"/>
              </a:solidFill>
              <a:latin typeface="+mn-lt"/>
              <a:ea typeface="+mn-ea"/>
              <a:cs typeface="+mn-cs"/>
            </a:endParaRPr>
          </a:p>
          <a:p>
            <a:r>
              <a:rPr lang="de-AT" sz="1200" b="0" i="0" u="none" strike="noStrike" kern="1200" baseline="0" dirty="0">
                <a:solidFill>
                  <a:schemeClr val="tx1"/>
                </a:solidFill>
                <a:latin typeface="+mn-lt"/>
                <a:ea typeface="+mn-ea"/>
                <a:cs typeface="+mn-cs"/>
              </a:rPr>
              <a:t>Kinder stoßen häufig durch andere Kinder oder ältere Geschwister auf Inhalte, die ihnen Angst machen. Nicht immer ist jemand direkt verantwortlich: Auch beim Spielen oder bei unkontrolliertem Surfen können Kinder auf unangemessene Inhalte</a:t>
            </a:r>
          </a:p>
          <a:p>
            <a:r>
              <a:rPr lang="de-AT" sz="1200" b="0" i="0" u="none" strike="noStrike" kern="1200" baseline="0" dirty="0">
                <a:solidFill>
                  <a:schemeClr val="tx1"/>
                </a:solidFill>
                <a:latin typeface="+mn-lt"/>
                <a:ea typeface="+mn-ea"/>
                <a:cs typeface="+mn-cs"/>
              </a:rPr>
              <a:t>stoßen. Problematisch sind hier zum Beispiel Plattformen wie </a:t>
            </a:r>
            <a:r>
              <a:rPr lang="de-AT" sz="1200" b="0" i="1" u="none" strike="noStrike" kern="1200" baseline="0" dirty="0">
                <a:solidFill>
                  <a:schemeClr val="tx1"/>
                </a:solidFill>
                <a:latin typeface="+mn-lt"/>
                <a:ea typeface="+mn-ea"/>
                <a:cs typeface="+mn-cs"/>
              </a:rPr>
              <a:t>YouTube</a:t>
            </a:r>
            <a:r>
              <a:rPr lang="de-AT" sz="1200" b="0" i="0" u="none" strike="noStrike" kern="1200" baseline="0" dirty="0">
                <a:solidFill>
                  <a:schemeClr val="tx1"/>
                </a:solidFill>
                <a:latin typeface="+mn-lt"/>
                <a:ea typeface="+mn-ea"/>
                <a:cs typeface="+mn-cs"/>
              </a:rPr>
              <a:t>: Immer wieder kommt es vor, dass an sich harmlose Kinderserien mit verstörenden Inhalten „angereichert“ werden!</a:t>
            </a:r>
          </a:p>
          <a:p>
            <a:endParaRPr lang="de-AT" sz="1200" b="0" i="0" u="none" strike="noStrike" kern="1200" baseline="0" dirty="0">
              <a:solidFill>
                <a:schemeClr val="tx1"/>
              </a:solidFill>
              <a:latin typeface="+mn-lt"/>
              <a:ea typeface="+mn-ea"/>
              <a:cs typeface="+mn-cs"/>
            </a:endParaRPr>
          </a:p>
          <a:p>
            <a:r>
              <a:rPr lang="de-AT" sz="1200" b="0" i="0" u="none" strike="noStrike" kern="1200" baseline="0" dirty="0">
                <a:solidFill>
                  <a:schemeClr val="tx1"/>
                </a:solidFill>
                <a:latin typeface="+mn-lt"/>
                <a:ea typeface="+mn-ea"/>
                <a:cs typeface="+mn-cs"/>
              </a:rPr>
              <a:t>Die Nutzung von Kinderschutzanwendungen hilft, aber ACHTUNG es besteht immer ein Restrisiko, dass Kinder mit Inhalten in Berührung kommen, denen sie (noch) nicht gewachsen sind.  WICHTIG: Kinder nicht bei der Mediennutzung alleine lassen! </a:t>
            </a:r>
          </a:p>
          <a:p>
            <a:r>
              <a:rPr lang="de-AT" sz="1200" b="0" i="0" u="none" strike="noStrike" kern="1200" baseline="0" dirty="0">
                <a:solidFill>
                  <a:schemeClr val="tx1"/>
                </a:solidFill>
                <a:latin typeface="+mn-lt"/>
                <a:ea typeface="+mn-ea"/>
                <a:cs typeface="+mn-cs"/>
              </a:rPr>
              <a:t>Vorsicht auch bei der Autoplay-Funktion auf </a:t>
            </a:r>
            <a:r>
              <a:rPr lang="de-AT" sz="1200" b="0" i="1" u="none" strike="noStrike" kern="1200" baseline="0" dirty="0">
                <a:solidFill>
                  <a:schemeClr val="tx1"/>
                </a:solidFill>
                <a:latin typeface="+mn-lt"/>
                <a:ea typeface="+mn-ea"/>
                <a:cs typeface="+mn-cs"/>
              </a:rPr>
              <a:t>YouTube</a:t>
            </a:r>
            <a:r>
              <a:rPr lang="de-AT" sz="1200" b="0" i="0" u="none" strike="noStrike" kern="1200" baseline="0" dirty="0">
                <a:solidFill>
                  <a:schemeClr val="tx1"/>
                </a:solidFill>
                <a:latin typeface="+mn-lt"/>
                <a:ea typeface="+mn-ea"/>
                <a:cs typeface="+mn-cs"/>
              </a:rPr>
              <a:t>: Damit wird nach Ende eines Videos automatisch ein neues Video gestartet.</a:t>
            </a:r>
          </a:p>
          <a:p>
            <a:endParaRPr lang="de-AT" altLang="de-DE" sz="1200" b="0" i="0" u="none" strike="noStrike" kern="1200" baseline="0" dirty="0">
              <a:solidFill>
                <a:schemeClr val="tx1"/>
              </a:solidFill>
              <a:latin typeface="+mn-lt"/>
              <a:ea typeface="+mn-ea"/>
              <a:cs typeface="+mn-cs"/>
            </a:endParaRPr>
          </a:p>
          <a:p>
            <a:r>
              <a:rPr lang="de-AT" altLang="de-DE" sz="1200" b="0" i="0" u="none" strike="noStrike" kern="1200" baseline="0" dirty="0">
                <a:solidFill>
                  <a:schemeClr val="tx1"/>
                </a:solidFill>
                <a:latin typeface="+mn-lt"/>
                <a:ea typeface="+mn-ea"/>
                <a:cs typeface="+mn-cs"/>
              </a:rPr>
              <a:t>Was tun gegen Angst?</a:t>
            </a:r>
            <a:endParaRPr lang="de-DE" altLang="de-DE" sz="2400" dirty="0">
              <a:latin typeface="Times" panose="02020603050405020304" pitchFamily="18" charset="0"/>
              <a:ea typeface="ヒラギノ角ゴ Pro W3" pitchFamily="6" charset="-128"/>
            </a:endParaRPr>
          </a:p>
          <a:p>
            <a:pPr eaLnBrk="1" hangingPunct="1">
              <a:spcBef>
                <a:spcPct val="0"/>
              </a:spcBef>
              <a:buFontTx/>
              <a:buChar char="•"/>
            </a:pPr>
            <a:r>
              <a:rPr lang="de-DE" altLang="de-DE" sz="2400" b="1" dirty="0">
                <a:latin typeface="Times" panose="02020603050405020304" pitchFamily="18" charset="0"/>
                <a:ea typeface="ヒラギノ角ゴ Pro W3" pitchFamily="6" charset="-128"/>
              </a:rPr>
              <a:t>Diskutieren: </a:t>
            </a:r>
            <a:r>
              <a:rPr lang="de-DE" altLang="de-DE" sz="2400" dirty="0">
                <a:latin typeface="Times" panose="02020603050405020304" pitchFamily="18" charset="0"/>
                <a:ea typeface="ヒラギノ角ゴ Pro W3" pitchFamily="6" charset="-128"/>
              </a:rPr>
              <a:t>Was kannst du (Kind) tun wenn dir ein Bild Angst macht? (z.B. das Bild schließen, mit jemandem reden etc.)</a:t>
            </a:r>
          </a:p>
          <a:p>
            <a:pPr eaLnBrk="1" hangingPunct="1">
              <a:spcBef>
                <a:spcPct val="0"/>
              </a:spcBef>
              <a:buFontTx/>
              <a:buChar char="•"/>
            </a:pPr>
            <a:r>
              <a:rPr lang="de-DE" altLang="de-DE" sz="2400" b="1" dirty="0">
                <a:latin typeface="Times" panose="02020603050405020304" pitchFamily="18" charset="0"/>
                <a:ea typeface="ヒラギノ角ゴ Pro W3" pitchFamily="6" charset="-128"/>
              </a:rPr>
              <a:t>Übung: </a:t>
            </a:r>
            <a:r>
              <a:rPr lang="de-AT" altLang="de-DE" sz="2400" b="0" dirty="0">
                <a:latin typeface="Times" panose="02020603050405020304" pitchFamily="18" charset="0"/>
                <a:ea typeface="ヒラギノ角ゴ Pro W3" pitchFamily="6" charset="-128"/>
              </a:rPr>
              <a:t>Mein Mittel gegen die Angst (Unterrichtsmaterial: Safer Internet im Kindergarten, S. 11)</a:t>
            </a:r>
          </a:p>
          <a:p>
            <a:pPr eaLnBrk="1" hangingPunct="1">
              <a:spcBef>
                <a:spcPct val="0"/>
              </a:spcBef>
              <a:buFontTx/>
              <a:buChar char="•"/>
            </a:pPr>
            <a:r>
              <a:rPr lang="de-AT" altLang="de-DE" sz="2400" b="1" dirty="0">
                <a:latin typeface="Times" panose="02020603050405020304" pitchFamily="18" charset="0"/>
                <a:ea typeface="ヒラギノ角ゴ Pro W3" pitchFamily="6" charset="-128"/>
              </a:rPr>
              <a:t>Vorlesegeschichte</a:t>
            </a:r>
            <a:r>
              <a:rPr lang="de-AT" altLang="de-DE" sz="2400" b="0" dirty="0">
                <a:latin typeface="Times" panose="02020603050405020304" pitchFamily="18" charset="0"/>
                <a:ea typeface="ヒラギノ角ゴ Pro W3" pitchFamily="6" charset="-128"/>
              </a:rPr>
              <a:t>: „Aufpoppen“    https://www.saferinternet.at/zielgruppen/lehrende/kindergarten/die-drei-freunde-eine-vorlesegeschichte/#c4695 </a:t>
            </a:r>
          </a:p>
          <a:p>
            <a:pPr marL="0" indent="0" eaLnBrk="1" hangingPunct="1">
              <a:spcBef>
                <a:spcPct val="0"/>
              </a:spcBef>
              <a:buFont typeface="Arial" panose="020B0604020202020204" pitchFamily="34" charset="0"/>
              <a:buNone/>
            </a:pPr>
            <a:endParaRPr lang="de-AT" altLang="de-DE" sz="2400" dirty="0">
              <a:ea typeface="ヒラギノ角ゴ Pro W3" pitchFamily="6" charset="-128"/>
            </a:endParaRPr>
          </a:p>
        </p:txBody>
      </p:sp>
      <p:sp>
        <p:nvSpPr>
          <p:cNvPr id="69635" name="Foliennummernplatzhalter 3">
            <a:extLst>
              <a:ext uri="{FF2B5EF4-FFF2-40B4-BE49-F238E27FC236}">
                <a16:creationId xmlns:a16="http://schemas.microsoft.com/office/drawing/2014/main" id="{74C630DE-3D90-42B1-807D-03B8122823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16DA8320-7D08-4D9F-A739-B746F1878744}" type="slidenum">
              <a:rPr lang="de-AT" altLang="de-DE" smtClean="0">
                <a:latin typeface="Calibri" panose="020F0502020204030204" pitchFamily="34" charset="0"/>
              </a:rPr>
              <a:pPr/>
              <a:t>10</a:t>
            </a:fld>
            <a:endParaRPr lang="de-AT" altLang="de-DE">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Folienbildplatzhalter 1">
            <a:extLst>
              <a:ext uri="{FF2B5EF4-FFF2-40B4-BE49-F238E27FC236}">
                <a16:creationId xmlns:a16="http://schemas.microsoft.com/office/drawing/2014/main" id="{D154FB89-97E7-4A07-A3E3-316BB96862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izenplatzhalter 2">
            <a:extLst>
              <a:ext uri="{FF2B5EF4-FFF2-40B4-BE49-F238E27FC236}">
                <a16:creationId xmlns:a16="http://schemas.microsoft.com/office/drawing/2014/main" id="{E9C7492B-58FA-4DC5-B86E-AFE5074EB6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dirty="0">
                <a:latin typeface="Times" panose="02020603050405020304" pitchFamily="18" charset="0"/>
                <a:ea typeface="ヒラギノ角ゴ Pro W3" pitchFamily="6" charset="-128"/>
              </a:rPr>
              <a:t>Welche Spuren hinterlasse ich im Netz? Welche möchte ich hinterlassen? Wie erkenne ich andere Personen im Internet?</a:t>
            </a:r>
          </a:p>
          <a:p>
            <a:pPr eaLnBrk="1" hangingPunct="1">
              <a:spcBef>
                <a:spcPct val="0"/>
              </a:spcBef>
            </a:pPr>
            <a:r>
              <a:rPr lang="de-AT" altLang="de-DE" dirty="0">
                <a:latin typeface="Times" panose="02020603050405020304" pitchFamily="18" charset="0"/>
                <a:ea typeface="ヒラギノ角ゴ Pro W3" pitchFamily="6" charset="-128"/>
              </a:rPr>
              <a:t>Diese Themen müssen mit Kindern immer wieder besprochen werden – auch wenn sie es nicht immer in der Hand haben und es oft sehr abstrakt ist. </a:t>
            </a:r>
          </a:p>
          <a:p>
            <a:pPr eaLnBrk="1" hangingPunct="1">
              <a:spcBef>
                <a:spcPct val="0"/>
              </a:spcBef>
            </a:pPr>
            <a:r>
              <a:rPr lang="de-AT" altLang="de-DE" dirty="0">
                <a:latin typeface="Times" panose="02020603050405020304" pitchFamily="18" charset="0"/>
                <a:ea typeface="ヒラギノ角ゴ Pro W3" pitchFamily="6" charset="-128"/>
              </a:rPr>
              <a:t>Mehr: https://www.saferinternet.at/news-detail/welche-daten-werden-im-internet-gesammelt/ </a:t>
            </a:r>
          </a:p>
          <a:p>
            <a:pPr eaLnBrk="1" hangingPunct="1">
              <a:spcBef>
                <a:spcPct val="0"/>
              </a:spcBef>
            </a:pPr>
            <a:endParaRPr lang="de-AT" altLang="de-DE" dirty="0">
              <a:latin typeface="Times" panose="02020603050405020304" pitchFamily="18" charset="0"/>
              <a:ea typeface="ヒラギノ角ゴ Pro W3" pitchFamily="6" charset="-128"/>
            </a:endParaRPr>
          </a:p>
          <a:p>
            <a:r>
              <a:rPr lang="de-AT" altLang="de-DE" dirty="0">
                <a:latin typeface="Times" panose="02020603050405020304" pitchFamily="18" charset="0"/>
                <a:ea typeface="ヒラギノ角ゴ Pro W3" pitchFamily="6" charset="-128"/>
              </a:rPr>
              <a:t>Für </a:t>
            </a:r>
            <a:r>
              <a:rPr lang="de-AT" altLang="de-DE" dirty="0" err="1">
                <a:latin typeface="Times" panose="02020603050405020304" pitchFamily="18" charset="0"/>
                <a:ea typeface="ヒラギノ角ゴ Pro W3" pitchFamily="6" charset="-128"/>
              </a:rPr>
              <a:t>KindergartenpädagogInnen</a:t>
            </a:r>
            <a:r>
              <a:rPr lang="de-AT" altLang="de-DE" dirty="0">
                <a:latin typeface="Times" panose="02020603050405020304" pitchFamily="18" charset="0"/>
                <a:ea typeface="ヒラギノ角ゴ Pro W3" pitchFamily="6" charset="-128"/>
              </a:rPr>
              <a:t>: </a:t>
            </a:r>
            <a:r>
              <a:rPr lang="de-AT" sz="1200" b="0" i="0" u="none" strike="noStrike" kern="1200" baseline="0" dirty="0">
                <a:solidFill>
                  <a:schemeClr val="tx1"/>
                </a:solidFill>
                <a:latin typeface="+mn-lt"/>
                <a:ea typeface="+mn-ea"/>
                <a:cs typeface="+mn-cs"/>
              </a:rPr>
              <a:t>Es ist wichtig, dass die Kindergartenpädagoginnen und -pädagogen – nicht nur bei besonderen Ereignissen (z. B. dem Besuch von externen ExpertInnen oder PolitikerInnen) – eine </a:t>
            </a:r>
            <a:r>
              <a:rPr lang="de-AT" sz="1200" b="1" i="0" u="none" strike="noStrike" kern="1200" baseline="0" dirty="0">
                <a:solidFill>
                  <a:schemeClr val="tx1"/>
                </a:solidFill>
                <a:latin typeface="+mn-lt"/>
                <a:ea typeface="+mn-ea"/>
                <a:cs typeface="+mn-cs"/>
              </a:rPr>
              <a:t>schriftliche Erlaubnis der Eltern </a:t>
            </a:r>
            <a:r>
              <a:rPr lang="de-AT" sz="1200" b="0" i="0" u="none" strike="noStrike" kern="1200" baseline="0" dirty="0">
                <a:solidFill>
                  <a:schemeClr val="tx1"/>
                </a:solidFill>
                <a:latin typeface="+mn-lt"/>
                <a:ea typeface="+mn-ea"/>
                <a:cs typeface="+mn-cs"/>
              </a:rPr>
              <a:t>einholen, bevor sie Fotos oder andere persönliche Informationen veröffentlichen. Ganz unabhängig davon ist darauf zu achten, dass nur jene Informationen veröffentlicht werden, die den Kindern auch in ihrem späteren Leben nicht schaden.</a:t>
            </a:r>
          </a:p>
          <a:p>
            <a:endParaRPr lang="de-AT" sz="1200" b="0" i="0" u="none" strike="noStrike" kern="1200" baseline="0" dirty="0">
              <a:solidFill>
                <a:schemeClr val="tx1"/>
              </a:solidFill>
              <a:latin typeface="+mn-lt"/>
              <a:ea typeface="+mn-ea"/>
              <a:cs typeface="+mn-cs"/>
            </a:endParaRPr>
          </a:p>
          <a:p>
            <a:r>
              <a:rPr lang="de-AT" sz="1200" b="0" i="0" u="none" strike="noStrike" kern="1200" baseline="0" dirty="0">
                <a:solidFill>
                  <a:schemeClr val="tx1"/>
                </a:solidFill>
                <a:latin typeface="+mn-lt"/>
                <a:ea typeface="+mn-ea"/>
                <a:cs typeface="+mn-cs"/>
              </a:rPr>
              <a:t>Die Begriffe „öffentlich“ und „privat“ verstehen Kindern besser, wenn dazu konkreten Bildern erzeugt werden: „Irgendwelche Freunde von Oma und Opa aus einem anderen Land können das sehen!“, „Es ist, als ob dein Name auf der Eingangstür vom Kindergarten steht.“, „Sogar irgendwelche fremden Menschen auf der Straße haben Zugriff auf diese Informationen.“</a:t>
            </a:r>
            <a:endParaRPr lang="de-AT" altLang="de-DE" dirty="0">
              <a:latin typeface="Times" panose="02020603050405020304" pitchFamily="18" charset="0"/>
              <a:ea typeface="ヒラギノ角ゴ Pro W3" pitchFamily="6" charset="-128"/>
            </a:endParaRPr>
          </a:p>
        </p:txBody>
      </p:sp>
      <p:sp>
        <p:nvSpPr>
          <p:cNvPr id="100355" name="Foliennummernplatzhalter 3">
            <a:extLst>
              <a:ext uri="{FF2B5EF4-FFF2-40B4-BE49-F238E27FC236}">
                <a16:creationId xmlns:a16="http://schemas.microsoft.com/office/drawing/2014/main" id="{99857930-8958-461D-88B6-2FCD76CB04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92526394-6DDC-4D77-B669-7B4AC4BB23ED}" type="slidenum">
              <a:rPr lang="de-AT" altLang="de-DE" smtClean="0">
                <a:latin typeface="Calibri" panose="020F0502020204030204" pitchFamily="34" charset="0"/>
              </a:rPr>
              <a:pPr/>
              <a:t>11</a:t>
            </a:fld>
            <a:endParaRPr lang="de-AT" altLang="de-DE">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92753" y="3831903"/>
            <a:ext cx="8748969" cy="1806819"/>
          </a:xfrm>
        </p:spPr>
        <p:txBody>
          <a:bodyPr anchor="b">
            <a:normAutofit/>
          </a:bodyPr>
          <a:lstStyle>
            <a:lvl1pPr algn="l">
              <a:defRPr sz="3600" b="1">
                <a:solidFill>
                  <a:schemeClr val="bg1"/>
                </a:solidFill>
              </a:defRPr>
            </a:lvl1pPr>
          </a:lstStyle>
          <a:p>
            <a:r>
              <a:rPr lang="de-DE" dirty="0"/>
              <a:t>Titelmasterformat durch Klicken bearbeiten</a:t>
            </a:r>
            <a:endParaRPr lang="en-US" dirty="0"/>
          </a:p>
        </p:txBody>
      </p:sp>
      <p:pic>
        <p:nvPicPr>
          <p:cNvPr id="7" name="Grafik 6" descr="Ein Bild, das Text enthält.&#10;&#10;Automatisch generierte Beschreibung">
            <a:extLst>
              <a:ext uri="{FF2B5EF4-FFF2-40B4-BE49-F238E27FC236}">
                <a16:creationId xmlns:a16="http://schemas.microsoft.com/office/drawing/2014/main" id="{8C15263D-6C50-6AD0-A479-80CE1E37A1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9587" y="6508192"/>
            <a:ext cx="1227101" cy="257440"/>
          </a:xfrm>
          <a:prstGeom prst="rect">
            <a:avLst/>
          </a:prstGeom>
        </p:spPr>
      </p:pic>
      <p:pic>
        <p:nvPicPr>
          <p:cNvPr id="8" name="Grafik 7">
            <a:extLst>
              <a:ext uri="{FF2B5EF4-FFF2-40B4-BE49-F238E27FC236}">
                <a16:creationId xmlns:a16="http://schemas.microsoft.com/office/drawing/2014/main" id="{93D4F299-751B-1A14-03F1-1DC62DC113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67722" y="6449955"/>
            <a:ext cx="1227101" cy="410808"/>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5327544A-0202-97D1-315B-FF6C43A1871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1133" y="6462141"/>
            <a:ext cx="997441" cy="179156"/>
          </a:xfrm>
          <a:prstGeom prst="rect">
            <a:avLst/>
          </a:prstGeom>
        </p:spPr>
      </p:pic>
      <p:pic>
        <p:nvPicPr>
          <p:cNvPr id="10" name="Grafik 9">
            <a:extLst>
              <a:ext uri="{FF2B5EF4-FFF2-40B4-BE49-F238E27FC236}">
                <a16:creationId xmlns:a16="http://schemas.microsoft.com/office/drawing/2014/main" id="{88C1BB29-AAEC-149F-56BC-CCE2E1AE525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13832" y="6454196"/>
            <a:ext cx="1080621" cy="295989"/>
          </a:xfrm>
          <a:prstGeom prst="rect">
            <a:avLst/>
          </a:prstGeom>
        </p:spPr>
      </p:pic>
      <p:pic>
        <p:nvPicPr>
          <p:cNvPr id="11" name="Grafik 10">
            <a:extLst>
              <a:ext uri="{FF2B5EF4-FFF2-40B4-BE49-F238E27FC236}">
                <a16:creationId xmlns:a16="http://schemas.microsoft.com/office/drawing/2014/main" id="{A7453793-16FA-C6E5-251E-DEEB0A7730D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629204" y="6481848"/>
            <a:ext cx="312518" cy="312518"/>
          </a:xfrm>
          <a:prstGeom prst="rect">
            <a:avLst/>
          </a:prstGeom>
        </p:spPr>
      </p:pic>
      <p:pic>
        <p:nvPicPr>
          <p:cNvPr id="12" name="Grafik 11" descr="Ein Bild, das Logo enthält.&#10;&#10;Automatisch generierte Beschreibung">
            <a:extLst>
              <a:ext uri="{FF2B5EF4-FFF2-40B4-BE49-F238E27FC236}">
                <a16:creationId xmlns:a16="http://schemas.microsoft.com/office/drawing/2014/main" id="{14E0492C-A5EE-9DD6-EF0E-AA642EA5E0E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77509" y="6449622"/>
            <a:ext cx="895234" cy="385761"/>
          </a:xfrm>
          <a:prstGeom prst="rect">
            <a:avLst/>
          </a:prstGeom>
        </p:spPr>
      </p:pic>
    </p:spTree>
    <p:extLst>
      <p:ext uri="{BB962C8B-B14F-4D97-AF65-F5344CB8AC3E}">
        <p14:creationId xmlns:p14="http://schemas.microsoft.com/office/powerpoint/2010/main" val="27744570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ohne Fußzeile">
    <p:spTree>
      <p:nvGrpSpPr>
        <p:cNvPr id="1" name=""/>
        <p:cNvGrpSpPr/>
        <p:nvPr/>
      </p:nvGrpSpPr>
      <p:grpSpPr>
        <a:xfrm>
          <a:off x="0" y="0"/>
          <a:ext cx="0" cy="0"/>
          <a:chOff x="0" y="0"/>
          <a:chExt cx="0" cy="0"/>
        </a:xfrm>
      </p:grpSpPr>
      <p:sp>
        <p:nvSpPr>
          <p:cNvPr id="2" name="Title 1"/>
          <p:cNvSpPr>
            <a:spLocks noGrp="1"/>
          </p:cNvSpPr>
          <p:nvPr>
            <p:ph type="title"/>
          </p:nvPr>
        </p:nvSpPr>
        <p:spPr>
          <a:xfrm>
            <a:off x="475024" y="308177"/>
            <a:ext cx="8515350" cy="898859"/>
          </a:xfrm>
        </p:spPr>
        <p:txBody>
          <a:bodyPr>
            <a:normAutofit/>
          </a:bodyPr>
          <a:lstStyle>
            <a:lvl1pPr>
              <a:defRPr sz="3600">
                <a:solidFill>
                  <a:schemeClr val="bg1"/>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475024" y="1394801"/>
            <a:ext cx="7886700" cy="4689475"/>
          </a:xfrm>
        </p:spPr>
        <p:txBody>
          <a:bodyPr/>
          <a:lstStyle>
            <a:lvl1pPr marL="514350" indent="-514350">
              <a:buClr>
                <a:srgbClr val="F39200"/>
              </a:buClr>
              <a:buFont typeface="Wingdings" panose="05000000000000000000" pitchFamily="2" charset="2"/>
              <a:buChar char="§"/>
              <a:defRPr/>
            </a:lvl1pPr>
            <a:lvl2pPr marL="896938" indent="-439738">
              <a:buClr>
                <a:srgbClr val="F39200"/>
              </a:buClr>
              <a:buFont typeface="Wingdings" panose="05000000000000000000" pitchFamily="2" charset="2"/>
              <a:buChar char="§"/>
              <a:defRPr/>
            </a:lvl2pPr>
            <a:lvl3pPr marL="1371600" indent="-457200">
              <a:buClr>
                <a:srgbClr val="F39200"/>
              </a:buClr>
              <a:buFont typeface="Wingdings" panose="05000000000000000000" pitchFamily="2" charset="2"/>
              <a:buChar char="§"/>
              <a:defRPr/>
            </a:lvl3pPr>
            <a:lvl4pPr marL="1600200" indent="-228600">
              <a:buClr>
                <a:srgbClr val="F39200"/>
              </a:buClr>
              <a:buFont typeface="Wingdings" panose="05000000000000000000" pitchFamily="2" charset="2"/>
              <a:buChar char="§"/>
              <a:defRPr/>
            </a:lvl4pPr>
            <a:lvl5pPr marL="2057400" indent="-228600">
              <a:buClr>
                <a:srgbClr val="F39200"/>
              </a:buClr>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799476765"/>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ganzflächig">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0" y="0"/>
            <a:ext cx="9144000" cy="6858000"/>
          </a:xfrm>
        </p:spPr>
        <p:txBody>
          <a:bodyPr/>
          <a:lstStyle/>
          <a:p>
            <a:endParaRPr lang="de-AT"/>
          </a:p>
        </p:txBody>
      </p:sp>
    </p:spTree>
    <p:extLst>
      <p:ext uri="{BB962C8B-B14F-4D97-AF65-F5344CB8AC3E}">
        <p14:creationId xmlns:p14="http://schemas.microsoft.com/office/powerpoint/2010/main" val="4030847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Fußzeilenplatzhalter 2">
            <a:extLst>
              <a:ext uri="{FF2B5EF4-FFF2-40B4-BE49-F238E27FC236}">
                <a16:creationId xmlns:a16="http://schemas.microsoft.com/office/drawing/2014/main" id="{8C05CBE7-6D6C-7D40-9092-A6925AB5851F}"/>
              </a:ext>
            </a:extLst>
          </p:cNvPr>
          <p:cNvSpPr>
            <a:spLocks noGrp="1"/>
          </p:cNvSpPr>
          <p:nvPr>
            <p:ph type="ftr" sz="quarter" idx="10"/>
          </p:nvPr>
        </p:nvSpPr>
        <p:spPr/>
        <p:txBody>
          <a:bodyPr/>
          <a:lstStyle>
            <a:lvl1pPr eaLnBrk="1" hangingPunct="1">
              <a:defRPr>
                <a:solidFill>
                  <a:schemeClr val="bg1"/>
                </a:solidFill>
              </a:defRPr>
            </a:lvl1pPr>
          </a:lstStyle>
          <a:p>
            <a:pPr>
              <a:defRPr/>
            </a:pPr>
            <a:r>
              <a:rPr lang="pt-BR" altLang="de-DE"/>
              <a:t>w w w . s a f e r i n t e r n e t . a t </a:t>
            </a:r>
            <a:endParaRPr lang="de-AT" altLang="de-DE"/>
          </a:p>
        </p:txBody>
      </p:sp>
      <p:sp>
        <p:nvSpPr>
          <p:cNvPr id="3" name="Foliennummernplatzhalter 3">
            <a:extLst>
              <a:ext uri="{FF2B5EF4-FFF2-40B4-BE49-F238E27FC236}">
                <a16:creationId xmlns:a16="http://schemas.microsoft.com/office/drawing/2014/main" id="{0140A79C-2532-3444-B79D-6660858BC747}"/>
              </a:ext>
            </a:extLst>
          </p:cNvPr>
          <p:cNvSpPr>
            <a:spLocks noGrp="1"/>
          </p:cNvSpPr>
          <p:nvPr>
            <p:ph type="sldNum" sz="quarter" idx="11"/>
          </p:nvPr>
        </p:nvSpPr>
        <p:spPr/>
        <p:txBody>
          <a:bodyPr/>
          <a:lstStyle>
            <a:lvl1pPr>
              <a:defRPr/>
            </a:lvl1pPr>
          </a:lstStyle>
          <a:p>
            <a:pPr>
              <a:defRPr/>
            </a:pPr>
            <a:fld id="{6C7B5BCB-6986-6A48-ADC0-EE854BCE5778}" type="slidenum">
              <a:rPr lang="de-AT" altLang="de-DE"/>
              <a:pPr>
                <a:defRPr/>
              </a:pPr>
              <a:t>‹Nr.›</a:t>
            </a:fld>
            <a:endParaRPr lang="de-AT" altLang="de-DE"/>
          </a:p>
        </p:txBody>
      </p:sp>
    </p:spTree>
    <p:extLst>
      <p:ext uri="{BB962C8B-B14F-4D97-AF65-F5344CB8AC3E}">
        <p14:creationId xmlns:p14="http://schemas.microsoft.com/office/powerpoint/2010/main" val="29751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475024" y="1394801"/>
            <a:ext cx="7886700" cy="4689475"/>
          </a:xfrm>
        </p:spPr>
        <p:txBody>
          <a:bodyPr/>
          <a:lstStyle>
            <a:lvl1pPr marL="514350" indent="-514350">
              <a:buClr>
                <a:srgbClr val="F39200"/>
              </a:buClr>
              <a:buFont typeface="Wingdings" panose="05000000000000000000" pitchFamily="2" charset="2"/>
              <a:buChar char="§"/>
              <a:defRPr/>
            </a:lvl1pPr>
            <a:lvl2pPr marL="896938" indent="-439738">
              <a:buClr>
                <a:srgbClr val="F39200"/>
              </a:buClr>
              <a:buFont typeface="Wingdings" panose="05000000000000000000" pitchFamily="2" charset="2"/>
              <a:buChar char="§"/>
              <a:defRPr/>
            </a:lvl2pPr>
            <a:lvl3pPr marL="1371600" indent="-457200">
              <a:buClr>
                <a:srgbClr val="F39200"/>
              </a:buClr>
              <a:buFont typeface="Wingdings" panose="05000000000000000000" pitchFamily="2" charset="2"/>
              <a:buChar char="§"/>
              <a:defRPr/>
            </a:lvl3pPr>
            <a:lvl4pPr marL="1600200" indent="-228600">
              <a:buClr>
                <a:srgbClr val="F39200"/>
              </a:buClr>
              <a:buFont typeface="Wingdings" panose="05000000000000000000" pitchFamily="2" charset="2"/>
              <a:buChar char="§"/>
              <a:defRPr/>
            </a:lvl4pPr>
            <a:lvl5pPr marL="2057400" indent="-228600">
              <a:buClr>
                <a:srgbClr val="F39200"/>
              </a:buClr>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404757290"/>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893C1D3-05D7-4930-B66F-E7EAA8BD3065}"/>
              </a:ext>
            </a:extLst>
          </p:cNvPr>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Tree>
    <p:extLst>
      <p:ext uri="{BB962C8B-B14F-4D97-AF65-F5344CB8AC3E}">
        <p14:creationId xmlns:p14="http://schemas.microsoft.com/office/powerpoint/2010/main" val="1504867014"/>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7" name="Rechteck 6"/>
          <p:cNvSpPr/>
          <p:nvPr userDrawn="1"/>
        </p:nvSpPr>
        <p:spPr>
          <a:xfrm>
            <a:off x="0" y="3219395"/>
            <a:ext cx="9144000" cy="1620024"/>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 name="Title 1"/>
          <p:cNvSpPr>
            <a:spLocks noGrp="1"/>
          </p:cNvSpPr>
          <p:nvPr>
            <p:ph type="title"/>
          </p:nvPr>
        </p:nvSpPr>
        <p:spPr>
          <a:xfrm>
            <a:off x="147088" y="3219395"/>
            <a:ext cx="8738119" cy="1318100"/>
          </a:xfrm>
        </p:spPr>
        <p:txBody>
          <a:bodyPr anchor="b">
            <a:normAutofit/>
          </a:bodyPr>
          <a:lstStyle>
            <a:lvl1pPr>
              <a:defRPr sz="4000" b="1">
                <a:solidFill>
                  <a:schemeClr val="bg1"/>
                </a:solidFill>
              </a:defRPr>
            </a:lvl1pPr>
          </a:lstStyle>
          <a:p>
            <a:r>
              <a:rPr lang="de-DE" dirty="0"/>
              <a:t>Titelmasterformat durch Klicken bearbeiten</a:t>
            </a:r>
            <a:endParaRPr lang="en-US" dirty="0"/>
          </a:p>
        </p:txBody>
      </p:sp>
      <p:pic>
        <p:nvPicPr>
          <p:cNvPr id="15" name="Grafik 14">
            <a:extLst>
              <a:ext uri="{FF2B5EF4-FFF2-40B4-BE49-F238E27FC236}">
                <a16:creationId xmlns:a16="http://schemas.microsoft.com/office/drawing/2014/main" id="{1268F025-C003-483D-AE9D-9C8551B0D2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208" y="71404"/>
            <a:ext cx="2384736" cy="610084"/>
          </a:xfrm>
          <a:prstGeom prst="rect">
            <a:avLst/>
          </a:prstGeom>
        </p:spPr>
      </p:pic>
    </p:spTree>
    <p:extLst>
      <p:ext uri="{BB962C8B-B14F-4D97-AF65-F5344CB8AC3E}">
        <p14:creationId xmlns:p14="http://schemas.microsoft.com/office/powerpoint/2010/main" val="76301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51951"/>
            <a:ext cx="3886200" cy="4645513"/>
          </a:xfrm>
        </p:spPr>
        <p:txBody>
          <a:bodyPr/>
          <a:lstStyle>
            <a:lvl1pPr marL="514350" indent="-514350">
              <a:buFont typeface="Wingdings" panose="05000000000000000000" pitchFamily="2" charset="2"/>
              <a:buChar char="§"/>
              <a:defRPr/>
            </a:lvl1pPr>
            <a:lvl2pPr marL="685800" indent="-228600">
              <a:buFont typeface="Wingdings" panose="05000000000000000000" pitchFamily="2" charset="2"/>
              <a:buChar char="§"/>
              <a:defRPr/>
            </a:lvl2pPr>
            <a:lvl3pPr marL="1371600" indent="-4572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4629150" y="1451951"/>
            <a:ext cx="3886200" cy="4645513"/>
          </a:xfrm>
        </p:spPr>
        <p:txBody>
          <a:bodyPr/>
          <a:lstStyle>
            <a:lvl1pPr marL="514350" indent="-514350">
              <a:buFont typeface="Wingdings" panose="05000000000000000000" pitchFamily="2" charset="2"/>
              <a:buChar char="§"/>
              <a:defRPr/>
            </a:lvl1pPr>
            <a:lvl2pPr marL="685800" indent="-228600">
              <a:buFont typeface="Wingdings" panose="05000000000000000000" pitchFamily="2" charset="2"/>
              <a:buChar char="§"/>
              <a:defRPr/>
            </a:lvl2pPr>
            <a:lvl3pPr marL="1371600" indent="-4572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0" name="Slide Number Placeholder 5"/>
          <p:cNvSpPr txBox="1">
            <a:spLocks/>
          </p:cNvSpPr>
          <p:nvPr userDrawn="1"/>
        </p:nvSpPr>
        <p:spPr>
          <a:xfrm>
            <a:off x="7892414" y="6395402"/>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AT" dirty="0"/>
          </a:p>
        </p:txBody>
      </p:sp>
      <p:sp>
        <p:nvSpPr>
          <p:cNvPr id="23" name="Title 1">
            <a:extLst>
              <a:ext uri="{FF2B5EF4-FFF2-40B4-BE49-F238E27FC236}">
                <a16:creationId xmlns:a16="http://schemas.microsoft.com/office/drawing/2014/main" id="{F63ABA5C-3763-4652-AE96-93F9C2860D21}"/>
              </a:ext>
            </a:extLst>
          </p:cNvPr>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Tree>
    <p:extLst>
      <p:ext uri="{BB962C8B-B14F-4D97-AF65-F5344CB8AC3E}">
        <p14:creationId xmlns:p14="http://schemas.microsoft.com/office/powerpoint/2010/main" val="3981511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399809"/>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4" name="Content Placeholder 3"/>
          <p:cNvSpPr>
            <a:spLocks noGrp="1"/>
          </p:cNvSpPr>
          <p:nvPr>
            <p:ph sz="half" idx="2"/>
          </p:nvPr>
        </p:nvSpPr>
        <p:spPr>
          <a:xfrm>
            <a:off x="628650" y="2223720"/>
            <a:ext cx="3868340" cy="3842971"/>
          </a:xfrm>
        </p:spPr>
        <p:txBody>
          <a:bodyPr/>
          <a:lstStyle>
            <a:lvl1pPr marL="514350" indent="-514350">
              <a:buFontTx/>
              <a:buBlip>
                <a:blip r:embed="rId2"/>
              </a:buBlip>
              <a:defRPr/>
            </a:lvl1pPr>
            <a:lvl2pPr marL="685800" indent="-228600">
              <a:buFontTx/>
              <a:buBlip>
                <a:blip r:embed="rId2"/>
              </a:buBlip>
              <a:defRPr/>
            </a:lvl2pPr>
            <a:lvl3pPr marL="1371600" indent="-4572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4627958" y="1399809"/>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7958" y="2223720"/>
            <a:ext cx="3887391" cy="3842971"/>
          </a:xfrm>
        </p:spPr>
        <p:txBody>
          <a:bodyPr/>
          <a:lstStyle>
            <a:lvl1pPr marL="514350" indent="-514350">
              <a:buFontTx/>
              <a:buBlip>
                <a:blip r:embed="rId2"/>
              </a:buBlip>
              <a:defRPr/>
            </a:lvl1pPr>
            <a:lvl2pPr marL="685800" indent="-228600">
              <a:buFontTx/>
              <a:buBlip>
                <a:blip r:embed="rId2"/>
              </a:buBlip>
              <a:defRPr/>
            </a:lvl2pPr>
            <a:lvl3pPr marL="1371600" indent="-4572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1" name="Slide Number Placeholder 5"/>
          <p:cNvSpPr txBox="1">
            <a:spLocks/>
          </p:cNvSpPr>
          <p:nvPr userDrawn="1"/>
        </p:nvSpPr>
        <p:spPr>
          <a:xfrm>
            <a:off x="7892414" y="6395402"/>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AT" dirty="0"/>
          </a:p>
        </p:txBody>
      </p:sp>
      <p:sp>
        <p:nvSpPr>
          <p:cNvPr id="27" name="Title 1">
            <a:extLst>
              <a:ext uri="{FF2B5EF4-FFF2-40B4-BE49-F238E27FC236}">
                <a16:creationId xmlns:a16="http://schemas.microsoft.com/office/drawing/2014/main" id="{007D317B-BD82-4A76-8E33-568C01648C48}"/>
              </a:ext>
            </a:extLst>
          </p:cNvPr>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Tree>
    <p:extLst>
      <p:ext uri="{BB962C8B-B14F-4D97-AF65-F5344CB8AC3E}">
        <p14:creationId xmlns:p14="http://schemas.microsoft.com/office/powerpoint/2010/main" val="8676211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ßzei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55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ßzeile mit Bild ganzflächig">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0" y="0"/>
            <a:ext cx="9144000" cy="6326188"/>
          </a:xfrm>
        </p:spPr>
        <p:txBody>
          <a:bodyPr/>
          <a:lstStyle/>
          <a:p>
            <a:pPr lvl="0"/>
            <a:endParaRPr lang="de-AT" dirty="0"/>
          </a:p>
        </p:txBody>
      </p:sp>
    </p:spTree>
    <p:extLst>
      <p:ext uri="{BB962C8B-B14F-4D97-AF65-F5344CB8AC3E}">
        <p14:creationId xmlns:p14="http://schemas.microsoft.com/office/powerpoint/2010/main" val="1133317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ßzeile und Logo">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67804" y="407377"/>
            <a:ext cx="2600027" cy="665162"/>
          </a:xfrm>
          <a:prstGeom prst="rect">
            <a:avLst/>
          </a:prstGeom>
        </p:spPr>
      </p:pic>
    </p:spTree>
    <p:extLst>
      <p:ext uri="{BB962C8B-B14F-4D97-AF65-F5344CB8AC3E}">
        <p14:creationId xmlns:p14="http://schemas.microsoft.com/office/powerpoint/2010/main" val="26994359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Rechteck 3">
            <a:extLst>
              <a:ext uri="{FF2B5EF4-FFF2-40B4-BE49-F238E27FC236}">
                <a16:creationId xmlns:a16="http://schemas.microsoft.com/office/drawing/2014/main" id="{A318EA8C-EE6C-4E86-BFF4-2D2C532FE970}"/>
              </a:ext>
            </a:extLst>
          </p:cNvPr>
          <p:cNvSpPr/>
          <p:nvPr userDrawn="1"/>
        </p:nvSpPr>
        <p:spPr>
          <a:xfrm>
            <a:off x="0" y="6400799"/>
            <a:ext cx="9144000" cy="457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pic>
        <p:nvPicPr>
          <p:cNvPr id="6" name="Grafik 25">
            <a:extLst>
              <a:ext uri="{FF2B5EF4-FFF2-40B4-BE49-F238E27FC236}">
                <a16:creationId xmlns:a16="http://schemas.microsoft.com/office/drawing/2014/main" id="{F77C622A-E396-4712-A549-704DF6B0AEE6}"/>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68275" y="6527227"/>
            <a:ext cx="877310" cy="22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76467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5" r:id="rId3"/>
    <p:sldLayoutId id="2147483663" r:id="rId4"/>
    <p:sldLayoutId id="2147483664" r:id="rId5"/>
    <p:sldLayoutId id="2147483665" r:id="rId6"/>
    <p:sldLayoutId id="2147483681" r:id="rId7"/>
    <p:sldLayoutId id="2147483682" r:id="rId8"/>
    <p:sldLayoutId id="2147483683" r:id="rId9"/>
    <p:sldLayoutId id="2147483684" r:id="rId10"/>
    <p:sldLayoutId id="2147483678" r:id="rId11"/>
    <p:sldLayoutId id="2147483686" r:id="rId12"/>
  </p:sldLayoutIdLst>
  <p:hf hdr="0" ftr="0" dt="0"/>
  <p:txStyles>
    <p:titleStyle>
      <a:lvl1pPr algn="l" defTabSz="914400" rtl="0" eaLnBrk="1" latinLnBrk="0" hangingPunct="1">
        <a:lnSpc>
          <a:spcPct val="90000"/>
        </a:lnSpc>
        <a:spcBef>
          <a:spcPct val="0"/>
        </a:spcBef>
        <a:buNone/>
        <a:defRPr sz="4000" kern="1200">
          <a:solidFill>
            <a:srgbClr val="434F55"/>
          </a:solidFill>
          <a:latin typeface="Gill Sans MT" panose="020B0502020104020203" pitchFamily="34" charset="0"/>
          <a:ea typeface="+mj-ea"/>
          <a:cs typeface="+mj-cs"/>
        </a:defRPr>
      </a:lvl1pPr>
    </p:titleStyle>
    <p:bodyStyle>
      <a:lvl1pPr marL="514350" indent="-514350" algn="l" defTabSz="914400" rtl="0" eaLnBrk="1" latinLnBrk="0" hangingPunct="1">
        <a:lnSpc>
          <a:spcPct val="90000"/>
        </a:lnSpc>
        <a:spcBef>
          <a:spcPts val="10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2pPr>
      <a:lvl3pPr marL="1371600" indent="-4572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creativecommons.org/licenses/by-nc/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pixabay.com/de/photos/jack-o-lantern-halloween-k%C3%BCrbis-24876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pixabay.com/de/photos/fu%C3%9Fspuren-sand-sonne-spuren-im-sand-118978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pixabay.com/de/photos/junge-handy-sucht-telefonieren-336041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unsplash.com/photos/xLvIcAYuuMQ"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unsplash.com/photos/eJwSOguD1rE"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https://cdn.pixabay.com/photo/2016/06/29/14/12/joystick-1486898__340.png" TargetMode="External"/><Relationship Id="rId3" Type="http://schemas.openxmlformats.org/officeDocument/2006/relationships/image" Target="../media/image39.jpeg"/><Relationship Id="rId7" Type="http://schemas.openxmlformats.org/officeDocument/2006/relationships/image" Target="https://cdn.pixabay.com/photo/2017/02/20/14/50/watching-2082788__340.png" TargetMode="External"/><Relationship Id="rId12" Type="http://schemas.openxmlformats.org/officeDocument/2006/relationships/image" Target="../media/image45.png"/><Relationship Id="rId2" Type="http://schemas.openxmlformats.org/officeDocument/2006/relationships/notesSlide" Target="../notesSlides/notesSlide16.xml"/><Relationship Id="rId16" Type="http://schemas.openxmlformats.org/officeDocument/2006/relationships/hyperlink" Target="https://unsplash.com/photos/KYxXMTpTzek" TargetMode="Externa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https://cdn.pixabay.com/photo/2017/09/05/10/18/stop-2717058__340.png" TargetMode="External"/><Relationship Id="rId15" Type="http://schemas.openxmlformats.org/officeDocument/2006/relationships/image" Target="https://cdn.pixabay.com/photo/2017/02/01/11/34/african-2029825__340.png" TargetMode="External"/><Relationship Id="rId10" Type="http://schemas.openxmlformats.org/officeDocument/2006/relationships/image" Target="../media/image43.png"/><Relationship Id="rId4" Type="http://schemas.openxmlformats.org/officeDocument/2006/relationships/image" Target="../media/image40.jpeg"/><Relationship Id="rId9" Type="http://schemas.openxmlformats.org/officeDocument/2006/relationships/image" Target="https://cdn.pixabay.com/photo/2016/12/21/08/58/questions-1922476__340.jpg" TargetMode="External"/><Relationship Id="rId1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stopline.at/" TargetMode="External"/><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saferinternet.at/" TargetMode="External"/><Relationship Id="rId4" Type="http://schemas.openxmlformats.org/officeDocument/2006/relationships/hyperlink" Target="http://www.rataufdraht.a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unsplash.com/photos/s4GL0XwPSIU"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bupp.at/"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dji.de/ueber-uns/projekte/projekte/apps-fuer-kinder-angebote-und-trendanalysen/datenbank-apps-fuer-kinder.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hyperlink" Target="https://play.google.com/store/apps/details?id=de.kika.kikaninchen&amp;hl=de_A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hyperlink" Target="https://play.google.com/store/apps/details?id=de.WDR.DerElefant" TargetMode="Externa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hyperlink" Target="https://pixabay.com/de/photos/medien-social-media-apps-99899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unsplash.com/photos/LmYcS4nwj8w"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quivervision.com/coloring-pack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www.flickr.com/photos/jorgeravines/2297506186"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hyperlink" Target="https://deinkindauchnicht.org/" TargetMode="Externa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www.saferinternet.at/" TargetMode="External"/><Relationship Id="rId18" Type="http://schemas.openxmlformats.org/officeDocument/2006/relationships/hyperlink" Target="https://twitter.com/saferinternetat" TargetMode="External"/><Relationship Id="rId26" Type="http://schemas.openxmlformats.org/officeDocument/2006/relationships/image" Target="../media/image26.svg"/><Relationship Id="rId3" Type="http://schemas.openxmlformats.org/officeDocument/2006/relationships/hyperlink" Target="https://www.saferinternet.at/zielgruppen/lehrende/kindergarten/" TargetMode="External"/><Relationship Id="rId21" Type="http://schemas.openxmlformats.org/officeDocument/2006/relationships/image" Target="../media/image22.png"/><Relationship Id="rId7" Type="http://schemas.openxmlformats.org/officeDocument/2006/relationships/hyperlink" Target="https://www.saferinternet.at/veranstaltung-buchen" TargetMode="External"/><Relationship Id="rId12" Type="http://schemas.openxmlformats.org/officeDocument/2006/relationships/image" Target="../media/image18.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hyperlink" Target="https://www.instagram.com/saferinternet.at/" TargetMode="External"/><Relationship Id="rId20" Type="http://schemas.openxmlformats.org/officeDocument/2006/relationships/hyperlink" Target="https://www.youtube.com/user/saferinternetat" TargetMode="Externa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www.saferinternet.at/tests-und-quiz" TargetMode="External"/><Relationship Id="rId24" Type="http://schemas.openxmlformats.org/officeDocument/2006/relationships/image" Target="../media/image24.png"/><Relationship Id="rId5" Type="http://schemas.openxmlformats.org/officeDocument/2006/relationships/hyperlink" Target="https://www.saferinternet.at/broschuerenservice" TargetMode="External"/><Relationship Id="rId15" Type="http://schemas.openxmlformats.org/officeDocument/2006/relationships/image" Target="../media/image19.png"/><Relationship Id="rId23" Type="http://schemas.openxmlformats.org/officeDocument/2006/relationships/hyperlink" Target="https://www.saferinternet.at/uploads/pics/SI_Snapchat_News.png" TargetMode="External"/><Relationship Id="rId10" Type="http://schemas.openxmlformats.org/officeDocument/2006/relationships/image" Target="../media/image17.png"/><Relationship Id="rId19" Type="http://schemas.openxmlformats.org/officeDocument/2006/relationships/image" Target="../media/image21.png"/><Relationship Id="rId4" Type="http://schemas.openxmlformats.org/officeDocument/2006/relationships/hyperlink" Target="http://www.staysafe.at/" TargetMode="External"/><Relationship Id="rId9" Type="http://schemas.openxmlformats.org/officeDocument/2006/relationships/hyperlink" Target="http://www.saferinternet.at/leitfaden" TargetMode="External"/><Relationship Id="rId14" Type="http://schemas.openxmlformats.org/officeDocument/2006/relationships/hyperlink" Target="https://www.facebook.com/saferinternet.at" TargetMode="External"/><Relationship Id="rId22"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hyperlink" Target="https://pixabay.com/de/photos/kind-v%C3%B6gel-meer-einsamkeit-438373/"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pixabay.com/de/photos/faust-hand-streit-streiten-gegner-1097266/"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unsplash.com/photos/209FvE_57H8"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hyperlink" Target="http://www.fragfinn.de/"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http://www.fragfinn.de/kinderliste/eltern/kinderschutz/schutzsoftware.html" TargetMode="External"/><Relationship Id="rId5" Type="http://schemas.openxmlformats.org/officeDocument/2006/relationships/hyperlink" Target="https://www.saferinternet.at/faq/handy-tablet/kinderschutz-apps-co-wie-kann-ich-smartphone-tablet-sicherer-machen/" TargetMode="External"/><Relationship Id="rId4" Type="http://schemas.openxmlformats.org/officeDocument/2006/relationships/hyperlink" Target="http://www.blinde-kuh.d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saferinternet.at/fileadmin/categorized/Materialien/ISPA_Technischer_Kinderschutz_im_Internet.pdf"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unsplash.com/photos/WVl1N2C2zEA?utm_source=unsplash&amp;utm_medium=referral&amp;utm_content=creditCopyTex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unsplash.com/photos/2M8_gK12vbw?utm_source=unsplash&amp;utm_medium=referral&amp;utm_content=creditCopyText"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pixabay.com/de/photos/tier-schildkr%C3%B6te-zoo-natur-panzer-3021591/"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hyperlink" Target="https://pixabay.com/de/photos/tiger-wellensittich-tigersittich-2430625/"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hyperlink" Target="https://pixabay.com/de/photos/l%C3%B6we-br%C3%BCllen-afrika-tier-wildkatze-3012515/"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unsplash.com/photos/HCISAEBfDgI?utm_source=unsplash&amp;utm_medium=referral&amp;utm_content=creditCopyTex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fragbarbara.at/"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saferinternet.at/fileadmin/categorized/Materialien/Handbuch_Safer_Internet_im_Kindergarten.pdf" TargetMode="External"/><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hyperlink" Target="https://pixabay.com/de/photos/jack-o-lantern-halloween-k%C3%BCrbis-248760/"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pixabay.com/de/vectors/kinder-zeichnung-skizze-linien-3171905/"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hyperlink" Target="https://unsplash.com/photos/j7pilGinfdo"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https://pixabay.com/de/illustrations/aquarell-kunst-malerei-tinte-fleck-2168655/"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hyperlink" Target="https://unsplash.com/photos/G4ZjuxOFD8Y"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hyperlink" Target="https://pixabay.com/de/photos/bibliothek-b%C3%BCcher-wissen-historisch-419254/" TargetMode="External"/><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hyperlink" Target="https://pixabay.com/de/photos/sonne-kinderzeichnung-bild-451441/"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hyperlink" Target="https://pixabay.com/de/photos/bad-baden-kind-m%C3%A4dchen-schaum-1677843/"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6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hyperlink" Target="https://pixabay.com/de/photos/pick-und-mix-kinder-s%C3%BC%C3%9Figkeiten-171342/"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hyperlink" Target="https://pixabay.com/de/photos/fenster-bunte-schule-kindergarten-2206295/"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119.jpeg"/></Relationships>
</file>

<file path=ppt/slides/_rels/slide7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www.saferinternet.at/" TargetMode="External"/><Relationship Id="rId18" Type="http://schemas.openxmlformats.org/officeDocument/2006/relationships/hyperlink" Target="https://twitter.com/saferinternetat" TargetMode="External"/><Relationship Id="rId26" Type="http://schemas.openxmlformats.org/officeDocument/2006/relationships/image" Target="../media/image26.svg"/><Relationship Id="rId3" Type="http://schemas.openxmlformats.org/officeDocument/2006/relationships/hyperlink" Target="https://www.saferinternet.at/zielgruppen/lehrende/kindergarten/" TargetMode="External"/><Relationship Id="rId21" Type="http://schemas.openxmlformats.org/officeDocument/2006/relationships/image" Target="../media/image22.png"/><Relationship Id="rId7" Type="http://schemas.openxmlformats.org/officeDocument/2006/relationships/hyperlink" Target="https://www.saferinternet.at/veranstaltung-buchen" TargetMode="External"/><Relationship Id="rId12" Type="http://schemas.openxmlformats.org/officeDocument/2006/relationships/image" Target="../media/image18.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notesSlide" Target="../notesSlides/notesSlide74.xml"/><Relationship Id="rId16" Type="http://schemas.openxmlformats.org/officeDocument/2006/relationships/hyperlink" Target="https://www.instagram.com/saferinternet.at/" TargetMode="External"/><Relationship Id="rId20" Type="http://schemas.openxmlformats.org/officeDocument/2006/relationships/hyperlink" Target="https://www.youtube.com/user/saferinternetat" TargetMode="Externa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www.saferinternet.at/tests-und-quiz" TargetMode="External"/><Relationship Id="rId24" Type="http://schemas.openxmlformats.org/officeDocument/2006/relationships/image" Target="../media/image24.png"/><Relationship Id="rId5" Type="http://schemas.openxmlformats.org/officeDocument/2006/relationships/hyperlink" Target="https://www.saferinternet.at/broschuerenservice" TargetMode="External"/><Relationship Id="rId15" Type="http://schemas.openxmlformats.org/officeDocument/2006/relationships/image" Target="../media/image19.png"/><Relationship Id="rId23" Type="http://schemas.openxmlformats.org/officeDocument/2006/relationships/hyperlink" Target="https://www.saferinternet.at/uploads/pics/SI_Snapchat_News.png" TargetMode="External"/><Relationship Id="rId10" Type="http://schemas.openxmlformats.org/officeDocument/2006/relationships/image" Target="../media/image17.png"/><Relationship Id="rId19" Type="http://schemas.openxmlformats.org/officeDocument/2006/relationships/image" Target="../media/image21.png"/><Relationship Id="rId4" Type="http://schemas.openxmlformats.org/officeDocument/2006/relationships/hyperlink" Target="http://www.staysafe.at/" TargetMode="External"/><Relationship Id="rId9" Type="http://schemas.openxmlformats.org/officeDocument/2006/relationships/hyperlink" Target="http://www.saferinternet.at/leitfaden" TargetMode="External"/><Relationship Id="rId14" Type="http://schemas.openxmlformats.org/officeDocument/2006/relationships/hyperlink" Target="https://www.facebook.com/saferinternet.at" TargetMode="External"/><Relationship Id="rId22"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irl in orange dress standing near chairs">
            <a:extLst>
              <a:ext uri="{FF2B5EF4-FFF2-40B4-BE49-F238E27FC236}">
                <a16:creationId xmlns:a16="http://schemas.microsoft.com/office/drawing/2014/main" id="{CC89FDD6-B14B-5643-AFF6-CF921872F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37313"/>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D6DFED1A-D6F4-4FFD-8778-F0344078BB46}"/>
              </a:ext>
            </a:extLst>
          </p:cNvPr>
          <p:cNvSpPr/>
          <p:nvPr/>
        </p:nvSpPr>
        <p:spPr>
          <a:xfrm>
            <a:off x="-1" y="4999383"/>
            <a:ext cx="9144001" cy="1112883"/>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4" name="Titel 3"/>
          <p:cNvSpPr>
            <a:spLocks noGrp="1"/>
          </p:cNvSpPr>
          <p:nvPr>
            <p:ph type="ctrTitle"/>
          </p:nvPr>
        </p:nvSpPr>
        <p:spPr>
          <a:xfrm>
            <a:off x="88548" y="4808475"/>
            <a:ext cx="8293452" cy="805465"/>
          </a:xfrm>
        </p:spPr>
        <p:txBody>
          <a:bodyPr>
            <a:noAutofit/>
          </a:bodyPr>
          <a:lstStyle/>
          <a:p>
            <a:r>
              <a:rPr lang="de-DE" sz="2600" dirty="0">
                <a:solidFill>
                  <a:schemeClr val="tx1"/>
                </a:solidFill>
                <a:ea typeface="ＭＳ Ｐゴシック" pitchFamily="34" charset="-128"/>
              </a:rPr>
              <a:t>Safer Internet in der Elementarpädagogik</a:t>
            </a:r>
            <a:endParaRPr lang="de-AT" sz="2600" dirty="0">
              <a:solidFill>
                <a:schemeClr val="tx1"/>
              </a:solidFill>
              <a:ea typeface="ＭＳ Ｐゴシック" pitchFamily="34" charset="-128"/>
            </a:endParaRPr>
          </a:p>
        </p:txBody>
      </p:sp>
      <p:sp>
        <p:nvSpPr>
          <p:cNvPr id="5" name="Untertitel 4">
            <a:extLst>
              <a:ext uri="{FF2B5EF4-FFF2-40B4-BE49-F238E27FC236}">
                <a16:creationId xmlns:a16="http://schemas.microsoft.com/office/drawing/2014/main" id="{95DE0523-DA14-409A-8535-BB3BDDEF1301}"/>
              </a:ext>
            </a:extLst>
          </p:cNvPr>
          <p:cNvSpPr txBox="1">
            <a:spLocks/>
          </p:cNvSpPr>
          <p:nvPr/>
        </p:nvSpPr>
        <p:spPr>
          <a:xfrm>
            <a:off x="88548" y="5685362"/>
            <a:ext cx="5719763" cy="355482"/>
          </a:xfrm>
          <a:prstGeom prst="rect">
            <a:avLst/>
          </a:prstGeom>
          <a:noFill/>
        </p:spPr>
        <p:txBody>
          <a:bodyPr vert="horz" wrap="square" lIns="91440" tIns="45720" rIns="91440" bIns="45720" rtlCol="0">
            <a:spAutoFit/>
          </a:bodyPr>
          <a:lstStyle>
            <a:lvl1pPr marL="514350" indent="-514350" algn="l" defTabSz="914400" rtl="0" eaLnBrk="1" latinLnBrk="0" hangingPunct="1">
              <a:lnSpc>
                <a:spcPct val="90000"/>
              </a:lnSpc>
              <a:spcBef>
                <a:spcPts val="10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2pPr>
            <a:lvl3pPr marL="1371600" indent="-4572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buFont typeface="Wingdings" panose="05000000000000000000" pitchFamily="2" charset="2"/>
              <a:buNone/>
            </a:pPr>
            <a:r>
              <a:rPr lang="de-AT" altLang="de-DE" sz="1900" dirty="0">
                <a:solidFill>
                  <a:schemeClr val="tx1"/>
                </a:solidFill>
              </a:rPr>
              <a:t>Ideen und Anregungen</a:t>
            </a:r>
            <a:endParaRPr lang="de-AT" sz="1900" dirty="0">
              <a:solidFill>
                <a:schemeClr val="tx1"/>
              </a:solidFill>
            </a:endParaRPr>
          </a:p>
        </p:txBody>
      </p:sp>
      <p:sp>
        <p:nvSpPr>
          <p:cNvPr id="3" name="Rechteck 2">
            <a:extLst>
              <a:ext uri="{FF2B5EF4-FFF2-40B4-BE49-F238E27FC236}">
                <a16:creationId xmlns:a16="http://schemas.microsoft.com/office/drawing/2014/main" id="{9D3C82B1-1E42-492D-B17D-79659C3F6210}"/>
              </a:ext>
            </a:extLst>
          </p:cNvPr>
          <p:cNvSpPr/>
          <p:nvPr/>
        </p:nvSpPr>
        <p:spPr>
          <a:xfrm>
            <a:off x="7035731" y="6191092"/>
            <a:ext cx="2108269" cy="246221"/>
          </a:xfrm>
          <a:prstGeom prst="rect">
            <a:avLst/>
          </a:prstGeom>
        </p:spPr>
        <p:txBody>
          <a:bodyPr wrap="none">
            <a:spAutoFit/>
          </a:bodyPr>
          <a:lstStyle/>
          <a:p>
            <a:pPr lvl="0" defTabSz="914400">
              <a:defRPr/>
            </a:pPr>
            <a:r>
              <a:rPr lang="de-AT" altLang="de-DE" sz="1000" dirty="0">
                <a:latin typeface="Gill Sans MT" panose="020B0502020104020203" pitchFamily="34" charset="0"/>
              </a:rPr>
              <a:t>Bild: Saferinternet.at, </a:t>
            </a:r>
            <a:r>
              <a:rPr lang="de-AT" sz="1000" dirty="0">
                <a:latin typeface="Gill Sans MT" panose="020B0502020104020203" pitchFamily="34" charset="0"/>
                <a:hlinkClick r:id="rId4">
                  <a:extLst>
                    <a:ext uri="{A12FA001-AC4F-418D-AE19-62706E023703}">
                      <ahyp:hlinkClr xmlns:ahyp="http://schemas.microsoft.com/office/drawing/2018/hyperlinkcolor" val="tx"/>
                    </a:ext>
                  </a:extLst>
                </a:hlinkClick>
              </a:rPr>
              <a:t>CC-BY-NC 4.0</a:t>
            </a:r>
            <a:endParaRPr lang="de-DE" altLang="de-DE" sz="1000" dirty="0">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511968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feld 4">
            <a:extLst>
              <a:ext uri="{FF2B5EF4-FFF2-40B4-BE49-F238E27FC236}">
                <a16:creationId xmlns:a16="http://schemas.microsoft.com/office/drawing/2014/main" id="{B8A6EC5B-3DA7-46B9-9AAB-F96D0FA991B4}"/>
              </a:ext>
            </a:extLst>
          </p:cNvPr>
          <p:cNvSpPr txBox="1">
            <a:spLocks noChangeArrowheads="1"/>
          </p:cNvSpPr>
          <p:nvPr/>
        </p:nvSpPr>
        <p:spPr bwMode="auto">
          <a:xfrm>
            <a:off x="4146550" y="6473825"/>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Unangenehme Bilder</a:t>
            </a:r>
            <a:endParaRPr lang="de-AT" altLang="de-DE" sz="1900" dirty="0">
              <a:solidFill>
                <a:schemeClr val="tx1"/>
              </a:solidFill>
              <a:latin typeface="Calibri Light" panose="020F0302020204030204" pitchFamily="34" charset="0"/>
            </a:endParaRPr>
          </a:p>
        </p:txBody>
      </p:sp>
      <p:pic>
        <p:nvPicPr>
          <p:cNvPr id="3" name="Grafik 2" descr="Ein Bild, das Lampe, Objekt, Feuer, drinnen enthält.&#10;&#10;Automatisch generierte Beschreibung">
            <a:extLst>
              <a:ext uri="{FF2B5EF4-FFF2-40B4-BE49-F238E27FC236}">
                <a16:creationId xmlns:a16="http://schemas.microsoft.com/office/drawing/2014/main" id="{05F911FB-CABA-41CC-A6C6-C03F90063F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438900"/>
          </a:xfrm>
          <a:prstGeom prst="rect">
            <a:avLst/>
          </a:prstGeom>
        </p:spPr>
      </p:pic>
      <p:sp>
        <p:nvSpPr>
          <p:cNvPr id="4" name="Textfeld 3">
            <a:extLst>
              <a:ext uri="{FF2B5EF4-FFF2-40B4-BE49-F238E27FC236}">
                <a16:creationId xmlns:a16="http://schemas.microsoft.com/office/drawing/2014/main" id="{6FCDCD6A-0A83-4022-AFE5-BAF8BB6F15A5}"/>
              </a:ext>
            </a:extLst>
          </p:cNvPr>
          <p:cNvSpPr txBox="1"/>
          <p:nvPr/>
        </p:nvSpPr>
        <p:spPr>
          <a:xfrm>
            <a:off x="7403908" y="6131123"/>
            <a:ext cx="1740092" cy="307777"/>
          </a:xfrm>
          <a:prstGeom prst="rect">
            <a:avLst/>
          </a:prstGeom>
          <a:noFill/>
        </p:spPr>
        <p:txBody>
          <a:bodyPr wrap="none" rtlCol="0">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brazma</a:t>
            </a:r>
            <a:r>
              <a:rPr lang="de-AT" sz="1400" dirty="0">
                <a:solidFill>
                  <a:schemeClr val="bg1"/>
                </a:solidFill>
                <a:latin typeface="Gill Sans MT" panose="020B0502020104020203" pitchFamily="34" charset="0"/>
              </a:rPr>
              <a:t> / </a:t>
            </a:r>
            <a:r>
              <a:rPr lang="de-AT" sz="1400" dirty="0" err="1">
                <a:solidFill>
                  <a:schemeClr val="bg1"/>
                </a:solidFill>
                <a:latin typeface="Gill Sans MT" panose="020B0502020104020203" pitchFamily="34" charset="0"/>
              </a:rPr>
              <a:t>pixabay</a:t>
            </a:r>
            <a:endParaRPr lang="de-AT" sz="1400" dirty="0">
              <a:solidFill>
                <a:schemeClr val="bg1"/>
              </a:solidFill>
              <a:latin typeface="Gill Sans MT" panose="020B0502020104020203"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oliennummernplatzhalter 3">
            <a:extLst>
              <a:ext uri="{FF2B5EF4-FFF2-40B4-BE49-F238E27FC236}">
                <a16:creationId xmlns:a16="http://schemas.microsoft.com/office/drawing/2014/main" id="{C7C276D0-1B82-4244-84D6-3801B1AEB5D1}"/>
              </a:ext>
            </a:extLst>
          </p:cNvPr>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00000"/>
              </a:lnSpc>
              <a:spcBef>
                <a:spcPct val="0"/>
              </a:spcBef>
              <a:buClrTx/>
              <a:buFontTx/>
              <a:buNone/>
            </a:pPr>
            <a:fld id="{6CEDC279-1CEC-4B23-94B3-AAE720D7C875}" type="slidenum">
              <a:rPr lang="de-AT" altLang="de-DE">
                <a:solidFill>
                  <a:schemeClr val="tx1"/>
                </a:solidFill>
                <a:latin typeface="Calibri" panose="020F0502020204030204" pitchFamily="34" charset="0"/>
              </a:rPr>
              <a:pPr eaLnBrk="1" hangingPunct="1">
                <a:lnSpc>
                  <a:spcPct val="100000"/>
                </a:lnSpc>
                <a:spcBef>
                  <a:spcPct val="0"/>
                </a:spcBef>
                <a:buClrTx/>
                <a:buFontTx/>
                <a:buNone/>
              </a:pPr>
              <a:t>11</a:t>
            </a:fld>
            <a:endParaRPr lang="de-AT" altLang="de-DE">
              <a:solidFill>
                <a:schemeClr val="tx1"/>
              </a:solidFill>
              <a:latin typeface="Calibri" panose="020F0502020204030204" pitchFamily="34" charset="0"/>
            </a:endParaRPr>
          </a:p>
        </p:txBody>
      </p:sp>
      <p:sp>
        <p:nvSpPr>
          <p:cNvPr id="99331" name="Textfeld 7">
            <a:extLst>
              <a:ext uri="{FF2B5EF4-FFF2-40B4-BE49-F238E27FC236}">
                <a16:creationId xmlns:a16="http://schemas.microsoft.com/office/drawing/2014/main" id="{8590E6C7-0A53-4800-854C-86ED80060AB9}"/>
              </a:ext>
            </a:extLst>
          </p:cNvPr>
          <p:cNvSpPr txBox="1">
            <a:spLocks noChangeArrowheads="1"/>
          </p:cNvSpPr>
          <p:nvPr/>
        </p:nvSpPr>
        <p:spPr bwMode="auto">
          <a:xfrm>
            <a:off x="6599238" y="6457950"/>
            <a:ext cx="2390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Spuren im Netz</a:t>
            </a:r>
          </a:p>
        </p:txBody>
      </p:sp>
      <p:pic>
        <p:nvPicPr>
          <p:cNvPr id="3" name="Grafik 2" descr="Ein Bild, das draußen, Strand, Natur, Vogel enthält.&#10;&#10;Automatisch generierte Beschreibung">
            <a:extLst>
              <a:ext uri="{FF2B5EF4-FFF2-40B4-BE49-F238E27FC236}">
                <a16:creationId xmlns:a16="http://schemas.microsoft.com/office/drawing/2014/main" id="{F685589A-7640-4E56-9A07-CCAE046499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457950"/>
          </a:xfrm>
          <a:prstGeom prst="rect">
            <a:avLst/>
          </a:prstGeom>
        </p:spPr>
      </p:pic>
      <p:sp>
        <p:nvSpPr>
          <p:cNvPr id="4" name="Textfeld 3">
            <a:extLst>
              <a:ext uri="{FF2B5EF4-FFF2-40B4-BE49-F238E27FC236}">
                <a16:creationId xmlns:a16="http://schemas.microsoft.com/office/drawing/2014/main" id="{A0C45CC8-5524-427A-B30E-FBD7151C3714}"/>
              </a:ext>
            </a:extLst>
          </p:cNvPr>
          <p:cNvSpPr txBox="1"/>
          <p:nvPr/>
        </p:nvSpPr>
        <p:spPr>
          <a:xfrm>
            <a:off x="6857334" y="6150173"/>
            <a:ext cx="2363660" cy="307777"/>
          </a:xfrm>
          <a:prstGeom prst="rect">
            <a:avLst/>
          </a:prstGeom>
          <a:noFill/>
        </p:spPr>
        <p:txBody>
          <a:bodyPr wrap="none" rtlCol="0">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3D_Maennchen </a:t>
            </a:r>
            <a:r>
              <a:rPr lang="de-AT" sz="1400" dirty="0">
                <a:solidFill>
                  <a:schemeClr val="bg1"/>
                </a:solidFill>
                <a:latin typeface="Gill Sans MT" panose="020B0502020104020203" pitchFamily="34" charset="0"/>
              </a:rPr>
              <a:t>/ </a:t>
            </a:r>
            <a:r>
              <a:rPr lang="de-AT" sz="1400" dirty="0" err="1">
                <a:solidFill>
                  <a:schemeClr val="bg1"/>
                </a:solidFill>
                <a:latin typeface="Gill Sans MT" panose="020B0502020104020203" pitchFamily="34" charset="0"/>
              </a:rPr>
              <a:t>pixabay</a:t>
            </a:r>
            <a:endParaRPr lang="de-AT" sz="1400" dirty="0">
              <a:solidFill>
                <a:schemeClr val="bg1"/>
              </a:solidFill>
              <a:latin typeface="Gill Sans MT" panose="020B0502020104020203"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F2F2DB-CC82-4DA3-8B61-9AA48034A6B2}"/>
              </a:ext>
            </a:extLst>
          </p:cNvPr>
          <p:cNvSpPr>
            <a:spLocks noGrp="1"/>
          </p:cNvSpPr>
          <p:nvPr>
            <p:ph type="title"/>
          </p:nvPr>
        </p:nvSpPr>
        <p:spPr/>
        <p:txBody>
          <a:bodyPr/>
          <a:lstStyle/>
          <a:p>
            <a:endParaRPr lang="de-AT"/>
          </a:p>
        </p:txBody>
      </p:sp>
      <p:sp>
        <p:nvSpPr>
          <p:cNvPr id="10" name="Textfeld 9">
            <a:extLst>
              <a:ext uri="{FF2B5EF4-FFF2-40B4-BE49-F238E27FC236}">
                <a16:creationId xmlns:a16="http://schemas.microsoft.com/office/drawing/2014/main" id="{8B7947C3-3FB4-4998-917B-783B0D6BDF27}"/>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Babysitter YouTube?</a:t>
            </a:r>
          </a:p>
        </p:txBody>
      </p:sp>
      <p:pic>
        <p:nvPicPr>
          <p:cNvPr id="5" name="Inhaltsplatzhalter 4" descr="Ein Bild, das Boden, Person, drinnen, Junge enthält.&#10;&#10;Mit sehr hoher Zuverlässigkeit generierte Beschreibung">
            <a:extLst>
              <a:ext uri="{FF2B5EF4-FFF2-40B4-BE49-F238E27FC236}">
                <a16:creationId xmlns:a16="http://schemas.microsoft.com/office/drawing/2014/main" id="{A11C1757-EEAE-4D75-9D41-811B1B74CBDB}"/>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47379"/>
            <a:ext cx="9144000" cy="6438442"/>
          </a:xfrm>
        </p:spPr>
      </p:pic>
      <p:sp>
        <p:nvSpPr>
          <p:cNvPr id="6" name="Textfeld 5">
            <a:extLst>
              <a:ext uri="{FF2B5EF4-FFF2-40B4-BE49-F238E27FC236}">
                <a16:creationId xmlns:a16="http://schemas.microsoft.com/office/drawing/2014/main" id="{1F13C8E7-52B1-4C09-9E15-829980E896AD}"/>
              </a:ext>
            </a:extLst>
          </p:cNvPr>
          <p:cNvSpPr txBox="1"/>
          <p:nvPr/>
        </p:nvSpPr>
        <p:spPr>
          <a:xfrm>
            <a:off x="7660901" y="6144842"/>
            <a:ext cx="1483098"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Andi_Graf </a:t>
            </a:r>
            <a:r>
              <a:rPr lang="de-AT"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574340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22E45D01-1A50-4329-AE65-BA5B622C4BFF}"/>
              </a:ext>
            </a:extLst>
          </p:cNvPr>
          <p:cNvSpPr txBox="1"/>
          <p:nvPr/>
        </p:nvSpPr>
        <p:spPr>
          <a:xfrm>
            <a:off x="5572213" y="6473279"/>
            <a:ext cx="3667480" cy="384721"/>
          </a:xfrm>
          <a:prstGeom prst="rect">
            <a:avLst/>
          </a:prstGeom>
          <a:noFill/>
        </p:spPr>
        <p:txBody>
          <a:bodyPr wrap="square" rtlCol="0">
            <a:spAutoFit/>
          </a:bodyPr>
          <a:lstStyle/>
          <a:p>
            <a:r>
              <a:rPr lang="de-AT" sz="1900" dirty="0">
                <a:latin typeface="Gill Sans MT" panose="020B0502020104020203" pitchFamily="34" charset="0"/>
              </a:rPr>
              <a:t>Exzessive Nutzung digitaler Geräte</a:t>
            </a:r>
          </a:p>
        </p:txBody>
      </p:sp>
      <p:pic>
        <p:nvPicPr>
          <p:cNvPr id="3" name="Grafik 2" descr="Ein Bild, das farbig, Essen, Tisch, verschieden enthält.&#10;&#10;Automatisch generierte Beschreibung">
            <a:extLst>
              <a:ext uri="{FF2B5EF4-FFF2-40B4-BE49-F238E27FC236}">
                <a16:creationId xmlns:a16="http://schemas.microsoft.com/office/drawing/2014/main" id="{9F59E749-4E01-437E-AD1E-2E1F27B4FD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3999" cy="6387254"/>
          </a:xfrm>
          <a:prstGeom prst="rect">
            <a:avLst/>
          </a:prstGeom>
        </p:spPr>
      </p:pic>
      <p:sp>
        <p:nvSpPr>
          <p:cNvPr id="2" name="Rechteck 1">
            <a:extLst>
              <a:ext uri="{FF2B5EF4-FFF2-40B4-BE49-F238E27FC236}">
                <a16:creationId xmlns:a16="http://schemas.microsoft.com/office/drawing/2014/main" id="{61CC36CB-A35B-454D-828A-036CE71B97EF}"/>
              </a:ext>
            </a:extLst>
          </p:cNvPr>
          <p:cNvSpPr/>
          <p:nvPr/>
        </p:nvSpPr>
        <p:spPr>
          <a:xfrm>
            <a:off x="7571134" y="6141033"/>
            <a:ext cx="1572866"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Luis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Aguila</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Unsplash</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917846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Inhaltsplatzhalter 5"/>
          <p:cNvSpPr>
            <a:spLocks noGrp="1"/>
          </p:cNvSpPr>
          <p:nvPr>
            <p:ph sz="half" idx="4294967295"/>
          </p:nvPr>
        </p:nvSpPr>
        <p:spPr>
          <a:xfrm>
            <a:off x="626724" y="762000"/>
            <a:ext cx="7198064" cy="4646613"/>
          </a:xfrm>
        </p:spPr>
        <p:txBody>
          <a:bodyPr>
            <a:normAutofit fontScale="85000" lnSpcReduction="10000"/>
          </a:bodyPr>
          <a:lstStyle/>
          <a:p>
            <a:pPr>
              <a:lnSpc>
                <a:spcPct val="140000"/>
              </a:lnSpc>
              <a:buSzPct val="100000"/>
              <a:defRPr/>
            </a:pPr>
            <a:r>
              <a:rPr lang="de-DE" altLang="de-DE" sz="2200" b="1" dirty="0">
                <a:ea typeface="ＭＳ Ｐゴシック" pitchFamily="34" charset="-128"/>
              </a:rPr>
              <a:t>Nicht alles ist Sucht! </a:t>
            </a:r>
            <a:r>
              <a:rPr lang="de-AT" altLang="de-DE" sz="2200" dirty="0">
                <a:ea typeface="ＭＳ Ｐゴシック" pitchFamily="34" charset="-128"/>
              </a:rPr>
              <a:t>Nur ein sehr kleiner Teil der Personen, die sehr viel Zeit am Computer oder mit dem Handy verbringen, sind auch wirklich krankhaft süchtig.</a:t>
            </a:r>
            <a:endParaRPr lang="de-DE" altLang="de-DE" sz="2200" dirty="0">
              <a:ea typeface="ＭＳ Ｐゴシック" pitchFamily="34" charset="-128"/>
            </a:endParaRPr>
          </a:p>
          <a:p>
            <a:pPr>
              <a:lnSpc>
                <a:spcPct val="140000"/>
              </a:lnSpc>
              <a:buSzPct val="100000"/>
              <a:defRPr/>
            </a:pPr>
            <a:r>
              <a:rPr lang="de-DE" altLang="de-DE" sz="2200" dirty="0">
                <a:ea typeface="ＭＳ Ｐゴシック" pitchFamily="34" charset="-128"/>
              </a:rPr>
              <a:t>Sucht ist eine</a:t>
            </a:r>
            <a:r>
              <a:rPr lang="de-DE" altLang="de-DE" sz="2200" b="1" dirty="0">
                <a:ea typeface="ＭＳ Ｐゴシック" pitchFamily="34" charset="-128"/>
              </a:rPr>
              <a:t> Krankheit</a:t>
            </a:r>
            <a:r>
              <a:rPr lang="de-DE" altLang="de-DE" sz="2200" dirty="0">
                <a:ea typeface="ＭＳ Ｐゴシック" pitchFamily="34" charset="-128"/>
              </a:rPr>
              <a:t>, aus der man selbst nicht herauskommt.</a:t>
            </a:r>
          </a:p>
          <a:p>
            <a:pPr>
              <a:lnSpc>
                <a:spcPct val="140000"/>
              </a:lnSpc>
              <a:buSzPct val="100000"/>
              <a:defRPr/>
            </a:pPr>
            <a:r>
              <a:rPr lang="de-DE" altLang="de-DE" sz="2200" b="1" dirty="0">
                <a:ea typeface="ＭＳ Ｐゴシック" pitchFamily="34" charset="-128"/>
              </a:rPr>
              <a:t>Hinweise</a:t>
            </a:r>
            <a:r>
              <a:rPr lang="de-DE" altLang="de-DE" sz="2200" dirty="0">
                <a:ea typeface="ＭＳ Ｐゴシック" pitchFamily="34" charset="-128"/>
              </a:rPr>
              <a:t> sind verändertes Verhalten über einen langen Zeitraum hinweg:</a:t>
            </a:r>
          </a:p>
          <a:p>
            <a:pPr marL="800100" lvl="1" indent="-342900">
              <a:lnSpc>
                <a:spcPct val="125000"/>
              </a:lnSpc>
              <a:buSzPct val="90000"/>
              <a:buFont typeface="Arial" pitchFamily="34" charset="0"/>
              <a:buAutoNum type="arabicParenR"/>
              <a:defRPr/>
            </a:pPr>
            <a:r>
              <a:rPr lang="de-DE" altLang="de-DE" sz="1800" dirty="0">
                <a:ea typeface="ＭＳ Ｐゴシック" pitchFamily="34" charset="-128"/>
              </a:rPr>
              <a:t>Einengung des Verhaltensspielraumes: Nichts anderes geht mehr</a:t>
            </a:r>
          </a:p>
          <a:p>
            <a:pPr marL="800100" lvl="1" indent="-342900">
              <a:lnSpc>
                <a:spcPct val="125000"/>
              </a:lnSpc>
              <a:buSzPct val="90000"/>
              <a:buFont typeface="Arial" pitchFamily="34" charset="0"/>
              <a:buAutoNum type="arabicParenR"/>
              <a:defRPr/>
            </a:pPr>
            <a:r>
              <a:rPr lang="de-DE" altLang="de-DE" sz="1800" dirty="0">
                <a:ea typeface="ＭＳ Ｐゴシック" pitchFamily="34" charset="-128"/>
              </a:rPr>
              <a:t>Kontrollverlust:  Verhaltensänderung gelingt nicht</a:t>
            </a:r>
          </a:p>
          <a:p>
            <a:pPr marL="800100" lvl="1" indent="-342900">
              <a:lnSpc>
                <a:spcPct val="125000"/>
              </a:lnSpc>
              <a:buSzPct val="90000"/>
              <a:buFont typeface="Arial" pitchFamily="34" charset="0"/>
              <a:buAutoNum type="arabicParenR"/>
              <a:defRPr/>
            </a:pPr>
            <a:r>
              <a:rPr lang="de-DE" altLang="de-DE" sz="1800" dirty="0">
                <a:ea typeface="ＭＳ Ｐゴシック" pitchFamily="34" charset="-128"/>
              </a:rPr>
              <a:t>Toleranzentwicklung: Dosis wird gesteigert</a:t>
            </a:r>
          </a:p>
          <a:p>
            <a:pPr marL="800100" lvl="1" indent="-342900">
              <a:lnSpc>
                <a:spcPct val="125000"/>
              </a:lnSpc>
              <a:buSzPct val="90000"/>
              <a:buFont typeface="Arial" pitchFamily="34" charset="0"/>
              <a:buAutoNum type="arabicParenR"/>
              <a:defRPr/>
            </a:pPr>
            <a:r>
              <a:rPr lang="de-DE" altLang="de-DE" sz="1800" dirty="0">
                <a:ea typeface="ＭＳ Ｐゴシック" pitchFamily="34" charset="-128"/>
              </a:rPr>
              <a:t>Entzugserscheinungen: Unruhe, Aggressivität</a:t>
            </a:r>
          </a:p>
          <a:p>
            <a:pPr marL="800100" lvl="1" indent="-342900">
              <a:lnSpc>
                <a:spcPct val="125000"/>
              </a:lnSpc>
              <a:buSzPct val="90000"/>
              <a:buFont typeface="Arial" pitchFamily="34" charset="0"/>
              <a:buAutoNum type="arabicParenR"/>
              <a:defRPr/>
            </a:pPr>
            <a:r>
              <a:rPr lang="de-DE" altLang="de-DE" sz="1800" dirty="0">
                <a:ea typeface="ＭＳ Ｐゴシック" pitchFamily="34" charset="-128"/>
              </a:rPr>
              <a:t>Negative soziale Konsequenzen: Schwierigkeiten in der Schule, in der Arbeit, in der Familie oder im Freundeskreis</a:t>
            </a:r>
          </a:p>
          <a:p>
            <a:endParaRPr lang="de-AT" dirty="0"/>
          </a:p>
        </p:txBody>
      </p:sp>
      <p:sp>
        <p:nvSpPr>
          <p:cNvPr id="7" name="Textfeld 6">
            <a:extLst>
              <a:ext uri="{FF2B5EF4-FFF2-40B4-BE49-F238E27FC236}">
                <a16:creationId xmlns:a16="http://schemas.microsoft.com/office/drawing/2014/main" id="{1C037825-209A-4630-8718-BB235EE51CA0}"/>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Wann wird es zu viel?</a:t>
            </a:r>
          </a:p>
        </p:txBody>
      </p:sp>
    </p:spTree>
    <p:extLst>
      <p:ext uri="{BB962C8B-B14F-4D97-AF65-F5344CB8AC3E}">
        <p14:creationId xmlns:p14="http://schemas.microsoft.com/office/powerpoint/2010/main" val="3754856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22E45D01-1A50-4329-AE65-BA5B622C4BFF}"/>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Wann wird es zu viel?</a:t>
            </a:r>
          </a:p>
        </p:txBody>
      </p:sp>
      <p:pic>
        <p:nvPicPr>
          <p:cNvPr id="3" name="Grafik 2">
            <a:extLst>
              <a:ext uri="{FF2B5EF4-FFF2-40B4-BE49-F238E27FC236}">
                <a16:creationId xmlns:a16="http://schemas.microsoft.com/office/drawing/2014/main" id="{6C444922-B16C-4FAA-8830-33149B2F48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1301" y="239612"/>
            <a:ext cx="7371951" cy="58665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6987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755CFB8-14E7-6040-B977-5788B7A4C485}"/>
              </a:ext>
            </a:extLst>
          </p:cNvPr>
          <p:cNvSpPr txBox="1"/>
          <p:nvPr/>
        </p:nvSpPr>
        <p:spPr>
          <a:xfrm>
            <a:off x="6126827" y="6478587"/>
            <a:ext cx="3017173" cy="384721"/>
          </a:xfrm>
          <a:prstGeom prst="rect">
            <a:avLst/>
          </a:prstGeom>
          <a:noFill/>
        </p:spPr>
        <p:txBody>
          <a:bodyPr wrap="none" rtlCol="0">
            <a:spAutoFit/>
          </a:bodyPr>
          <a:lstStyle/>
          <a:p>
            <a:r>
              <a:rPr lang="de-DE" sz="1900" dirty="0">
                <a:latin typeface="Gill Sans MT" panose="020B0502020104020203" pitchFamily="34" charset="0"/>
              </a:rPr>
              <a:t>Digitale Geräte in der Nacht</a:t>
            </a:r>
          </a:p>
        </p:txBody>
      </p:sp>
      <p:pic>
        <p:nvPicPr>
          <p:cNvPr id="1026" name="Picture 2" descr="baby's black wooden crib with LED crib mobile">
            <a:extLst>
              <a:ext uri="{FF2B5EF4-FFF2-40B4-BE49-F238E27FC236}">
                <a16:creationId xmlns:a16="http://schemas.microsoft.com/office/drawing/2014/main" id="{0BEE8F70-7C8B-A34F-9922-51D0C2BBA3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81281"/>
            <a:ext cx="9144000" cy="6478587"/>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ACA4793-F529-443F-B15B-C7C14BC655DE}"/>
              </a:ext>
            </a:extLst>
          </p:cNvPr>
          <p:cNvSpPr txBox="1"/>
          <p:nvPr/>
        </p:nvSpPr>
        <p:spPr>
          <a:xfrm>
            <a:off x="7431672" y="6134259"/>
            <a:ext cx="1712328"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Bastien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Jaillot</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Unsplash</a:t>
            </a:r>
          </a:p>
        </p:txBody>
      </p:sp>
    </p:spTree>
    <p:extLst>
      <p:ext uri="{BB962C8B-B14F-4D97-AF65-F5344CB8AC3E}">
        <p14:creationId xmlns:p14="http://schemas.microsoft.com/office/powerpoint/2010/main" val="581217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570F8D6-99EC-4D72-BA17-0EAA1972D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515" y="1558343"/>
            <a:ext cx="7590970" cy="3741314"/>
          </a:xfrm>
          <a:prstGeom prst="rect">
            <a:avLst/>
          </a:prstGeom>
        </p:spPr>
      </p:pic>
      <p:sp>
        <p:nvSpPr>
          <p:cNvPr id="4" name="Textfeld 3">
            <a:extLst>
              <a:ext uri="{FF2B5EF4-FFF2-40B4-BE49-F238E27FC236}">
                <a16:creationId xmlns:a16="http://schemas.microsoft.com/office/drawing/2014/main" id="{67A00C85-BCBA-4D56-8539-9C64E234FFE9}"/>
              </a:ext>
            </a:extLst>
          </p:cNvPr>
          <p:cNvSpPr txBox="1"/>
          <p:nvPr/>
        </p:nvSpPr>
        <p:spPr>
          <a:xfrm>
            <a:off x="6126827" y="6473279"/>
            <a:ext cx="3017173" cy="384721"/>
          </a:xfrm>
          <a:prstGeom prst="rect">
            <a:avLst/>
          </a:prstGeom>
          <a:noFill/>
        </p:spPr>
        <p:txBody>
          <a:bodyPr wrap="none" rtlCol="0">
            <a:spAutoFit/>
          </a:bodyPr>
          <a:lstStyle/>
          <a:p>
            <a:r>
              <a:rPr lang="de-DE" sz="1900" dirty="0">
                <a:latin typeface="Gill Sans MT" panose="020B0502020104020203" pitchFamily="34" charset="0"/>
              </a:rPr>
              <a:t>Digitale Geräte in der Nacht</a:t>
            </a:r>
          </a:p>
        </p:txBody>
      </p:sp>
    </p:spTree>
    <p:extLst>
      <p:ext uri="{BB962C8B-B14F-4D97-AF65-F5344CB8AC3E}">
        <p14:creationId xmlns:p14="http://schemas.microsoft.com/office/powerpoint/2010/main" val="1369847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453E4281-D0DF-E542-B4B6-A8A3F14FC9AB}"/>
              </a:ext>
            </a:extLst>
          </p:cNvPr>
          <p:cNvSpPr/>
          <p:nvPr/>
        </p:nvSpPr>
        <p:spPr>
          <a:xfrm>
            <a:off x="2674983" y="1724401"/>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Zeit zum Schlafen</a:t>
            </a:r>
          </a:p>
        </p:txBody>
      </p:sp>
      <p:sp>
        <p:nvSpPr>
          <p:cNvPr id="4" name="Rechteck 3">
            <a:extLst>
              <a:ext uri="{FF2B5EF4-FFF2-40B4-BE49-F238E27FC236}">
                <a16:creationId xmlns:a16="http://schemas.microsoft.com/office/drawing/2014/main" id="{1276E509-4110-E946-AFC4-26B9EE4F8AF6}"/>
              </a:ext>
            </a:extLst>
          </p:cNvPr>
          <p:cNvSpPr/>
          <p:nvPr/>
        </p:nvSpPr>
        <p:spPr>
          <a:xfrm>
            <a:off x="2674982" y="2373757"/>
            <a:ext cx="3716947" cy="627860"/>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Geräte außerhalb des Kinderzimmers</a:t>
            </a:r>
          </a:p>
        </p:txBody>
      </p:sp>
      <p:sp>
        <p:nvSpPr>
          <p:cNvPr id="5" name="Rechteck 4">
            <a:extLst>
              <a:ext uri="{FF2B5EF4-FFF2-40B4-BE49-F238E27FC236}">
                <a16:creationId xmlns:a16="http://schemas.microsoft.com/office/drawing/2014/main" id="{1566D4A9-6ABF-7542-B224-8C234FE9D2B5}"/>
              </a:ext>
            </a:extLst>
          </p:cNvPr>
          <p:cNvSpPr/>
          <p:nvPr/>
        </p:nvSpPr>
        <p:spPr>
          <a:xfrm>
            <a:off x="2674982" y="3214188"/>
            <a:ext cx="3716947" cy="627860"/>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Technische Lösungen helfen bei der Umsetzung</a:t>
            </a:r>
          </a:p>
        </p:txBody>
      </p:sp>
      <p:sp>
        <p:nvSpPr>
          <p:cNvPr id="6" name="Rechteck 5">
            <a:extLst>
              <a:ext uri="{FF2B5EF4-FFF2-40B4-BE49-F238E27FC236}">
                <a16:creationId xmlns:a16="http://schemas.microsoft.com/office/drawing/2014/main" id="{9FAD51D3-2E16-0548-868A-1BEED136FA3E}"/>
              </a:ext>
            </a:extLst>
          </p:cNvPr>
          <p:cNvSpPr/>
          <p:nvPr/>
        </p:nvSpPr>
        <p:spPr>
          <a:xfrm>
            <a:off x="2674981" y="4049611"/>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Digitale Freizeit in der Nacht</a:t>
            </a:r>
          </a:p>
        </p:txBody>
      </p:sp>
      <p:sp>
        <p:nvSpPr>
          <p:cNvPr id="7" name="Rechteck 6">
            <a:extLst>
              <a:ext uri="{FF2B5EF4-FFF2-40B4-BE49-F238E27FC236}">
                <a16:creationId xmlns:a16="http://schemas.microsoft.com/office/drawing/2014/main" id="{943193E0-6DF3-394F-9B7D-84BEE95FE8A0}"/>
              </a:ext>
            </a:extLst>
          </p:cNvPr>
          <p:cNvSpPr/>
          <p:nvPr/>
        </p:nvSpPr>
        <p:spPr>
          <a:xfrm>
            <a:off x="2703731" y="4693959"/>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Mit Ängsten umgehen können</a:t>
            </a:r>
          </a:p>
        </p:txBody>
      </p:sp>
      <p:sp>
        <p:nvSpPr>
          <p:cNvPr id="8" name="Textfeld 7">
            <a:extLst>
              <a:ext uri="{FF2B5EF4-FFF2-40B4-BE49-F238E27FC236}">
                <a16:creationId xmlns:a16="http://schemas.microsoft.com/office/drawing/2014/main" id="{C3C28B22-98A7-4640-9E6D-B53CCE766AEF}"/>
              </a:ext>
            </a:extLst>
          </p:cNvPr>
          <p:cNvSpPr txBox="1"/>
          <p:nvPr/>
        </p:nvSpPr>
        <p:spPr>
          <a:xfrm>
            <a:off x="6126827" y="6473279"/>
            <a:ext cx="3017173" cy="384721"/>
          </a:xfrm>
          <a:prstGeom prst="rect">
            <a:avLst/>
          </a:prstGeom>
          <a:noFill/>
        </p:spPr>
        <p:txBody>
          <a:bodyPr wrap="none" rtlCol="0">
            <a:spAutoFit/>
          </a:bodyPr>
          <a:lstStyle/>
          <a:p>
            <a:r>
              <a:rPr lang="de-DE" sz="1900" dirty="0">
                <a:latin typeface="Gill Sans MT" panose="020B0502020104020203" pitchFamily="34" charset="0"/>
              </a:rPr>
              <a:t>Digitale Geräte in der Nacht</a:t>
            </a:r>
          </a:p>
        </p:txBody>
      </p:sp>
    </p:spTree>
    <p:extLst>
      <p:ext uri="{BB962C8B-B14F-4D97-AF65-F5344CB8AC3E}">
        <p14:creationId xmlns:p14="http://schemas.microsoft.com/office/powerpoint/2010/main" val="1390259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Gebäude, Katze, sitzend, gelb enthält.&#10;&#10;Automatisch generierte Beschreibung">
            <a:extLst>
              <a:ext uri="{FF2B5EF4-FFF2-40B4-BE49-F238E27FC236}">
                <a16:creationId xmlns:a16="http://schemas.microsoft.com/office/drawing/2014/main" id="{CF30AA81-A71D-455F-B0B9-DA966B1142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10"/>
          <a:stretch/>
        </p:blipFill>
        <p:spPr>
          <a:xfrm>
            <a:off x="-1076" y="-99478"/>
            <a:ext cx="9144001" cy="6542684"/>
          </a:xfrm>
          <a:prstGeom prst="rect">
            <a:avLst/>
          </a:prstGeom>
        </p:spPr>
      </p:pic>
      <p:sp>
        <p:nvSpPr>
          <p:cNvPr id="2" name="Textfeld 1">
            <a:extLst>
              <a:ext uri="{FF2B5EF4-FFF2-40B4-BE49-F238E27FC236}">
                <a16:creationId xmlns:a16="http://schemas.microsoft.com/office/drawing/2014/main" id="{7E738464-8D12-4E40-8066-4F6D5868F784}"/>
              </a:ext>
            </a:extLst>
          </p:cNvPr>
          <p:cNvSpPr txBox="1"/>
          <p:nvPr/>
        </p:nvSpPr>
        <p:spPr>
          <a:xfrm>
            <a:off x="6949209" y="6441680"/>
            <a:ext cx="2090572" cy="384721"/>
          </a:xfrm>
          <a:prstGeom prst="rect">
            <a:avLst/>
          </a:prstGeom>
          <a:noFill/>
        </p:spPr>
        <p:txBody>
          <a:bodyPr wrap="none" rtlCol="0">
            <a:spAutoFit/>
          </a:bodyPr>
          <a:lstStyle/>
          <a:p>
            <a:r>
              <a:rPr lang="de-DE" sz="1900" dirty="0">
                <a:latin typeface="Gill Sans MT" panose="020B0502020104020203" pitchFamily="34" charset="0"/>
              </a:rPr>
              <a:t>Regeln visualisieren</a:t>
            </a:r>
          </a:p>
        </p:txBody>
      </p:sp>
      <p:sp>
        <p:nvSpPr>
          <p:cNvPr id="3" name="Rectangle 4">
            <a:extLst>
              <a:ext uri="{FF2B5EF4-FFF2-40B4-BE49-F238E27FC236}">
                <a16:creationId xmlns:a16="http://schemas.microsoft.com/office/drawing/2014/main" id="{AF8558F7-9A51-D44F-A998-F194E16F7F3A}"/>
              </a:ext>
            </a:extLst>
          </p:cNvPr>
          <p:cNvSpPr>
            <a:spLocks noChangeArrowheads="1"/>
          </p:cNvSpPr>
          <p:nvPr/>
        </p:nvSpPr>
        <p:spPr bwMode="auto">
          <a:xfrm>
            <a:off x="1117600" y="41798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5123" name="Grafik 11" descr="Stop, Road Sign, Warning, Symbol">
            <a:extLst>
              <a:ext uri="{FF2B5EF4-FFF2-40B4-BE49-F238E27FC236}">
                <a16:creationId xmlns:a16="http://schemas.microsoft.com/office/drawing/2014/main" id="{CE9C5226-5026-2141-A0E1-E0F3EDDE38C2}"/>
              </a:ext>
            </a:extLst>
          </p:cNvPr>
          <p:cNvPicPr>
            <a:picLocks noChangeAspect="1" noChangeArrowheads="1"/>
          </p:cNvPicPr>
          <p:nvPr/>
        </p:nvPicPr>
        <p:blipFill>
          <a:blip r:embed="rId4" r:link="rId5" cstate="screen">
            <a:extLst>
              <a:ext uri="{28A0092B-C50C-407E-A947-70E740481C1C}">
                <a14:useLocalDpi xmlns:a14="http://schemas.microsoft.com/office/drawing/2010/main"/>
              </a:ext>
            </a:extLst>
          </a:blip>
          <a:srcRect/>
          <a:stretch>
            <a:fillRect/>
          </a:stretch>
        </p:blipFill>
        <p:spPr bwMode="auto">
          <a:xfrm>
            <a:off x="524134" y="416312"/>
            <a:ext cx="1676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0B6D18E2-55BA-4E4C-9E57-7C6AA8C37A2A}"/>
              </a:ext>
            </a:extLst>
          </p:cNvPr>
          <p:cNvSpPr>
            <a:spLocks noChangeArrowheads="1"/>
          </p:cNvSpPr>
          <p:nvPr/>
        </p:nvSpPr>
        <p:spPr bwMode="auto">
          <a:xfrm>
            <a:off x="6350002" y="417982"/>
            <a:ext cx="102044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5125" name="Grafik 12" descr="Watching, Tv, Kid, Television, Home">
            <a:extLst>
              <a:ext uri="{FF2B5EF4-FFF2-40B4-BE49-F238E27FC236}">
                <a16:creationId xmlns:a16="http://schemas.microsoft.com/office/drawing/2014/main" id="{64FA192D-E600-6C48-A2B7-BD81B31F7A15}"/>
              </a:ext>
            </a:extLst>
          </p:cNvPr>
          <p:cNvPicPr>
            <a:picLocks noChangeAspect="1" noChangeArrowheads="1"/>
          </p:cNvPicPr>
          <p:nvPr/>
        </p:nvPicPr>
        <p:blipFill>
          <a:blip r:embed="rId6" r:link="rId7" cstate="screen">
            <a:extLst>
              <a:ext uri="{28A0092B-C50C-407E-A947-70E740481C1C}">
                <a14:useLocalDpi xmlns:a14="http://schemas.microsoft.com/office/drawing/2010/main"/>
              </a:ext>
            </a:extLst>
          </a:blip>
          <a:srcRect/>
          <a:stretch>
            <a:fillRect/>
          </a:stretch>
        </p:blipFill>
        <p:spPr bwMode="auto">
          <a:xfrm>
            <a:off x="6350002" y="417982"/>
            <a:ext cx="2456108" cy="16763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a:extLst>
              <a:ext uri="{FF2B5EF4-FFF2-40B4-BE49-F238E27FC236}">
                <a16:creationId xmlns:a16="http://schemas.microsoft.com/office/drawing/2014/main" id="{83116CA8-F391-E242-8639-D275C27491B4}"/>
              </a:ext>
            </a:extLst>
          </p:cNvPr>
          <p:cNvSpPr>
            <a:spLocks noChangeArrowheads="1"/>
          </p:cNvSpPr>
          <p:nvPr/>
        </p:nvSpPr>
        <p:spPr bwMode="auto">
          <a:xfrm>
            <a:off x="6688667" y="24849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Rectangle 10">
            <a:extLst>
              <a:ext uri="{FF2B5EF4-FFF2-40B4-BE49-F238E27FC236}">
                <a16:creationId xmlns:a16="http://schemas.microsoft.com/office/drawing/2014/main" id="{53525D8A-2685-9643-809E-97A2667F4028}"/>
              </a:ext>
            </a:extLst>
          </p:cNvPr>
          <p:cNvSpPr>
            <a:spLocks noChangeArrowheads="1"/>
          </p:cNvSpPr>
          <p:nvPr/>
        </p:nvSpPr>
        <p:spPr bwMode="auto">
          <a:xfrm>
            <a:off x="562827" y="2647949"/>
            <a:ext cx="98130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5129" name="Grafik 10" descr="Questions, Demand, Doubts, Psychology">
            <a:extLst>
              <a:ext uri="{FF2B5EF4-FFF2-40B4-BE49-F238E27FC236}">
                <a16:creationId xmlns:a16="http://schemas.microsoft.com/office/drawing/2014/main" id="{DA1E216B-78AC-054E-9ECD-C715080EA45C}"/>
              </a:ext>
            </a:extLst>
          </p:cNvPr>
          <p:cNvPicPr>
            <a:picLocks noChangeAspect="1" noChangeArrowheads="1"/>
          </p:cNvPicPr>
          <p:nvPr/>
        </p:nvPicPr>
        <p:blipFill>
          <a:blip r:embed="rId8" r:link="rId9" cstate="screen">
            <a:extLst>
              <a:ext uri="{28A0092B-C50C-407E-A947-70E740481C1C}">
                <a14:useLocalDpi xmlns:a14="http://schemas.microsoft.com/office/drawing/2010/main"/>
              </a:ext>
            </a:extLst>
          </a:blip>
          <a:srcRect/>
          <a:stretch>
            <a:fillRect/>
          </a:stretch>
        </p:blipFill>
        <p:spPr bwMode="auto">
          <a:xfrm>
            <a:off x="6688667" y="2164523"/>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extLst>
              <a:ext uri="{FF2B5EF4-FFF2-40B4-BE49-F238E27FC236}">
                <a16:creationId xmlns:a16="http://schemas.microsoft.com/office/drawing/2014/main" id="{1B4E3C85-4F49-894E-A567-B3135517F1AE}"/>
              </a:ext>
            </a:extLst>
          </p:cNvPr>
          <p:cNvPicPr/>
          <p:nvPr/>
        </p:nvPicPr>
        <p:blipFill>
          <a:blip r:embed="rId10" cstate="screen">
            <a:extLst>
              <a:ext uri="{28A0092B-C50C-407E-A947-70E740481C1C}">
                <a14:useLocalDpi xmlns:a14="http://schemas.microsoft.com/office/drawing/2010/main"/>
              </a:ext>
            </a:extLst>
          </a:blip>
          <a:stretch>
            <a:fillRect/>
          </a:stretch>
        </p:blipFill>
        <p:spPr>
          <a:xfrm>
            <a:off x="6141124" y="3960492"/>
            <a:ext cx="1416050" cy="1794510"/>
          </a:xfrm>
          <a:prstGeom prst="rect">
            <a:avLst/>
          </a:prstGeom>
        </p:spPr>
      </p:pic>
      <p:pic>
        <p:nvPicPr>
          <p:cNvPr id="13" name="Grafik 12">
            <a:extLst>
              <a:ext uri="{FF2B5EF4-FFF2-40B4-BE49-F238E27FC236}">
                <a16:creationId xmlns:a16="http://schemas.microsoft.com/office/drawing/2014/main" id="{EFF73CC0-D698-2E43-999A-6944A837597E}"/>
              </a:ext>
            </a:extLst>
          </p:cNvPr>
          <p:cNvPicPr/>
          <p:nvPr/>
        </p:nvPicPr>
        <p:blipFill rotWithShape="1">
          <a:blip r:embed="rId11" cstate="screen">
            <a:extLst>
              <a:ext uri="{28A0092B-C50C-407E-A947-70E740481C1C}">
                <a14:useLocalDpi xmlns:a14="http://schemas.microsoft.com/office/drawing/2010/main"/>
              </a:ext>
            </a:extLst>
          </a:blip>
          <a:srcRect r="-88"/>
          <a:stretch/>
        </p:blipFill>
        <p:spPr>
          <a:xfrm>
            <a:off x="7646555" y="3960492"/>
            <a:ext cx="1416050" cy="1796400"/>
          </a:xfrm>
          <a:prstGeom prst="rect">
            <a:avLst/>
          </a:prstGeom>
        </p:spPr>
      </p:pic>
      <p:sp>
        <p:nvSpPr>
          <p:cNvPr id="7" name="Rectangle 12">
            <a:extLst>
              <a:ext uri="{FF2B5EF4-FFF2-40B4-BE49-F238E27FC236}">
                <a16:creationId xmlns:a16="http://schemas.microsoft.com/office/drawing/2014/main" id="{AFDD581A-992F-1349-A194-BD185C087118}"/>
              </a:ext>
            </a:extLst>
          </p:cNvPr>
          <p:cNvSpPr>
            <a:spLocks noChangeArrowheads="1"/>
          </p:cNvSpPr>
          <p:nvPr/>
        </p:nvSpPr>
        <p:spPr bwMode="auto">
          <a:xfrm>
            <a:off x="1142795" y="209437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5131" name="Grafik 19" descr="Joystick, Video Game, Flat, X-Box, Xbox">
            <a:extLst>
              <a:ext uri="{FF2B5EF4-FFF2-40B4-BE49-F238E27FC236}">
                <a16:creationId xmlns:a16="http://schemas.microsoft.com/office/drawing/2014/main" id="{4025783D-7A1B-344F-BD9B-03B84AD28474}"/>
              </a:ext>
            </a:extLst>
          </p:cNvPr>
          <p:cNvPicPr>
            <a:picLocks noChangeAspect="1" noChangeArrowheads="1"/>
          </p:cNvPicPr>
          <p:nvPr/>
        </p:nvPicPr>
        <p:blipFill>
          <a:blip r:embed="rId12" r:link="rId13" cstate="screen">
            <a:extLst>
              <a:ext uri="{28A0092B-C50C-407E-A947-70E740481C1C}">
                <a14:useLocalDpi xmlns:a14="http://schemas.microsoft.com/office/drawing/2010/main"/>
              </a:ext>
            </a:extLst>
          </a:blip>
          <a:srcRect/>
          <a:stretch>
            <a:fillRect/>
          </a:stretch>
        </p:blipFill>
        <p:spPr bwMode="auto">
          <a:xfrm>
            <a:off x="524133" y="2309492"/>
            <a:ext cx="1651000" cy="1651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4">
            <a:extLst>
              <a:ext uri="{FF2B5EF4-FFF2-40B4-BE49-F238E27FC236}">
                <a16:creationId xmlns:a16="http://schemas.microsoft.com/office/drawing/2014/main" id="{4EC04B02-E481-084E-9C8E-DBC94C8A5FBE}"/>
              </a:ext>
            </a:extLst>
          </p:cNvPr>
          <p:cNvSpPr>
            <a:spLocks noChangeArrowheads="1"/>
          </p:cNvSpPr>
          <p:nvPr/>
        </p:nvSpPr>
        <p:spPr bwMode="auto">
          <a:xfrm>
            <a:off x="1430866" y="397404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5133" name="Grafik 23" descr="African, African American, Black">
            <a:extLst>
              <a:ext uri="{FF2B5EF4-FFF2-40B4-BE49-F238E27FC236}">
                <a16:creationId xmlns:a16="http://schemas.microsoft.com/office/drawing/2014/main" id="{07605834-C862-8D49-A578-88E7636B2BCD}"/>
              </a:ext>
            </a:extLst>
          </p:cNvPr>
          <p:cNvPicPr>
            <a:picLocks noChangeAspect="1" noChangeArrowheads="1"/>
          </p:cNvPicPr>
          <p:nvPr/>
        </p:nvPicPr>
        <p:blipFill>
          <a:blip r:embed="rId14" r:link="rId15" cstate="screen">
            <a:extLst>
              <a:ext uri="{28A0092B-C50C-407E-A947-70E740481C1C}">
                <a14:useLocalDpi xmlns:a14="http://schemas.microsoft.com/office/drawing/2010/main"/>
              </a:ext>
            </a:extLst>
          </a:blip>
          <a:srcRect/>
          <a:stretch>
            <a:fillRect/>
          </a:stretch>
        </p:blipFill>
        <p:spPr bwMode="auto">
          <a:xfrm>
            <a:off x="730973" y="4173964"/>
            <a:ext cx="1237321" cy="1367565"/>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a:extLst>
              <a:ext uri="{FF2B5EF4-FFF2-40B4-BE49-F238E27FC236}">
                <a16:creationId xmlns:a16="http://schemas.microsoft.com/office/drawing/2014/main" id="{7D83B0B9-2EFE-4B0B-A318-966F6934119D}"/>
              </a:ext>
            </a:extLst>
          </p:cNvPr>
          <p:cNvSpPr/>
          <p:nvPr/>
        </p:nvSpPr>
        <p:spPr>
          <a:xfrm>
            <a:off x="7331211" y="6192562"/>
            <a:ext cx="1811714"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16">
                  <a:extLst>
                    <a:ext uri="{A12FA001-AC4F-418D-AE19-62706E023703}">
                      <ahyp:hlinkClr xmlns:ahyp="http://schemas.microsoft.com/office/drawing/2018/hyperlinkcolor" val="tx"/>
                    </a:ext>
                  </a:extLst>
                </a:hlinkClick>
              </a:rPr>
              <a:t>NeONBRAND</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Unsplash</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97450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uppieren 14"/>
          <p:cNvGrpSpPr/>
          <p:nvPr/>
        </p:nvGrpSpPr>
        <p:grpSpPr>
          <a:xfrm>
            <a:off x="6227147" y="1974914"/>
            <a:ext cx="2521120" cy="2521118"/>
            <a:chOff x="6230655" y="1981572"/>
            <a:chExt cx="2521120" cy="2521118"/>
          </a:xfrm>
        </p:grpSpPr>
        <p:sp>
          <p:nvSpPr>
            <p:cNvPr id="54" name="Rechteck 53">
              <a:hlinkClick r:id="rId3"/>
            </p:cNvPr>
            <p:cNvSpPr/>
            <p:nvPr/>
          </p:nvSpPr>
          <p:spPr>
            <a:xfrm>
              <a:off x="6230657" y="1981572"/>
              <a:ext cx="2521118" cy="2521118"/>
            </a:xfrm>
            <a:prstGeom prst="rect">
              <a:avLst/>
            </a:prstGeom>
            <a:solidFill>
              <a:srgbClr val="94C23D">
                <a:alpha val="8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5" name="Textfeld 54">
              <a:hlinkClick r:id="rId3"/>
            </p:cNvPr>
            <p:cNvSpPr txBox="1"/>
            <p:nvPr/>
          </p:nvSpPr>
          <p:spPr>
            <a:xfrm>
              <a:off x="6230657" y="2272201"/>
              <a:ext cx="2521118" cy="430887"/>
            </a:xfrm>
            <a:prstGeom prst="rect">
              <a:avLst/>
            </a:prstGeom>
            <a:noFill/>
          </p:spPr>
          <p:txBody>
            <a:bodyPr wrap="square" rtlCol="0">
              <a:spAutoFit/>
            </a:bodyPr>
            <a:lstStyle/>
            <a:p>
              <a:pPr algn="ctr"/>
              <a:r>
                <a:rPr lang="de-AT" sz="2200" dirty="0" err="1">
                  <a:solidFill>
                    <a:srgbClr val="434F55"/>
                  </a:solidFill>
                  <a:latin typeface="Gill Sans MT" panose="020B0502020104020203" pitchFamily="34" charset="0"/>
                </a:rPr>
                <a:t>Stopline</a:t>
              </a:r>
              <a:endParaRPr lang="de-AT" sz="2200" dirty="0">
                <a:solidFill>
                  <a:srgbClr val="434F55"/>
                </a:solidFill>
                <a:latin typeface="Gill Sans MT" panose="020B0502020104020203" pitchFamily="34" charset="0"/>
              </a:endParaRPr>
            </a:p>
          </p:txBody>
        </p:sp>
        <p:sp>
          <p:nvSpPr>
            <p:cNvPr id="12" name="Textfeld 11">
              <a:hlinkClick r:id="rId3"/>
            </p:cNvPr>
            <p:cNvSpPr txBox="1"/>
            <p:nvPr/>
          </p:nvSpPr>
          <p:spPr>
            <a:xfrm>
              <a:off x="6230655" y="4031122"/>
              <a:ext cx="2521119" cy="369332"/>
            </a:xfrm>
            <a:prstGeom prst="rect">
              <a:avLst/>
            </a:prstGeom>
            <a:noFill/>
          </p:spPr>
          <p:txBody>
            <a:bodyPr wrap="square" rtlCol="0">
              <a:spAutoFit/>
            </a:bodyPr>
            <a:lstStyle/>
            <a:p>
              <a:pPr algn="ctr"/>
              <a:r>
                <a:rPr lang="de-AT" dirty="0">
                  <a:solidFill>
                    <a:schemeClr val="bg1"/>
                  </a:solidFill>
                  <a:latin typeface="Gill Sans MT" panose="020B0502020104020203" pitchFamily="34" charset="0"/>
                </a:rPr>
                <a:t>www.stopline.at</a:t>
              </a:r>
            </a:p>
          </p:txBody>
        </p:sp>
      </p:grpSp>
      <p:grpSp>
        <p:nvGrpSpPr>
          <p:cNvPr id="14" name="Gruppieren 13"/>
          <p:cNvGrpSpPr/>
          <p:nvPr/>
        </p:nvGrpSpPr>
        <p:grpSpPr>
          <a:xfrm>
            <a:off x="3289594" y="1981572"/>
            <a:ext cx="2521119" cy="2521118"/>
            <a:chOff x="3412548" y="1981572"/>
            <a:chExt cx="2521119" cy="2521118"/>
          </a:xfrm>
        </p:grpSpPr>
        <p:sp>
          <p:nvSpPr>
            <p:cNvPr id="53" name="Rechteck 52">
              <a:hlinkClick r:id="rId4"/>
            </p:cNvPr>
            <p:cNvSpPr/>
            <p:nvPr/>
          </p:nvSpPr>
          <p:spPr>
            <a:xfrm>
              <a:off x="3412549" y="1981572"/>
              <a:ext cx="2521118" cy="2521118"/>
            </a:xfrm>
            <a:prstGeom prst="rect">
              <a:avLst/>
            </a:prstGeom>
            <a:solidFill>
              <a:srgbClr val="80197F">
                <a:alpha val="6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de-AT" sz="2400" dirty="0">
                <a:solidFill>
                  <a:srgbClr val="434F55"/>
                </a:solidFill>
                <a:latin typeface="Gill Sans MT" panose="020B0502020104020203" pitchFamily="34" charset="0"/>
              </a:endParaRPr>
            </a:p>
          </p:txBody>
        </p:sp>
        <p:sp>
          <p:nvSpPr>
            <p:cNvPr id="56" name="Textfeld 55">
              <a:hlinkClick r:id="rId4"/>
            </p:cNvPr>
            <p:cNvSpPr txBox="1"/>
            <p:nvPr/>
          </p:nvSpPr>
          <p:spPr>
            <a:xfrm>
              <a:off x="3412548" y="2267683"/>
              <a:ext cx="2521119" cy="430887"/>
            </a:xfrm>
            <a:prstGeom prst="rect">
              <a:avLst/>
            </a:prstGeom>
            <a:noFill/>
          </p:spPr>
          <p:txBody>
            <a:bodyPr wrap="square" rtlCol="0">
              <a:spAutoFit/>
            </a:bodyPr>
            <a:lstStyle/>
            <a:p>
              <a:pPr marL="0" lvl="1" algn="ctr"/>
              <a:r>
                <a:rPr lang="de-AT" sz="2200" dirty="0">
                  <a:solidFill>
                    <a:srgbClr val="434F55"/>
                  </a:solidFill>
                  <a:latin typeface="Gill Sans MT" panose="020B0502020104020203" pitchFamily="34" charset="0"/>
                </a:rPr>
                <a:t>147 Rat auf Draht</a:t>
              </a:r>
              <a:endParaRPr lang="de-AT" sz="2200" dirty="0"/>
            </a:p>
          </p:txBody>
        </p:sp>
        <p:sp>
          <p:nvSpPr>
            <p:cNvPr id="11" name="Textfeld 10">
              <a:hlinkClick r:id="rId4"/>
            </p:cNvPr>
            <p:cNvSpPr txBox="1"/>
            <p:nvPr/>
          </p:nvSpPr>
          <p:spPr>
            <a:xfrm>
              <a:off x="3412548" y="4031122"/>
              <a:ext cx="2521119" cy="369332"/>
            </a:xfrm>
            <a:prstGeom prst="rect">
              <a:avLst/>
            </a:prstGeom>
            <a:noFill/>
          </p:spPr>
          <p:txBody>
            <a:bodyPr wrap="square" rtlCol="0">
              <a:spAutoFit/>
            </a:bodyPr>
            <a:lstStyle/>
            <a:p>
              <a:pPr algn="ctr"/>
              <a:r>
                <a:rPr lang="de-AT" dirty="0">
                  <a:solidFill>
                    <a:schemeClr val="bg1"/>
                  </a:solidFill>
                  <a:latin typeface="Gill Sans MT" panose="020B0502020104020203" pitchFamily="34" charset="0"/>
                </a:rPr>
                <a:t>www.rataufdraht.at</a:t>
              </a:r>
            </a:p>
          </p:txBody>
        </p:sp>
      </p:grpSp>
      <p:grpSp>
        <p:nvGrpSpPr>
          <p:cNvPr id="13" name="Gruppieren 12"/>
          <p:cNvGrpSpPr/>
          <p:nvPr/>
        </p:nvGrpSpPr>
        <p:grpSpPr>
          <a:xfrm>
            <a:off x="352040" y="1981572"/>
            <a:ext cx="2521120" cy="2521118"/>
            <a:chOff x="611187" y="1981572"/>
            <a:chExt cx="2521120" cy="2521118"/>
          </a:xfrm>
        </p:grpSpPr>
        <p:sp>
          <p:nvSpPr>
            <p:cNvPr id="52" name="Rechteck 51">
              <a:hlinkClick r:id="rId5"/>
            </p:cNvPr>
            <p:cNvSpPr/>
            <p:nvPr/>
          </p:nvSpPr>
          <p:spPr>
            <a:xfrm>
              <a:off x="611188" y="1981572"/>
              <a:ext cx="2521118" cy="2521118"/>
            </a:xfrm>
            <a:prstGeom prst="rect">
              <a:avLst/>
            </a:prstGeom>
            <a:solidFill>
              <a:srgbClr val="F39200">
                <a:alpha val="6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7" name="Textfeld 56">
              <a:hlinkClick r:id="rId5"/>
            </p:cNvPr>
            <p:cNvSpPr txBox="1"/>
            <p:nvPr/>
          </p:nvSpPr>
          <p:spPr>
            <a:xfrm>
              <a:off x="611189" y="2267683"/>
              <a:ext cx="2521118" cy="430887"/>
            </a:xfrm>
            <a:prstGeom prst="rect">
              <a:avLst/>
            </a:prstGeom>
            <a:noFill/>
          </p:spPr>
          <p:txBody>
            <a:bodyPr wrap="square" rtlCol="0">
              <a:spAutoFit/>
            </a:bodyPr>
            <a:lstStyle/>
            <a:p>
              <a:pPr algn="ctr"/>
              <a:r>
                <a:rPr lang="de-AT" sz="2200" dirty="0">
                  <a:solidFill>
                    <a:srgbClr val="434F55"/>
                  </a:solidFill>
                  <a:latin typeface="Gill Sans MT" panose="020B0502020104020203" pitchFamily="34" charset="0"/>
                </a:rPr>
                <a:t>Saferinternet.at</a:t>
              </a:r>
              <a:endParaRPr lang="de-AT" sz="2200" dirty="0"/>
            </a:p>
          </p:txBody>
        </p:sp>
        <p:sp>
          <p:nvSpPr>
            <p:cNvPr id="10" name="Textfeld 9">
              <a:hlinkClick r:id="rId5"/>
            </p:cNvPr>
            <p:cNvSpPr txBox="1"/>
            <p:nvPr/>
          </p:nvSpPr>
          <p:spPr>
            <a:xfrm>
              <a:off x="611187" y="4031122"/>
              <a:ext cx="2521119" cy="369332"/>
            </a:xfrm>
            <a:prstGeom prst="rect">
              <a:avLst/>
            </a:prstGeom>
            <a:noFill/>
          </p:spPr>
          <p:txBody>
            <a:bodyPr wrap="square" rtlCol="0">
              <a:spAutoFit/>
            </a:bodyPr>
            <a:lstStyle/>
            <a:p>
              <a:r>
                <a:rPr lang="de-AT" dirty="0">
                  <a:solidFill>
                    <a:schemeClr val="bg1"/>
                  </a:solidFill>
                  <a:latin typeface="Gill Sans MT" panose="020B0502020104020203" pitchFamily="34" charset="0"/>
                </a:rPr>
                <a:t>www.saferinternet.at</a:t>
              </a:r>
              <a:endParaRPr lang="de-AT" dirty="0">
                <a:solidFill>
                  <a:schemeClr val="bg1"/>
                </a:solidFill>
              </a:endParaRPr>
            </a:p>
          </p:txBody>
        </p:sp>
      </p:grpSp>
      <p:pic>
        <p:nvPicPr>
          <p:cNvPr id="16" name="Grafik 15">
            <a:hlinkClick r:id="rId4"/>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48853" y="2752683"/>
            <a:ext cx="1362656" cy="1228843"/>
          </a:xfrm>
          <a:prstGeom prst="rect">
            <a:avLst/>
          </a:prstGeom>
        </p:spPr>
      </p:pic>
      <p:pic>
        <p:nvPicPr>
          <p:cNvPr id="18" name="Grafik 17">
            <a:hlinkClick r:id="rId3"/>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89088" y="2752683"/>
            <a:ext cx="1047410" cy="1186447"/>
          </a:xfrm>
          <a:prstGeom prst="rect">
            <a:avLst/>
          </a:prstGeom>
        </p:spPr>
      </p:pic>
      <p:pic>
        <p:nvPicPr>
          <p:cNvPr id="20" name="Grafik 19">
            <a:hlinkClick r:id="rId5"/>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6285" y="2802817"/>
            <a:ext cx="1704440" cy="1081254"/>
          </a:xfrm>
          <a:prstGeom prst="rect">
            <a:avLst/>
          </a:prstGeom>
        </p:spPr>
      </p:pic>
      <p:sp>
        <p:nvSpPr>
          <p:cNvPr id="21" name="Textfeld 20">
            <a:extLst>
              <a:ext uri="{FF2B5EF4-FFF2-40B4-BE49-F238E27FC236}">
                <a16:creationId xmlns:a16="http://schemas.microsoft.com/office/drawing/2014/main" id="{D0A5632A-181A-450C-81D4-47856EEB25F2}"/>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Beratungsangebot</a:t>
            </a:r>
          </a:p>
        </p:txBody>
      </p:sp>
    </p:spTree>
    <p:extLst>
      <p:ext uri="{BB962C8B-B14F-4D97-AF65-F5344CB8AC3E}">
        <p14:creationId xmlns:p14="http://schemas.microsoft.com/office/powerpoint/2010/main" val="1043061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6EA24C9-33D9-47DD-AB2D-458306509C16}"/>
              </a:ext>
            </a:extLst>
          </p:cNvPr>
          <p:cNvSpPr txBox="1"/>
          <p:nvPr/>
        </p:nvSpPr>
        <p:spPr>
          <a:xfrm>
            <a:off x="4146699" y="6502725"/>
            <a:ext cx="4997301" cy="384721"/>
          </a:xfrm>
          <a:prstGeom prst="rect">
            <a:avLst/>
          </a:prstGeom>
          <a:noFill/>
        </p:spPr>
        <p:txBody>
          <a:bodyPr wrap="square" rtlCol="0">
            <a:spAutoFit/>
          </a:bodyPr>
          <a:lstStyle/>
          <a:p>
            <a:pPr algn="r"/>
            <a:r>
              <a:rPr lang="de-AT" sz="1900" dirty="0">
                <a:latin typeface="Gill Sans MT" panose="020B0502020104020203" pitchFamily="34" charset="0"/>
              </a:rPr>
              <a:t>Digitale Spiele</a:t>
            </a:r>
            <a:endParaRPr lang="de-AT" sz="1900" dirty="0">
              <a:latin typeface="+mj-lt"/>
            </a:endParaRPr>
          </a:p>
        </p:txBody>
      </p:sp>
      <p:pic>
        <p:nvPicPr>
          <p:cNvPr id="3" name="Grafik 2" descr="Ein Bild, das Front, Tisch, Mann, suchend enthält.&#10;&#10;Automatisch generierte Beschreibung">
            <a:extLst>
              <a:ext uri="{FF2B5EF4-FFF2-40B4-BE49-F238E27FC236}">
                <a16:creationId xmlns:a16="http://schemas.microsoft.com/office/drawing/2014/main" id="{30509418-1557-443C-A417-3CCC71A1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2442"/>
            <a:ext cx="9144000" cy="6096000"/>
          </a:xfrm>
          <a:prstGeom prst="rect">
            <a:avLst/>
          </a:prstGeom>
        </p:spPr>
      </p:pic>
      <p:sp>
        <p:nvSpPr>
          <p:cNvPr id="4" name="Rechteck 3">
            <a:extLst>
              <a:ext uri="{FF2B5EF4-FFF2-40B4-BE49-F238E27FC236}">
                <a16:creationId xmlns:a16="http://schemas.microsoft.com/office/drawing/2014/main" id="{1ACA0201-F0E7-439F-A2DA-DAE7A02D193D}"/>
              </a:ext>
            </a:extLst>
          </p:cNvPr>
          <p:cNvSpPr/>
          <p:nvPr/>
        </p:nvSpPr>
        <p:spPr>
          <a:xfrm>
            <a:off x="7487776" y="6192221"/>
            <a:ext cx="1656223"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Igor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Starkov</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Unsplash</a:t>
            </a:r>
          </a:p>
        </p:txBody>
      </p:sp>
    </p:spTree>
    <p:extLst>
      <p:ext uri="{BB962C8B-B14F-4D97-AF65-F5344CB8AC3E}">
        <p14:creationId xmlns:p14="http://schemas.microsoft.com/office/powerpoint/2010/main" val="2749818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877E831-663C-4424-B1F4-5908681E6586}"/>
              </a:ext>
            </a:extLst>
          </p:cNvPr>
          <p:cNvSpPr/>
          <p:nvPr/>
        </p:nvSpPr>
        <p:spPr>
          <a:xfrm>
            <a:off x="597693" y="887422"/>
            <a:ext cx="7948613" cy="4708981"/>
          </a:xfrm>
          <a:prstGeom prst="rect">
            <a:avLst/>
          </a:prstGeom>
        </p:spPr>
        <p:txBody>
          <a:bodyPr wrap="square">
            <a:spAutoFit/>
          </a:bodyPr>
          <a:lstStyle/>
          <a:p>
            <a:pPr marL="357188" indent="-357188">
              <a:buClr>
                <a:srgbClr val="F39200"/>
              </a:buClr>
              <a:buFont typeface="Wingdings" panose="05000000000000000000" pitchFamily="2" charset="2"/>
              <a:buChar char="§"/>
            </a:pPr>
            <a:r>
              <a:rPr lang="de-AT" sz="2000" dirty="0"/>
              <a:t>Interessieren Sie sich für die Lieblingsspiele Ihres Kindes!</a:t>
            </a:r>
          </a:p>
          <a:p>
            <a:pPr marL="357188" indent="-357188">
              <a:buClr>
                <a:srgbClr val="F39200"/>
              </a:buClr>
              <a:buFont typeface="Wingdings" panose="05000000000000000000" pitchFamily="2" charset="2"/>
              <a:buChar char="§"/>
            </a:pPr>
            <a:r>
              <a:rPr lang="de-AT" sz="2000" dirty="0"/>
              <a:t>Probieren Sie alle Spiele ruhig selbst aus, um sinnvolle Regeln vereinbaren zu können!</a:t>
            </a:r>
          </a:p>
          <a:p>
            <a:pPr marL="357188" indent="-357188">
              <a:spcAft>
                <a:spcPts val="1200"/>
              </a:spcAft>
              <a:buClr>
                <a:srgbClr val="F39200"/>
              </a:buClr>
              <a:buFont typeface="Wingdings" panose="05000000000000000000" pitchFamily="2" charset="2"/>
              <a:buChar char="§"/>
            </a:pPr>
            <a:r>
              <a:rPr lang="de-AT" sz="2000" dirty="0"/>
              <a:t>Vereinbaren Sie Regeln, z.B. über die Spieldauer bzw. vereinbaren Sie allgemein Bildschirmzeit!</a:t>
            </a:r>
          </a:p>
          <a:p>
            <a:pPr marL="892175" lvl="1" indent="-357188">
              <a:buClr>
                <a:srgbClr val="F39200"/>
              </a:buClr>
              <a:buFont typeface="Wingdings" panose="05000000000000000000" pitchFamily="2" charset="2"/>
              <a:buChar char="§"/>
            </a:pPr>
            <a:r>
              <a:rPr lang="de-AT" sz="2000" dirty="0"/>
              <a:t>Bis 18 Monate möglichst vermeiden</a:t>
            </a:r>
          </a:p>
          <a:p>
            <a:pPr marL="892175" lvl="1" indent="-357188">
              <a:buClr>
                <a:srgbClr val="F39200"/>
              </a:buClr>
              <a:buFont typeface="Wingdings" panose="05000000000000000000" pitchFamily="2" charset="2"/>
              <a:buChar char="§"/>
            </a:pPr>
            <a:r>
              <a:rPr lang="de-AT" sz="2000" dirty="0"/>
              <a:t>Maximal 10-15 Min. am Stück</a:t>
            </a:r>
          </a:p>
          <a:p>
            <a:pPr marL="892175" lvl="1" indent="-357188">
              <a:buClr>
                <a:srgbClr val="F39200"/>
              </a:buClr>
              <a:buFont typeface="Wingdings" panose="05000000000000000000" pitchFamily="2" charset="2"/>
              <a:buChar char="§"/>
            </a:pPr>
            <a:r>
              <a:rPr lang="de-AT" sz="2000" dirty="0"/>
              <a:t>Kinder nicht dabei alleine lassen</a:t>
            </a:r>
          </a:p>
          <a:p>
            <a:pPr marL="892175" lvl="1" indent="-357188">
              <a:buClr>
                <a:srgbClr val="F39200"/>
              </a:buClr>
              <a:buFont typeface="Wingdings" panose="05000000000000000000" pitchFamily="2" charset="2"/>
              <a:buChar char="§"/>
            </a:pPr>
            <a:r>
              <a:rPr lang="de-AT" sz="2000" dirty="0"/>
              <a:t>Kindgerechte Inhalte</a:t>
            </a:r>
          </a:p>
          <a:p>
            <a:pPr marL="892175" lvl="1" indent="-357188">
              <a:buClr>
                <a:srgbClr val="F39200"/>
              </a:buClr>
              <a:buFont typeface="Wingdings" panose="05000000000000000000" pitchFamily="2" charset="2"/>
              <a:buChar char="§"/>
            </a:pPr>
            <a:endParaRPr lang="de-AT" sz="2000" dirty="0"/>
          </a:p>
          <a:p>
            <a:pPr marL="892175" lvl="1" indent="-357188">
              <a:buClr>
                <a:srgbClr val="F39200"/>
              </a:buClr>
              <a:buFont typeface="Wingdings" panose="05000000000000000000" pitchFamily="2" charset="2"/>
              <a:buChar char="§"/>
            </a:pPr>
            <a:r>
              <a:rPr lang="de-AT" sz="2000" dirty="0"/>
              <a:t>4-6 Jahre: Maximal 20 Minuten am Stück</a:t>
            </a:r>
          </a:p>
          <a:p>
            <a:pPr marL="892175" lvl="1" indent="-357188">
              <a:buClr>
                <a:srgbClr val="F39200"/>
              </a:buClr>
              <a:buFont typeface="Wingdings" panose="05000000000000000000" pitchFamily="2" charset="2"/>
              <a:buChar char="§"/>
            </a:pPr>
            <a:r>
              <a:rPr lang="de-AT" sz="2000" dirty="0"/>
              <a:t>Nicht mehr als 1h/Tag</a:t>
            </a:r>
          </a:p>
          <a:p>
            <a:pPr marL="357188" indent="-357188">
              <a:spcBef>
                <a:spcPts val="1200"/>
              </a:spcBef>
              <a:buClr>
                <a:srgbClr val="F39200"/>
              </a:buClr>
              <a:buFont typeface="Wingdings" panose="05000000000000000000" pitchFamily="2" charset="2"/>
              <a:buChar char="§"/>
            </a:pPr>
            <a:r>
              <a:rPr lang="de-AT" sz="2000" dirty="0"/>
              <a:t>Achten Sie auf die PEGI-Alterskennzeichnung!</a:t>
            </a:r>
          </a:p>
          <a:p>
            <a:pPr marL="357188" indent="-357188">
              <a:buClr>
                <a:srgbClr val="F39200"/>
              </a:buClr>
              <a:buFont typeface="Wingdings" panose="05000000000000000000" pitchFamily="2" charset="2"/>
              <a:buChar char="§"/>
            </a:pPr>
            <a:r>
              <a:rPr lang="de-AT" sz="2000" dirty="0"/>
              <a:t>Gute Computerspiele: </a:t>
            </a:r>
            <a:r>
              <a:rPr lang="de-AT" sz="2000" dirty="0">
                <a:hlinkClick r:id="rId3"/>
              </a:rPr>
              <a:t>www.bupp.at</a:t>
            </a:r>
            <a:endParaRPr lang="de-AT" sz="2000" dirty="0"/>
          </a:p>
        </p:txBody>
      </p:sp>
      <p:sp>
        <p:nvSpPr>
          <p:cNvPr id="3" name="Textfeld 2">
            <a:extLst>
              <a:ext uri="{FF2B5EF4-FFF2-40B4-BE49-F238E27FC236}">
                <a16:creationId xmlns:a16="http://schemas.microsoft.com/office/drawing/2014/main" id="{5C9B3EDD-E5FB-451D-BF7A-382FCA2DBC60}"/>
              </a:ext>
            </a:extLst>
          </p:cNvPr>
          <p:cNvSpPr txBox="1"/>
          <p:nvPr/>
        </p:nvSpPr>
        <p:spPr>
          <a:xfrm>
            <a:off x="4146698" y="6438442"/>
            <a:ext cx="4997301" cy="400110"/>
          </a:xfrm>
          <a:prstGeom prst="rect">
            <a:avLst/>
          </a:prstGeom>
          <a:noFill/>
        </p:spPr>
        <p:txBody>
          <a:bodyPr wrap="square" rtlCol="0">
            <a:spAutoFit/>
          </a:bodyPr>
          <a:lstStyle/>
          <a:p>
            <a:pPr algn="r"/>
            <a:r>
              <a:rPr lang="de-AT" altLang="de-DE" sz="2000" dirty="0">
                <a:ea typeface="ＭＳ Ｐゴシック" panose="020B0600070205080204" pitchFamily="34" charset="-128"/>
              </a:rPr>
              <a:t>Digitale Spiele</a:t>
            </a:r>
            <a:endParaRPr lang="de-AT" sz="1900" dirty="0">
              <a:latin typeface="+mj-lt"/>
            </a:endParaRPr>
          </a:p>
        </p:txBody>
      </p:sp>
    </p:spTree>
    <p:extLst>
      <p:ext uri="{BB962C8B-B14F-4D97-AF65-F5344CB8AC3E}">
        <p14:creationId xmlns:p14="http://schemas.microsoft.com/office/powerpoint/2010/main" val="3128465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BF3F17-F18C-A947-932D-0F86A6A822F3}"/>
              </a:ext>
            </a:extLst>
          </p:cNvPr>
          <p:cNvSpPr>
            <a:spLocks noGrp="1"/>
          </p:cNvSpPr>
          <p:nvPr>
            <p:ph type="title"/>
          </p:nvPr>
        </p:nvSpPr>
        <p:spPr/>
        <p:txBody>
          <a:bodyPr/>
          <a:lstStyle/>
          <a:p>
            <a:endParaRPr lang="de-DE"/>
          </a:p>
        </p:txBody>
      </p:sp>
      <p:pic>
        <p:nvPicPr>
          <p:cNvPr id="5" name="Inhaltsplatzhalter 4" descr="Ein Bild, das Screenshot enthält.&#10;&#10;Automatisch generierte Beschreibung">
            <a:hlinkClick r:id="rId3"/>
            <a:extLst>
              <a:ext uri="{FF2B5EF4-FFF2-40B4-BE49-F238E27FC236}">
                <a16:creationId xmlns:a16="http://schemas.microsoft.com/office/drawing/2014/main" id="{20D53296-87CA-A749-A186-431562D41EAE}"/>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0" y="-171320"/>
            <a:ext cx="9144000" cy="6582782"/>
          </a:xfrm>
        </p:spPr>
      </p:pic>
      <p:sp>
        <p:nvSpPr>
          <p:cNvPr id="6" name="Textfeld 5">
            <a:extLst>
              <a:ext uri="{FF2B5EF4-FFF2-40B4-BE49-F238E27FC236}">
                <a16:creationId xmlns:a16="http://schemas.microsoft.com/office/drawing/2014/main" id="{DC6AFC8E-1E8C-734B-92C6-5653D4DD50B4}"/>
              </a:ext>
            </a:extLst>
          </p:cNvPr>
          <p:cNvSpPr txBox="1"/>
          <p:nvPr/>
        </p:nvSpPr>
        <p:spPr>
          <a:xfrm>
            <a:off x="6830866" y="6411462"/>
            <a:ext cx="2313134" cy="384721"/>
          </a:xfrm>
          <a:prstGeom prst="rect">
            <a:avLst/>
          </a:prstGeom>
          <a:noFill/>
        </p:spPr>
        <p:txBody>
          <a:bodyPr wrap="none" rtlCol="0">
            <a:spAutoFit/>
          </a:bodyPr>
          <a:lstStyle/>
          <a:p>
            <a:r>
              <a:rPr lang="de-DE" sz="1900" dirty="0">
                <a:latin typeface="Gill Sans MT" panose="020B0502020104020203" pitchFamily="34" charset="0"/>
              </a:rPr>
              <a:t>Gute Apps für Kinder</a:t>
            </a:r>
          </a:p>
        </p:txBody>
      </p:sp>
    </p:spTree>
    <p:extLst>
      <p:ext uri="{BB962C8B-B14F-4D97-AF65-F5344CB8AC3E}">
        <p14:creationId xmlns:p14="http://schemas.microsoft.com/office/powerpoint/2010/main" val="4137279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94585E-48E8-E74E-BF3A-DFCF2CDCF71F}"/>
              </a:ext>
            </a:extLst>
          </p:cNvPr>
          <p:cNvSpPr/>
          <p:nvPr/>
        </p:nvSpPr>
        <p:spPr>
          <a:xfrm>
            <a:off x="662152" y="1623848"/>
            <a:ext cx="3547241" cy="1450428"/>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dirty="0" err="1">
                <a:solidFill>
                  <a:schemeClr val="tx1"/>
                </a:solidFill>
                <a:latin typeface="Gill Sans MT" panose="020B0502020104020203" pitchFamily="34" charset="0"/>
              </a:rPr>
              <a:t>Empowering</a:t>
            </a:r>
            <a:r>
              <a:rPr lang="de-DE" sz="1900" dirty="0">
                <a:solidFill>
                  <a:schemeClr val="tx1"/>
                </a:solidFill>
                <a:latin typeface="Gill Sans MT" panose="020B0502020104020203" pitchFamily="34" charset="0"/>
              </a:rPr>
              <a:t>:</a:t>
            </a:r>
          </a:p>
          <a:p>
            <a:pPr algn="ctr"/>
            <a:r>
              <a:rPr lang="de-DE" sz="1900" dirty="0">
                <a:solidFill>
                  <a:schemeClr val="tx1"/>
                </a:solidFill>
                <a:latin typeface="Gill Sans MT" panose="020B0502020104020203" pitchFamily="34" charset="0"/>
              </a:rPr>
              <a:t>Stützt Kinder in ihrer Entwicklung</a:t>
            </a:r>
          </a:p>
        </p:txBody>
      </p:sp>
      <p:sp>
        <p:nvSpPr>
          <p:cNvPr id="5" name="Rechteck 4">
            <a:extLst>
              <a:ext uri="{FF2B5EF4-FFF2-40B4-BE49-F238E27FC236}">
                <a16:creationId xmlns:a16="http://schemas.microsoft.com/office/drawing/2014/main" id="{8179A36F-CCE8-5042-806C-9881AA4D460E}"/>
              </a:ext>
            </a:extLst>
          </p:cNvPr>
          <p:cNvSpPr/>
          <p:nvPr/>
        </p:nvSpPr>
        <p:spPr>
          <a:xfrm>
            <a:off x="4571999" y="1623848"/>
            <a:ext cx="3547241" cy="1450428"/>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dirty="0">
                <a:solidFill>
                  <a:schemeClr val="tx1"/>
                </a:solidFill>
                <a:latin typeface="Gill Sans MT" panose="020B0502020104020203" pitchFamily="34" charset="0"/>
              </a:rPr>
              <a:t>Fesselnd</a:t>
            </a:r>
          </a:p>
        </p:txBody>
      </p:sp>
      <p:sp>
        <p:nvSpPr>
          <p:cNvPr id="6" name="Rechteck 5">
            <a:extLst>
              <a:ext uri="{FF2B5EF4-FFF2-40B4-BE49-F238E27FC236}">
                <a16:creationId xmlns:a16="http://schemas.microsoft.com/office/drawing/2014/main" id="{F174824A-65EA-0548-8593-A8E2E6447EE5}"/>
              </a:ext>
            </a:extLst>
          </p:cNvPr>
          <p:cNvSpPr/>
          <p:nvPr/>
        </p:nvSpPr>
        <p:spPr>
          <a:xfrm>
            <a:off x="662152" y="3226676"/>
            <a:ext cx="3547241" cy="1450428"/>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dirty="0">
                <a:solidFill>
                  <a:schemeClr val="tx1"/>
                </a:solidFill>
                <a:latin typeface="Gill Sans MT" panose="020B0502020104020203" pitchFamily="34" charset="0"/>
              </a:rPr>
              <a:t>Anregend zum Selbsttun</a:t>
            </a:r>
          </a:p>
        </p:txBody>
      </p:sp>
      <p:sp>
        <p:nvSpPr>
          <p:cNvPr id="7" name="Rechteck 6">
            <a:extLst>
              <a:ext uri="{FF2B5EF4-FFF2-40B4-BE49-F238E27FC236}">
                <a16:creationId xmlns:a16="http://schemas.microsoft.com/office/drawing/2014/main" id="{114263E2-FFC9-6C49-85CA-5989F70AF4AA}"/>
              </a:ext>
            </a:extLst>
          </p:cNvPr>
          <p:cNvSpPr/>
          <p:nvPr/>
        </p:nvSpPr>
        <p:spPr>
          <a:xfrm>
            <a:off x="4572000" y="3226676"/>
            <a:ext cx="3547241" cy="1450428"/>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dirty="0">
                <a:solidFill>
                  <a:schemeClr val="tx1"/>
                </a:solidFill>
                <a:latin typeface="Gill Sans MT" panose="020B0502020104020203" pitchFamily="34" charset="0"/>
              </a:rPr>
              <a:t>Sicher</a:t>
            </a:r>
          </a:p>
          <a:p>
            <a:pPr algn="ctr"/>
            <a:r>
              <a:rPr lang="de-DE" sz="1900" dirty="0">
                <a:solidFill>
                  <a:schemeClr val="tx1"/>
                </a:solidFill>
                <a:latin typeface="Gill Sans MT" panose="020B0502020104020203" pitchFamily="34" charset="0"/>
              </a:rPr>
              <a:t>Inhalte, Kosten, Zeit</a:t>
            </a:r>
          </a:p>
        </p:txBody>
      </p:sp>
      <p:pic>
        <p:nvPicPr>
          <p:cNvPr id="10" name="Grafik 9" descr="Ein Bild, das gelb enthält.&#10;&#10;Automatisch generierte Beschreibung">
            <a:hlinkClick r:id="rId3"/>
            <a:extLst>
              <a:ext uri="{FF2B5EF4-FFF2-40B4-BE49-F238E27FC236}">
                <a16:creationId xmlns:a16="http://schemas.microsoft.com/office/drawing/2014/main" id="{9BCDEC47-2A24-B54A-A597-F856A4A4CC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5998" y="4880333"/>
            <a:ext cx="3619242" cy="1295646"/>
          </a:xfrm>
          <a:prstGeom prst="rect">
            <a:avLst/>
          </a:prstGeom>
        </p:spPr>
      </p:pic>
      <p:sp>
        <p:nvSpPr>
          <p:cNvPr id="11" name="Textfeld 10">
            <a:extLst>
              <a:ext uri="{FF2B5EF4-FFF2-40B4-BE49-F238E27FC236}">
                <a16:creationId xmlns:a16="http://schemas.microsoft.com/office/drawing/2014/main" id="{208FEA1A-C286-4354-9B19-AFDB69EEE4CF}"/>
              </a:ext>
            </a:extLst>
          </p:cNvPr>
          <p:cNvSpPr txBox="1"/>
          <p:nvPr/>
        </p:nvSpPr>
        <p:spPr>
          <a:xfrm>
            <a:off x="6612270" y="6473279"/>
            <a:ext cx="2460610" cy="384721"/>
          </a:xfrm>
          <a:prstGeom prst="rect">
            <a:avLst/>
          </a:prstGeom>
          <a:noFill/>
        </p:spPr>
        <p:txBody>
          <a:bodyPr wrap="none" rtlCol="0">
            <a:spAutoFit/>
          </a:bodyPr>
          <a:lstStyle/>
          <a:p>
            <a:r>
              <a:rPr lang="de-DE" sz="1900" dirty="0">
                <a:latin typeface="Gill Sans MT" panose="020B0502020104020203" pitchFamily="34" charset="0"/>
              </a:rPr>
              <a:t>Kriterien für gute Apps</a:t>
            </a:r>
          </a:p>
        </p:txBody>
      </p:sp>
      <p:pic>
        <p:nvPicPr>
          <p:cNvPr id="2" name="Grafik 1">
            <a:hlinkClick r:id="rId5"/>
            <a:extLst>
              <a:ext uri="{FF2B5EF4-FFF2-40B4-BE49-F238E27FC236}">
                <a16:creationId xmlns:a16="http://schemas.microsoft.com/office/drawing/2014/main" id="{336AB878-014F-4366-BA82-A79F7828518C}"/>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0232" y="4781448"/>
            <a:ext cx="1531708" cy="1493415"/>
          </a:xfrm>
          <a:prstGeom prst="rect">
            <a:avLst/>
          </a:prstGeom>
        </p:spPr>
      </p:pic>
    </p:spTree>
    <p:extLst>
      <p:ext uri="{BB962C8B-B14F-4D97-AF65-F5344CB8AC3E}">
        <p14:creationId xmlns:p14="http://schemas.microsoft.com/office/powerpoint/2010/main" val="2310432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605A0BF-1387-41E3-BC09-8AC670ACB2F9}"/>
              </a:ext>
            </a:extLst>
          </p:cNvPr>
          <p:cNvSpPr txBox="1"/>
          <p:nvPr/>
        </p:nvSpPr>
        <p:spPr>
          <a:xfrm>
            <a:off x="7409623" y="6473279"/>
            <a:ext cx="1734377" cy="384721"/>
          </a:xfrm>
          <a:prstGeom prst="rect">
            <a:avLst/>
          </a:prstGeom>
          <a:noFill/>
        </p:spPr>
        <p:txBody>
          <a:bodyPr wrap="square" rtlCol="0">
            <a:spAutoFit/>
          </a:bodyPr>
          <a:lstStyle/>
          <a:p>
            <a:pPr algn="r"/>
            <a:r>
              <a:rPr lang="de-AT" sz="1900" dirty="0">
                <a:latin typeface="Gill Sans MT" panose="020B0502020104020203" pitchFamily="34" charset="0"/>
              </a:rPr>
              <a:t>Risiken in Apps</a:t>
            </a:r>
          </a:p>
        </p:txBody>
      </p:sp>
      <p:pic>
        <p:nvPicPr>
          <p:cNvPr id="7" name="Grafik 6" descr="Ein Bild, das Monitor, Bildschirm, Fernsehen, schwarz enthält.&#10;&#10;Mit sehr hoher Zuverlässigkeit generierte Beschreibung">
            <a:extLst>
              <a:ext uri="{FF2B5EF4-FFF2-40B4-BE49-F238E27FC236}">
                <a16:creationId xmlns:a16="http://schemas.microsoft.com/office/drawing/2014/main" id="{BCE38336-5551-429C-83E9-8E8A1109E8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60"/>
            <a:ext cx="9144000" cy="6441802"/>
          </a:xfrm>
          <a:prstGeom prst="rect">
            <a:avLst/>
          </a:prstGeom>
        </p:spPr>
      </p:pic>
      <p:sp>
        <p:nvSpPr>
          <p:cNvPr id="2" name="Textfeld 1">
            <a:extLst>
              <a:ext uri="{FF2B5EF4-FFF2-40B4-BE49-F238E27FC236}">
                <a16:creationId xmlns:a16="http://schemas.microsoft.com/office/drawing/2014/main" id="{773E849E-7986-4915-9FD8-4A94A8DBCEC7}"/>
              </a:ext>
            </a:extLst>
          </p:cNvPr>
          <p:cNvSpPr txBox="1"/>
          <p:nvPr/>
        </p:nvSpPr>
        <p:spPr>
          <a:xfrm>
            <a:off x="7726624" y="6192221"/>
            <a:ext cx="1417376"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Pixelkult</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r>
              <a:rPr lang="de-AT" sz="1000" dirty="0">
                <a:solidFill>
                  <a:schemeClr val="bg1"/>
                </a:solidFill>
                <a:latin typeface="Gill Sans MT" panose="020B0502020104020203" pitchFamily="34" charset="0"/>
              </a:rPr>
              <a:t> </a:t>
            </a:r>
          </a:p>
        </p:txBody>
      </p:sp>
    </p:spTree>
    <p:extLst>
      <p:ext uri="{BB962C8B-B14F-4D97-AF65-F5344CB8AC3E}">
        <p14:creationId xmlns:p14="http://schemas.microsoft.com/office/powerpoint/2010/main" val="1625492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irl watching behind boy holding smartphone">
            <a:extLst>
              <a:ext uri="{FF2B5EF4-FFF2-40B4-BE49-F238E27FC236}">
                <a16:creationId xmlns:a16="http://schemas.microsoft.com/office/drawing/2014/main" id="{AA726FA6-3517-634B-BFFA-FCB3E07B6D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46" r="2346"/>
          <a:stretch/>
        </p:blipFill>
        <p:spPr bwMode="auto">
          <a:xfrm>
            <a:off x="0" y="0"/>
            <a:ext cx="9144000" cy="6409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4E2BD459-BB8E-4748-B8E8-AD40A5F0E077}"/>
              </a:ext>
            </a:extLst>
          </p:cNvPr>
          <p:cNvSpPr txBox="1"/>
          <p:nvPr/>
        </p:nvSpPr>
        <p:spPr>
          <a:xfrm>
            <a:off x="4335311" y="6471611"/>
            <a:ext cx="4808689" cy="384721"/>
          </a:xfrm>
          <a:prstGeom prst="rect">
            <a:avLst/>
          </a:prstGeom>
          <a:noFill/>
        </p:spPr>
        <p:txBody>
          <a:bodyPr wrap="none" rtlCol="0">
            <a:spAutoFit/>
          </a:bodyPr>
          <a:lstStyle/>
          <a:p>
            <a:r>
              <a:rPr lang="de-DE" sz="1900" dirty="0">
                <a:latin typeface="Gill Sans MT" panose="020B0502020104020203" pitchFamily="34" charset="0"/>
              </a:rPr>
              <a:t>Kreative Nutzung der digitalen Medien fördern</a:t>
            </a:r>
          </a:p>
        </p:txBody>
      </p:sp>
      <p:sp>
        <p:nvSpPr>
          <p:cNvPr id="2" name="Rechteck 1">
            <a:extLst>
              <a:ext uri="{FF2B5EF4-FFF2-40B4-BE49-F238E27FC236}">
                <a16:creationId xmlns:a16="http://schemas.microsoft.com/office/drawing/2014/main" id="{30649C89-6B7E-4376-8263-CBF0305BABC3}"/>
              </a:ext>
            </a:extLst>
          </p:cNvPr>
          <p:cNvSpPr/>
          <p:nvPr/>
        </p:nvSpPr>
        <p:spPr>
          <a:xfrm>
            <a:off x="7564722" y="6163302"/>
            <a:ext cx="1579278"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Tim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Gouw</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Unsplash</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4160711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9F3684F-E3BF-184A-9962-A1949EC92A2E}"/>
              </a:ext>
            </a:extLst>
          </p:cNvPr>
          <p:cNvSpPr>
            <a:spLocks noGrp="1"/>
          </p:cNvSpPr>
          <p:nvPr>
            <p:ph idx="1"/>
          </p:nvPr>
        </p:nvSpPr>
        <p:spPr>
          <a:xfrm>
            <a:off x="821690" y="1898986"/>
            <a:ext cx="7886700" cy="3060028"/>
          </a:xfrm>
        </p:spPr>
        <p:txBody>
          <a:bodyPr/>
          <a:lstStyle/>
          <a:p>
            <a:r>
              <a:rPr lang="de-DE" sz="2600" dirty="0"/>
              <a:t>Fotobearbeitung</a:t>
            </a:r>
          </a:p>
          <a:p>
            <a:r>
              <a:rPr lang="de-DE" sz="2600" dirty="0"/>
              <a:t>Videos erstellen und weiterverarbeiten</a:t>
            </a:r>
          </a:p>
          <a:p>
            <a:r>
              <a:rPr lang="de-DE" sz="2600" dirty="0"/>
              <a:t>Trickfilme</a:t>
            </a:r>
          </a:p>
          <a:p>
            <a:r>
              <a:rPr lang="de-DE" sz="2600" dirty="0"/>
              <a:t>Zeichnen</a:t>
            </a:r>
          </a:p>
          <a:p>
            <a:r>
              <a:rPr lang="de-DE" sz="2600" dirty="0" err="1"/>
              <a:t>Augmented</a:t>
            </a:r>
            <a:r>
              <a:rPr lang="de-DE" sz="2600" dirty="0"/>
              <a:t> </a:t>
            </a:r>
            <a:r>
              <a:rPr lang="de-DE" sz="2600" dirty="0" err="1"/>
              <a:t>reality</a:t>
            </a:r>
            <a:r>
              <a:rPr lang="de-DE" sz="2600" dirty="0"/>
              <a:t>, z. B. </a:t>
            </a:r>
            <a:r>
              <a:rPr lang="de-DE" sz="2600" dirty="0">
                <a:hlinkClick r:id="rId3"/>
              </a:rPr>
              <a:t>http://www.quivervision.com/coloring-packs/</a:t>
            </a:r>
            <a:endParaRPr lang="de-DE" sz="2600" dirty="0"/>
          </a:p>
          <a:p>
            <a:endParaRPr lang="de-DE" dirty="0"/>
          </a:p>
        </p:txBody>
      </p:sp>
      <p:sp>
        <p:nvSpPr>
          <p:cNvPr id="11" name="Sprechblase: rechteckig mit abgerundeten Ecken 10">
            <a:extLst>
              <a:ext uri="{FF2B5EF4-FFF2-40B4-BE49-F238E27FC236}">
                <a16:creationId xmlns:a16="http://schemas.microsoft.com/office/drawing/2014/main" id="{2BD828A5-C63C-43F3-85E8-15F25A391F9B}"/>
              </a:ext>
            </a:extLst>
          </p:cNvPr>
          <p:cNvSpPr/>
          <p:nvPr/>
        </p:nvSpPr>
        <p:spPr>
          <a:xfrm>
            <a:off x="6167120" y="254000"/>
            <a:ext cx="2816225" cy="1513840"/>
          </a:xfrm>
          <a:prstGeom prst="wedgeRoundRectCallout">
            <a:avLst>
              <a:gd name="adj1" fmla="val -59100"/>
              <a:gd name="adj2" fmla="val 82203"/>
              <a:gd name="adj3" fmla="val 16667"/>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000" dirty="0">
                <a:solidFill>
                  <a:schemeClr val="tx1"/>
                </a:solidFill>
                <a:latin typeface="Gill Sans MT" panose="020B0502020104020203" pitchFamily="34" charset="0"/>
              </a:rPr>
              <a:t>Lassen Sie Ihr Kind bei der Mediennutzung nicht allein!</a:t>
            </a:r>
          </a:p>
        </p:txBody>
      </p:sp>
      <p:sp>
        <p:nvSpPr>
          <p:cNvPr id="5" name="Textfeld 4">
            <a:extLst>
              <a:ext uri="{FF2B5EF4-FFF2-40B4-BE49-F238E27FC236}">
                <a16:creationId xmlns:a16="http://schemas.microsoft.com/office/drawing/2014/main" id="{7F2420C5-77E6-4BAC-89A1-330DAE5A4E5F}"/>
              </a:ext>
            </a:extLst>
          </p:cNvPr>
          <p:cNvSpPr txBox="1"/>
          <p:nvPr/>
        </p:nvSpPr>
        <p:spPr>
          <a:xfrm>
            <a:off x="4335311" y="6471611"/>
            <a:ext cx="4808689" cy="384721"/>
          </a:xfrm>
          <a:prstGeom prst="rect">
            <a:avLst/>
          </a:prstGeom>
          <a:noFill/>
        </p:spPr>
        <p:txBody>
          <a:bodyPr wrap="none" rtlCol="0">
            <a:spAutoFit/>
          </a:bodyPr>
          <a:lstStyle/>
          <a:p>
            <a:r>
              <a:rPr lang="de-DE" sz="1900" dirty="0">
                <a:latin typeface="Gill Sans MT" panose="020B0502020104020203" pitchFamily="34" charset="0"/>
              </a:rPr>
              <a:t>Kreative Nutzung der digitalen Medien fördern</a:t>
            </a:r>
          </a:p>
        </p:txBody>
      </p:sp>
    </p:spTree>
    <p:extLst>
      <p:ext uri="{BB962C8B-B14F-4D97-AF65-F5344CB8AC3E}">
        <p14:creationId xmlns:p14="http://schemas.microsoft.com/office/powerpoint/2010/main" val="3598276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6457950" y="6356350"/>
            <a:ext cx="2057400" cy="365125"/>
          </a:xfrm>
          <a:prstGeom prst="rect">
            <a:avLst/>
          </a:prstGeom>
        </p:spPr>
        <p:txBody>
          <a:bodyPr vert="horz" lIns="91440" tIns="45720" rIns="91440" bIns="45720" rtlCol="0" anchor="ctr">
            <a:normAutofit/>
          </a:bodyPr>
          <a:lstStyle/>
          <a:p>
            <a:pPr algn="r" defTabSz="914400">
              <a:spcAft>
                <a:spcPts val="600"/>
              </a:spcAft>
            </a:pPr>
            <a:fld id="{6F2873F6-9495-4317-97FF-5A78A1CE492B}" type="slidenum">
              <a:rPr lang="en-US" altLang="de-DE" sz="1200" smtClean="0">
                <a:solidFill>
                  <a:srgbClr val="FFFFFF"/>
                </a:solidFill>
                <a:latin typeface="+mn-lt"/>
                <a:cs typeface="+mn-cs"/>
              </a:rPr>
              <a:pPr algn="r" defTabSz="914400">
                <a:spcAft>
                  <a:spcPts val="600"/>
                </a:spcAft>
              </a:pPr>
              <a:t>27</a:t>
            </a:fld>
            <a:endParaRPr lang="en-US" altLang="de-DE" sz="1200">
              <a:solidFill>
                <a:srgbClr val="FFFFFF"/>
              </a:solidFill>
              <a:latin typeface="+mn-lt"/>
              <a:cs typeface="+mn-cs"/>
            </a:endParaRPr>
          </a:p>
        </p:txBody>
      </p:sp>
      <p:sp>
        <p:nvSpPr>
          <p:cNvPr id="6" name="Textfeld 5">
            <a:extLst>
              <a:ext uri="{FF2B5EF4-FFF2-40B4-BE49-F238E27FC236}">
                <a16:creationId xmlns:a16="http://schemas.microsoft.com/office/drawing/2014/main" id="{F263ACEB-5860-43C8-BE8B-BDEB6F4FF6DB}"/>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Recht am eigenen Bild</a:t>
            </a:r>
          </a:p>
          <a:p>
            <a:pPr algn="r"/>
            <a:endParaRPr lang="de-AT" sz="1900" dirty="0">
              <a:latin typeface="+mj-lt"/>
            </a:endParaRPr>
          </a:p>
        </p:txBody>
      </p:sp>
      <p:sp>
        <p:nvSpPr>
          <p:cNvPr id="2" name="Rechteck 1">
            <a:extLst>
              <a:ext uri="{FF2B5EF4-FFF2-40B4-BE49-F238E27FC236}">
                <a16:creationId xmlns:a16="http://schemas.microsoft.com/office/drawing/2014/main" id="{F108DD17-97FC-4065-AFF0-AF8FA004C6B2}"/>
              </a:ext>
            </a:extLst>
          </p:cNvPr>
          <p:cNvSpPr/>
          <p:nvPr/>
        </p:nvSpPr>
        <p:spPr>
          <a:xfrm>
            <a:off x="7874790" y="6151175"/>
            <a:ext cx="1281120" cy="246221"/>
          </a:xfrm>
          <a:prstGeom prst="rect">
            <a:avLst/>
          </a:prstGeom>
        </p:spPr>
        <p:txBody>
          <a:bodyPr wrap="none">
            <a:spAutoFit/>
          </a:bodyPr>
          <a:lstStyle/>
          <a:p>
            <a:r>
              <a:rPr lang="de-AT" sz="1000" dirty="0">
                <a:latin typeface="Gill Sans MT" panose="020B0502020104020203" pitchFamily="34" charset="0"/>
              </a:rPr>
              <a:t>Bild: Saferinternet.at </a:t>
            </a:r>
          </a:p>
        </p:txBody>
      </p:sp>
      <p:pic>
        <p:nvPicPr>
          <p:cNvPr id="7" name="Grafik 6" descr="Ein Bild, das Person, draußen, Himmel, Boden enthält.&#10;&#10;Automatisch generierte Beschreibung">
            <a:extLst>
              <a:ext uri="{FF2B5EF4-FFF2-40B4-BE49-F238E27FC236}">
                <a16:creationId xmlns:a16="http://schemas.microsoft.com/office/drawing/2014/main" id="{C547821A-B8F2-417F-906B-445BD091C4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442" y="-41046"/>
            <a:ext cx="9155910" cy="6397396"/>
          </a:xfrm>
          <a:prstGeom prst="rect">
            <a:avLst/>
          </a:prstGeom>
        </p:spPr>
      </p:pic>
      <p:sp>
        <p:nvSpPr>
          <p:cNvPr id="4" name="Textfeld 3">
            <a:extLst>
              <a:ext uri="{FF2B5EF4-FFF2-40B4-BE49-F238E27FC236}">
                <a16:creationId xmlns:a16="http://schemas.microsoft.com/office/drawing/2014/main" id="{119E1F64-8BBA-4DEA-81E4-343679E52804}"/>
              </a:ext>
            </a:extLst>
          </p:cNvPr>
          <p:cNvSpPr txBox="1"/>
          <p:nvPr/>
        </p:nvSpPr>
        <p:spPr>
          <a:xfrm>
            <a:off x="7897232" y="6151174"/>
            <a:ext cx="1236236" cy="246221"/>
          </a:xfrm>
          <a:prstGeom prst="rect">
            <a:avLst/>
          </a:prstGeom>
          <a:noFill/>
        </p:spPr>
        <p:txBody>
          <a:bodyPr wrap="none" rtlCol="0">
            <a:spAutoFit/>
          </a:bodyPr>
          <a:lstStyle/>
          <a:p>
            <a:r>
              <a:rPr lang="de-AT" sz="1000" dirty="0">
                <a:latin typeface="Gill Sans MT" panose="020B0502020104020203" pitchFamily="34" charset="0"/>
              </a:rPr>
              <a:t>Bild: saferinternet.at</a:t>
            </a:r>
          </a:p>
        </p:txBody>
      </p:sp>
    </p:spTree>
    <p:extLst>
      <p:ext uri="{BB962C8B-B14F-4D97-AF65-F5344CB8AC3E}">
        <p14:creationId xmlns:p14="http://schemas.microsoft.com/office/powerpoint/2010/main" val="365480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Nueve Meses!!!">
            <a:extLst>
              <a:ext uri="{FF2B5EF4-FFF2-40B4-BE49-F238E27FC236}">
                <a16:creationId xmlns:a16="http://schemas.microsoft.com/office/drawing/2014/main" id="{9D95376A-15CB-E744-AC03-42A8B6E780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012"/>
          <a:stretch/>
        </p:blipFill>
        <p:spPr bwMode="auto">
          <a:xfrm>
            <a:off x="1" y="0"/>
            <a:ext cx="9144000" cy="646906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FB5D8065-A745-0246-9581-E37B76D20DD1}"/>
              </a:ext>
            </a:extLst>
          </p:cNvPr>
          <p:cNvSpPr txBox="1"/>
          <p:nvPr/>
        </p:nvSpPr>
        <p:spPr>
          <a:xfrm>
            <a:off x="6839668" y="6103779"/>
            <a:ext cx="3801035" cy="246221"/>
          </a:xfrm>
          <a:prstGeom prst="rect">
            <a:avLst/>
          </a:prstGeom>
          <a:noFill/>
        </p:spPr>
        <p:txBody>
          <a:bodyPr wrap="square" rtlCol="0">
            <a:spAutoFit/>
          </a:bodyPr>
          <a:lstStyle/>
          <a:p>
            <a:r>
              <a:rPr lang="de-AT" sz="1000" dirty="0">
                <a:latin typeface="Gill Sans MT" panose="020B0502020104020203" pitchFamily="34" charset="0"/>
              </a:rPr>
              <a:t>Bild: CC BY 2.0 </a:t>
            </a:r>
            <a:r>
              <a:rPr lang="de-AT" sz="1000" dirty="0">
                <a:latin typeface="Gill Sans MT" panose="020B0502020104020203" pitchFamily="34" charset="0"/>
                <a:hlinkClick r:id="rId4">
                  <a:extLst>
                    <a:ext uri="{A12FA001-AC4F-418D-AE19-62706E023703}">
                      <ahyp:hlinkClr xmlns:ahyp="http://schemas.microsoft.com/office/drawing/2018/hyperlinkcolor" val="tx"/>
                    </a:ext>
                  </a:extLst>
                </a:hlinkClick>
              </a:rPr>
              <a:t>JORGE RAVINES </a:t>
            </a:r>
            <a:r>
              <a:rPr lang="de-DE" sz="1000" dirty="0">
                <a:latin typeface="Gill Sans MT" panose="020B0502020104020203" pitchFamily="34" charset="0"/>
              </a:rPr>
              <a:t>/ </a:t>
            </a:r>
            <a:r>
              <a:rPr lang="de-DE" sz="1000" dirty="0" err="1">
                <a:latin typeface="Gill Sans MT" panose="020B0502020104020203" pitchFamily="34" charset="0"/>
              </a:rPr>
              <a:t>flickr</a:t>
            </a:r>
            <a:r>
              <a:rPr lang="de-DE" sz="1000" dirty="0">
                <a:latin typeface="Gill Sans MT" panose="020B0502020104020203" pitchFamily="34" charset="0"/>
              </a:rPr>
              <a:t> </a:t>
            </a:r>
          </a:p>
        </p:txBody>
      </p:sp>
      <p:sp>
        <p:nvSpPr>
          <p:cNvPr id="4" name="Textfeld 3">
            <a:extLst>
              <a:ext uri="{FF2B5EF4-FFF2-40B4-BE49-F238E27FC236}">
                <a16:creationId xmlns:a16="http://schemas.microsoft.com/office/drawing/2014/main" id="{DD059F88-CFDE-4E69-A841-C058CE77AEF4}"/>
              </a:ext>
            </a:extLst>
          </p:cNvPr>
          <p:cNvSpPr txBox="1"/>
          <p:nvPr/>
        </p:nvSpPr>
        <p:spPr>
          <a:xfrm>
            <a:off x="6106758" y="6469062"/>
            <a:ext cx="3037242" cy="384721"/>
          </a:xfrm>
          <a:prstGeom prst="rect">
            <a:avLst/>
          </a:prstGeom>
          <a:noFill/>
        </p:spPr>
        <p:txBody>
          <a:bodyPr wrap="none" rtlCol="0">
            <a:spAutoFit/>
          </a:bodyPr>
          <a:lstStyle/>
          <a:p>
            <a:r>
              <a:rPr lang="de-DE" sz="1900" dirty="0">
                <a:latin typeface="Gill Sans MT" panose="020B0502020104020203" pitchFamily="34" charset="0"/>
              </a:rPr>
              <a:t>Kinderfotos ins Netz stellen?</a:t>
            </a:r>
          </a:p>
        </p:txBody>
      </p:sp>
    </p:spTree>
    <p:extLst>
      <p:ext uri="{BB962C8B-B14F-4D97-AF65-F5344CB8AC3E}">
        <p14:creationId xmlns:p14="http://schemas.microsoft.com/office/powerpoint/2010/main" val="1906593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deinkindauchnicht.org/img/campaign/deinkindauchnicht_3.jpg">
            <a:extLst>
              <a:ext uri="{FF2B5EF4-FFF2-40B4-BE49-F238E27FC236}">
                <a16:creationId xmlns:a16="http://schemas.microsoft.com/office/drawing/2014/main" id="{C8FB8016-1D50-764D-9EBF-C0CB3E4509E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243" y="1207265"/>
            <a:ext cx="3886571" cy="389287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deinkindauchnicht.org/img/campaign/deinkindauchnicht_4.jpg">
            <a:extLst>
              <a:ext uri="{FF2B5EF4-FFF2-40B4-BE49-F238E27FC236}">
                <a16:creationId xmlns:a16="http://schemas.microsoft.com/office/drawing/2014/main" id="{906357C8-E810-E049-A43D-BFF054CB5AD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17384" y="1207265"/>
            <a:ext cx="3886571" cy="389288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F9094859-120C-A940-A6FA-01A3416C204E}"/>
              </a:ext>
            </a:extLst>
          </p:cNvPr>
          <p:cNvSpPr txBox="1"/>
          <p:nvPr/>
        </p:nvSpPr>
        <p:spPr>
          <a:xfrm>
            <a:off x="6106758" y="6432639"/>
            <a:ext cx="3037242" cy="384721"/>
          </a:xfrm>
          <a:prstGeom prst="rect">
            <a:avLst/>
          </a:prstGeom>
          <a:noFill/>
        </p:spPr>
        <p:txBody>
          <a:bodyPr wrap="none" rtlCol="0">
            <a:spAutoFit/>
          </a:bodyPr>
          <a:lstStyle/>
          <a:p>
            <a:r>
              <a:rPr lang="de-DE" sz="1900" dirty="0">
                <a:latin typeface="Gill Sans MT" panose="020B0502020104020203" pitchFamily="34" charset="0"/>
              </a:rPr>
              <a:t>Kinderfotos ins Netz stellen?</a:t>
            </a:r>
          </a:p>
        </p:txBody>
      </p:sp>
      <p:sp>
        <p:nvSpPr>
          <p:cNvPr id="3" name="Rechteck 2">
            <a:extLst>
              <a:ext uri="{FF2B5EF4-FFF2-40B4-BE49-F238E27FC236}">
                <a16:creationId xmlns:a16="http://schemas.microsoft.com/office/drawing/2014/main" id="{560D3FD6-BD6E-45D7-8EA5-242D92F23AB9}"/>
              </a:ext>
            </a:extLst>
          </p:cNvPr>
          <p:cNvSpPr/>
          <p:nvPr/>
        </p:nvSpPr>
        <p:spPr>
          <a:xfrm>
            <a:off x="1971576" y="4853923"/>
            <a:ext cx="2411238" cy="246221"/>
          </a:xfrm>
          <a:prstGeom prst="rect">
            <a:avLst/>
          </a:prstGeom>
        </p:spPr>
        <p:txBody>
          <a:bodyPr wrap="none">
            <a:spAutoFit/>
          </a:bodyPr>
          <a:lstStyle/>
          <a:p>
            <a:r>
              <a:rPr lang="de-AT" sz="1000" dirty="0">
                <a:latin typeface="Gill Sans MT" panose="020B0502020104020203" pitchFamily="34" charset="0"/>
              </a:rPr>
              <a:t> Bild: </a:t>
            </a:r>
            <a:r>
              <a:rPr lang="de-AT" sz="1000" dirty="0">
                <a:latin typeface="Gill Sans MT" panose="020B0502020104020203" pitchFamily="34" charset="0"/>
                <a:hlinkClick r:id="rId5">
                  <a:extLst>
                    <a:ext uri="{A12FA001-AC4F-418D-AE19-62706E023703}">
                      <ahyp:hlinkClr xmlns:ahyp="http://schemas.microsoft.com/office/drawing/2018/hyperlinkcolor" val="tx"/>
                    </a:ext>
                  </a:extLst>
                </a:hlinkClick>
              </a:rPr>
              <a:t>#</a:t>
            </a:r>
            <a:r>
              <a:rPr lang="de-AT" sz="1000" dirty="0" err="1">
                <a:latin typeface="Gill Sans MT" panose="020B0502020104020203" pitchFamily="34" charset="0"/>
                <a:hlinkClick r:id="rId5">
                  <a:extLst>
                    <a:ext uri="{A12FA001-AC4F-418D-AE19-62706E023703}">
                      <ahyp:hlinkClr xmlns:ahyp="http://schemas.microsoft.com/office/drawing/2018/hyperlinkcolor" val="tx"/>
                    </a:ext>
                  </a:extLst>
                </a:hlinkClick>
              </a:rPr>
              <a:t>DeinKindAuchNicht</a:t>
            </a:r>
            <a:r>
              <a:rPr lang="de-AT" sz="1000" dirty="0">
                <a:latin typeface="Gill Sans MT" panose="020B0502020104020203" pitchFamily="34" charset="0"/>
                <a:hlinkClick r:id="rId5">
                  <a:extLst>
                    <a:ext uri="{A12FA001-AC4F-418D-AE19-62706E023703}">
                      <ahyp:hlinkClr xmlns:ahyp="http://schemas.microsoft.com/office/drawing/2018/hyperlinkcolor" val="tx"/>
                    </a:ext>
                  </a:extLst>
                </a:hlinkClick>
              </a:rPr>
              <a:t> </a:t>
            </a:r>
            <a:r>
              <a:rPr lang="de-AT" sz="1000" dirty="0">
                <a:latin typeface="Gill Sans MT" panose="020B0502020104020203" pitchFamily="34" charset="0"/>
              </a:rPr>
              <a:t>/ </a:t>
            </a:r>
            <a:r>
              <a:rPr lang="de-AT" sz="1000" dirty="0" err="1">
                <a:latin typeface="Gill Sans MT" panose="020B0502020104020203" pitchFamily="34" charset="0"/>
              </a:rPr>
              <a:t>Toyah</a:t>
            </a:r>
            <a:r>
              <a:rPr lang="de-AT" sz="1000" dirty="0">
                <a:latin typeface="Gill Sans MT" panose="020B0502020104020203" pitchFamily="34" charset="0"/>
              </a:rPr>
              <a:t> </a:t>
            </a:r>
            <a:r>
              <a:rPr lang="de-AT" sz="1000" dirty="0" err="1">
                <a:latin typeface="Gill Sans MT" panose="020B0502020104020203" pitchFamily="34" charset="0"/>
              </a:rPr>
              <a:t>Diebel</a:t>
            </a:r>
            <a:endParaRPr lang="de-AT" sz="1000" dirty="0">
              <a:latin typeface="Gill Sans MT" panose="020B0502020104020203" pitchFamily="34" charset="0"/>
            </a:endParaRPr>
          </a:p>
        </p:txBody>
      </p:sp>
      <p:sp>
        <p:nvSpPr>
          <p:cNvPr id="4" name="Rechteck 3">
            <a:extLst>
              <a:ext uri="{FF2B5EF4-FFF2-40B4-BE49-F238E27FC236}">
                <a16:creationId xmlns:a16="http://schemas.microsoft.com/office/drawing/2014/main" id="{F80BB3A4-D486-4792-B589-04DC5DA576C4}"/>
              </a:ext>
            </a:extLst>
          </p:cNvPr>
          <p:cNvSpPr/>
          <p:nvPr/>
        </p:nvSpPr>
        <p:spPr>
          <a:xfrm>
            <a:off x="6419760" y="4853922"/>
            <a:ext cx="2411238" cy="246221"/>
          </a:xfrm>
          <a:prstGeom prst="rect">
            <a:avLst/>
          </a:prstGeom>
        </p:spPr>
        <p:txBody>
          <a:bodyPr wrap="none">
            <a:spAutoFit/>
          </a:bodyPr>
          <a:lstStyle/>
          <a:p>
            <a:r>
              <a:rPr lang="de-AT" sz="1000" dirty="0">
                <a:latin typeface="Gill Sans MT" panose="020B0502020104020203" pitchFamily="34" charset="0"/>
              </a:rPr>
              <a:t> Bild: </a:t>
            </a:r>
            <a:r>
              <a:rPr lang="de-AT" sz="1000" dirty="0">
                <a:latin typeface="Gill Sans MT" panose="020B0502020104020203" pitchFamily="34" charset="0"/>
                <a:hlinkClick r:id="rId5">
                  <a:extLst>
                    <a:ext uri="{A12FA001-AC4F-418D-AE19-62706E023703}">
                      <ahyp:hlinkClr xmlns:ahyp="http://schemas.microsoft.com/office/drawing/2018/hyperlinkcolor" val="tx"/>
                    </a:ext>
                  </a:extLst>
                </a:hlinkClick>
              </a:rPr>
              <a:t>#</a:t>
            </a:r>
            <a:r>
              <a:rPr lang="de-AT" sz="1000" dirty="0" err="1">
                <a:latin typeface="Gill Sans MT" panose="020B0502020104020203" pitchFamily="34" charset="0"/>
                <a:hlinkClick r:id="rId5">
                  <a:extLst>
                    <a:ext uri="{A12FA001-AC4F-418D-AE19-62706E023703}">
                      <ahyp:hlinkClr xmlns:ahyp="http://schemas.microsoft.com/office/drawing/2018/hyperlinkcolor" val="tx"/>
                    </a:ext>
                  </a:extLst>
                </a:hlinkClick>
              </a:rPr>
              <a:t>DeinKindAuchNicht</a:t>
            </a:r>
            <a:r>
              <a:rPr lang="de-AT" sz="1000" dirty="0">
                <a:latin typeface="Gill Sans MT" panose="020B0502020104020203" pitchFamily="34" charset="0"/>
                <a:hlinkClick r:id="rId5">
                  <a:extLst>
                    <a:ext uri="{A12FA001-AC4F-418D-AE19-62706E023703}">
                      <ahyp:hlinkClr xmlns:ahyp="http://schemas.microsoft.com/office/drawing/2018/hyperlinkcolor" val="tx"/>
                    </a:ext>
                  </a:extLst>
                </a:hlinkClick>
              </a:rPr>
              <a:t> </a:t>
            </a:r>
            <a:r>
              <a:rPr lang="de-AT" sz="1000" dirty="0">
                <a:latin typeface="Gill Sans MT" panose="020B0502020104020203" pitchFamily="34" charset="0"/>
              </a:rPr>
              <a:t>/ </a:t>
            </a:r>
            <a:r>
              <a:rPr lang="de-AT" sz="1000" dirty="0" err="1">
                <a:latin typeface="Gill Sans MT" panose="020B0502020104020203" pitchFamily="34" charset="0"/>
              </a:rPr>
              <a:t>Toyah</a:t>
            </a:r>
            <a:r>
              <a:rPr lang="de-AT" sz="1000" dirty="0">
                <a:latin typeface="Gill Sans MT" panose="020B0502020104020203" pitchFamily="34" charset="0"/>
              </a:rPr>
              <a:t> </a:t>
            </a:r>
            <a:r>
              <a:rPr lang="de-AT" sz="1000" dirty="0" err="1">
                <a:latin typeface="Gill Sans MT" panose="020B0502020104020203" pitchFamily="34" charset="0"/>
              </a:rPr>
              <a:t>Diebel</a:t>
            </a:r>
            <a:endParaRPr lang="de-AT" sz="1000" dirty="0">
              <a:latin typeface="Gill Sans MT" panose="020B0502020104020203" pitchFamily="34" charset="0"/>
            </a:endParaRPr>
          </a:p>
        </p:txBody>
      </p:sp>
    </p:spTree>
    <p:extLst>
      <p:ext uri="{BB962C8B-B14F-4D97-AF65-F5344CB8AC3E}">
        <p14:creationId xmlns:p14="http://schemas.microsoft.com/office/powerpoint/2010/main" val="2255480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7" name="Gruppieren 46"/>
          <p:cNvGrpSpPr/>
          <p:nvPr/>
        </p:nvGrpSpPr>
        <p:grpSpPr>
          <a:xfrm>
            <a:off x="6097420" y="3437768"/>
            <a:ext cx="2700003" cy="2376000"/>
            <a:chOff x="6284715" y="3822903"/>
            <a:chExt cx="2700003" cy="2376000"/>
          </a:xfrm>
        </p:grpSpPr>
        <p:sp>
          <p:nvSpPr>
            <p:cNvPr id="18" name="Rechteck 17">
              <a:hlinkClick r:id="rId3"/>
            </p:cNvPr>
            <p:cNvSpPr/>
            <p:nvPr/>
          </p:nvSpPr>
          <p:spPr>
            <a:xfrm>
              <a:off x="6284718" y="3822903"/>
              <a:ext cx="2700000" cy="2376000"/>
            </a:xfrm>
            <a:prstGeom prst="rect">
              <a:avLst/>
            </a:prstGeom>
            <a:solidFill>
              <a:srgbClr val="969696">
                <a:alpha val="6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45" name="Textfeld 44">
              <a:hlinkClick r:id="rId4"/>
            </p:cNvPr>
            <p:cNvSpPr txBox="1"/>
            <p:nvPr/>
          </p:nvSpPr>
          <p:spPr>
            <a:xfrm>
              <a:off x="6284715" y="5526618"/>
              <a:ext cx="2690009" cy="338554"/>
            </a:xfrm>
            <a:prstGeom prst="rect">
              <a:avLst/>
            </a:prstGeom>
            <a:noFill/>
          </p:spPr>
          <p:txBody>
            <a:bodyPr wrap="square" rtlCol="0">
              <a:spAutoFit/>
            </a:bodyPr>
            <a:lstStyle/>
            <a:p>
              <a:pPr algn="ctr"/>
              <a:endParaRPr lang="de-AT" sz="1600" dirty="0">
                <a:solidFill>
                  <a:schemeClr val="bg1"/>
                </a:solidFill>
              </a:endParaRPr>
            </a:p>
          </p:txBody>
        </p:sp>
      </p:grpSp>
      <p:grpSp>
        <p:nvGrpSpPr>
          <p:cNvPr id="74" name="Gruppieren 73"/>
          <p:cNvGrpSpPr/>
          <p:nvPr/>
        </p:nvGrpSpPr>
        <p:grpSpPr>
          <a:xfrm>
            <a:off x="3213886" y="889235"/>
            <a:ext cx="2700299" cy="2376000"/>
            <a:chOff x="3213886" y="1279760"/>
            <a:chExt cx="2700299" cy="2376000"/>
          </a:xfrm>
        </p:grpSpPr>
        <p:sp>
          <p:nvSpPr>
            <p:cNvPr id="17" name="Rechteck 16">
              <a:hlinkClick r:id="rId5"/>
            </p:cNvPr>
            <p:cNvSpPr/>
            <p:nvPr/>
          </p:nvSpPr>
          <p:spPr>
            <a:xfrm>
              <a:off x="3214184" y="1279760"/>
              <a:ext cx="2700000" cy="2376000"/>
            </a:xfrm>
            <a:prstGeom prst="rect">
              <a:avLst/>
            </a:prstGeom>
            <a:solidFill>
              <a:srgbClr val="80197F">
                <a:alpha val="6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0" name="Textfeld 19">
              <a:hlinkClick r:id="rId5"/>
            </p:cNvPr>
            <p:cNvSpPr txBox="1"/>
            <p:nvPr/>
          </p:nvSpPr>
          <p:spPr>
            <a:xfrm>
              <a:off x="3214185" y="1413436"/>
              <a:ext cx="2700000" cy="384721"/>
            </a:xfrm>
            <a:prstGeom prst="rect">
              <a:avLst/>
            </a:prstGeom>
            <a:noFill/>
          </p:spPr>
          <p:txBody>
            <a:bodyPr wrap="square" rtlCol="0">
              <a:spAutoFit/>
            </a:bodyPr>
            <a:lstStyle/>
            <a:p>
              <a:pPr algn="ctr"/>
              <a:r>
                <a:rPr lang="de-AT" sz="1900" dirty="0" err="1">
                  <a:latin typeface="Gill Sans MT" panose="020B0502020104020203" pitchFamily="34" charset="0"/>
                </a:rPr>
                <a:t>Broschürenservice</a:t>
              </a:r>
              <a:endParaRPr lang="de-AT" sz="1900" dirty="0"/>
            </a:p>
          </p:txBody>
        </p:sp>
        <p:sp>
          <p:nvSpPr>
            <p:cNvPr id="29" name="Textfeld 28">
              <a:hlinkClick r:id="rId5"/>
            </p:cNvPr>
            <p:cNvSpPr txBox="1"/>
            <p:nvPr/>
          </p:nvSpPr>
          <p:spPr>
            <a:xfrm>
              <a:off x="3213886" y="2984132"/>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broschuerenservice</a:t>
              </a:r>
              <a:endParaRPr lang="de-AT" sz="1600" dirty="0">
                <a:solidFill>
                  <a:schemeClr val="bg1"/>
                </a:solidFill>
              </a:endParaRPr>
            </a:p>
          </p:txBody>
        </p:sp>
        <p:pic>
          <p:nvPicPr>
            <p:cNvPr id="66" name="Grafik 65">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18942" y="1835368"/>
              <a:ext cx="1019931" cy="1113872"/>
            </a:xfrm>
            <a:prstGeom prst="rect">
              <a:avLst/>
            </a:prstGeom>
          </p:spPr>
        </p:pic>
      </p:grpSp>
      <p:grpSp>
        <p:nvGrpSpPr>
          <p:cNvPr id="75" name="Gruppieren 74"/>
          <p:cNvGrpSpPr/>
          <p:nvPr/>
        </p:nvGrpSpPr>
        <p:grpSpPr>
          <a:xfrm>
            <a:off x="6087431" y="894906"/>
            <a:ext cx="2700000" cy="2376000"/>
            <a:chOff x="6087431" y="1285431"/>
            <a:chExt cx="2700000" cy="2376000"/>
          </a:xfrm>
        </p:grpSpPr>
        <p:grpSp>
          <p:nvGrpSpPr>
            <p:cNvPr id="48" name="Gruppieren 47"/>
            <p:cNvGrpSpPr/>
            <p:nvPr/>
          </p:nvGrpSpPr>
          <p:grpSpPr>
            <a:xfrm>
              <a:off x="6087431" y="1285431"/>
              <a:ext cx="2700000" cy="2376000"/>
              <a:chOff x="6295976" y="1280662"/>
              <a:chExt cx="2700000" cy="2376000"/>
            </a:xfrm>
          </p:grpSpPr>
          <p:sp>
            <p:nvSpPr>
              <p:cNvPr id="19" name="Rechteck 18">
                <a:hlinkClick r:id="rId7"/>
              </p:cNvPr>
              <p:cNvSpPr/>
              <p:nvPr/>
            </p:nvSpPr>
            <p:spPr>
              <a:xfrm>
                <a:off x="6295976" y="1280662"/>
                <a:ext cx="2700000" cy="2376000"/>
              </a:xfrm>
              <a:prstGeom prst="rect">
                <a:avLst/>
              </a:prstGeom>
              <a:solidFill>
                <a:srgbClr val="ED7D31">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1" name="Textfeld 20">
                <a:hlinkClick r:id="rId7"/>
              </p:cNvPr>
              <p:cNvSpPr txBox="1"/>
              <p:nvPr/>
            </p:nvSpPr>
            <p:spPr>
              <a:xfrm>
                <a:off x="6295977" y="1425170"/>
                <a:ext cx="2699999" cy="384721"/>
              </a:xfrm>
              <a:prstGeom prst="rect">
                <a:avLst/>
              </a:prstGeom>
              <a:noFill/>
            </p:spPr>
            <p:txBody>
              <a:bodyPr wrap="square" rtlCol="0">
                <a:spAutoFit/>
              </a:bodyPr>
              <a:lstStyle/>
              <a:p>
                <a:pPr algn="ctr"/>
                <a:r>
                  <a:rPr lang="de-AT" sz="1900" dirty="0">
                    <a:latin typeface="Gill Sans MT" panose="020B0502020104020203" pitchFamily="34" charset="0"/>
                  </a:rPr>
                  <a:t>Veranstaltungsservice</a:t>
                </a:r>
                <a:endParaRPr lang="de-AT" sz="1900" dirty="0"/>
              </a:p>
            </p:txBody>
          </p:sp>
          <p:sp>
            <p:nvSpPr>
              <p:cNvPr id="31" name="Textfeld 30">
                <a:hlinkClick r:id="rId7"/>
              </p:cNvPr>
              <p:cNvSpPr txBox="1"/>
              <p:nvPr/>
            </p:nvSpPr>
            <p:spPr>
              <a:xfrm>
                <a:off x="6305968" y="2983015"/>
                <a:ext cx="269000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veranstaltungsservice</a:t>
                </a:r>
                <a:endParaRPr lang="de-AT" sz="1600" dirty="0">
                  <a:solidFill>
                    <a:schemeClr val="bg1"/>
                  </a:solidFill>
                </a:endParaRPr>
              </a:p>
            </p:txBody>
          </p:sp>
        </p:grpSp>
        <p:pic>
          <p:nvPicPr>
            <p:cNvPr id="67" name="Grafik 66">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48408" y="1853337"/>
              <a:ext cx="960742" cy="1095111"/>
            </a:xfrm>
            <a:prstGeom prst="rect">
              <a:avLst/>
            </a:prstGeom>
          </p:spPr>
        </p:pic>
      </p:grpSp>
      <p:grpSp>
        <p:nvGrpSpPr>
          <p:cNvPr id="76" name="Gruppieren 75"/>
          <p:cNvGrpSpPr/>
          <p:nvPr/>
        </p:nvGrpSpPr>
        <p:grpSpPr>
          <a:xfrm>
            <a:off x="338351" y="3431476"/>
            <a:ext cx="2826481" cy="2376000"/>
            <a:chOff x="338351" y="3822001"/>
            <a:chExt cx="2826481" cy="2376000"/>
          </a:xfrm>
        </p:grpSpPr>
        <p:grpSp>
          <p:nvGrpSpPr>
            <p:cNvPr id="46" name="Gruppieren 45"/>
            <p:cNvGrpSpPr/>
            <p:nvPr/>
          </p:nvGrpSpPr>
          <p:grpSpPr>
            <a:xfrm>
              <a:off x="338351" y="3822001"/>
              <a:ext cx="2826481" cy="2376000"/>
              <a:chOff x="576552" y="3822903"/>
              <a:chExt cx="2826481" cy="2376000"/>
            </a:xfrm>
          </p:grpSpPr>
          <p:sp>
            <p:nvSpPr>
              <p:cNvPr id="52" name="Rechteck 51">
                <a:hlinkClick r:id="rId9"/>
              </p:cNvPr>
              <p:cNvSpPr/>
              <p:nvPr/>
            </p:nvSpPr>
            <p:spPr>
              <a:xfrm>
                <a:off x="611188" y="3822903"/>
                <a:ext cx="2700000" cy="2376000"/>
              </a:xfrm>
              <a:prstGeom prst="rect">
                <a:avLst/>
              </a:prstGeom>
              <a:solidFill>
                <a:srgbClr val="2E75B6">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7" name="Textfeld 56">
                <a:hlinkClick r:id="rId9"/>
              </p:cNvPr>
              <p:cNvSpPr txBox="1"/>
              <p:nvPr/>
            </p:nvSpPr>
            <p:spPr>
              <a:xfrm>
                <a:off x="576552" y="3961052"/>
                <a:ext cx="2826481" cy="384721"/>
              </a:xfrm>
              <a:prstGeom prst="rect">
                <a:avLst/>
              </a:prstGeom>
              <a:noFill/>
            </p:spPr>
            <p:txBody>
              <a:bodyPr wrap="square" rtlCol="0">
                <a:spAutoFit/>
              </a:bodyPr>
              <a:lstStyle/>
              <a:p>
                <a:pPr algn="ctr"/>
                <a:r>
                  <a:rPr lang="de-AT" sz="1900" dirty="0">
                    <a:latin typeface="Gill Sans MT" panose="020B0502020104020203" pitchFamily="34" charset="0"/>
                  </a:rPr>
                  <a:t>Privatsphäre-Leitfäden</a:t>
                </a:r>
                <a:endParaRPr lang="de-AT" sz="2000" dirty="0">
                  <a:latin typeface="Gill Sans MT" panose="020B0502020104020203" pitchFamily="34" charset="0"/>
                </a:endParaRPr>
              </a:p>
            </p:txBody>
          </p:sp>
          <p:sp>
            <p:nvSpPr>
              <p:cNvPr id="30" name="Textfeld 29">
                <a:hlinkClick r:id="rId9"/>
              </p:cNvPr>
              <p:cNvSpPr txBox="1"/>
              <p:nvPr/>
            </p:nvSpPr>
            <p:spPr>
              <a:xfrm>
                <a:off x="611186" y="5532910"/>
                <a:ext cx="2700000"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br>
                  <a:rPr lang="de-AT" sz="1600" dirty="0">
                    <a:solidFill>
                      <a:schemeClr val="bg1"/>
                    </a:solidFill>
                    <a:latin typeface="Gill Sans MT" panose="020B0502020104020203" pitchFamily="34" charset="0"/>
                  </a:rPr>
                </a:br>
                <a:r>
                  <a:rPr lang="de-AT" sz="1600" dirty="0">
                    <a:solidFill>
                      <a:schemeClr val="bg1"/>
                    </a:solidFill>
                    <a:latin typeface="Gill Sans MT" panose="020B0502020104020203" pitchFamily="34" charset="0"/>
                  </a:rPr>
                  <a:t>leitfaden</a:t>
                </a:r>
                <a:endParaRPr lang="de-AT" sz="1600" dirty="0">
                  <a:solidFill>
                    <a:schemeClr val="bg1"/>
                  </a:solidFill>
                </a:endParaRPr>
              </a:p>
            </p:txBody>
          </p:sp>
        </p:grpSp>
        <p:pic>
          <p:nvPicPr>
            <p:cNvPr id="68" name="Grafik 67">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51022" y="4427707"/>
              <a:ext cx="1170876" cy="1135179"/>
            </a:xfrm>
            <a:prstGeom prst="rect">
              <a:avLst/>
            </a:prstGeom>
          </p:spPr>
        </p:pic>
      </p:grpSp>
      <p:grpSp>
        <p:nvGrpSpPr>
          <p:cNvPr id="77" name="Gruppieren 76"/>
          <p:cNvGrpSpPr/>
          <p:nvPr/>
        </p:nvGrpSpPr>
        <p:grpSpPr>
          <a:xfrm>
            <a:off x="3213886" y="3444059"/>
            <a:ext cx="2700298" cy="2376000"/>
            <a:chOff x="3213886" y="3834584"/>
            <a:chExt cx="2700298" cy="2376000"/>
          </a:xfrm>
        </p:grpSpPr>
        <p:grpSp>
          <p:nvGrpSpPr>
            <p:cNvPr id="14" name="Gruppieren 13"/>
            <p:cNvGrpSpPr/>
            <p:nvPr/>
          </p:nvGrpSpPr>
          <p:grpSpPr>
            <a:xfrm>
              <a:off x="3213886" y="3834584"/>
              <a:ext cx="2700298" cy="2376000"/>
              <a:chOff x="3385254" y="3732354"/>
              <a:chExt cx="2700298" cy="2376000"/>
            </a:xfrm>
          </p:grpSpPr>
          <p:sp>
            <p:nvSpPr>
              <p:cNvPr id="16" name="Rechteck 15">
                <a:hlinkClick r:id="rId11"/>
              </p:cNvPr>
              <p:cNvSpPr/>
              <p:nvPr/>
            </p:nvSpPr>
            <p:spPr>
              <a:xfrm>
                <a:off x="3385552" y="3732354"/>
                <a:ext cx="2700000" cy="2376000"/>
              </a:xfrm>
              <a:prstGeom prst="rect">
                <a:avLst/>
              </a:prstGeom>
              <a:solidFill>
                <a:srgbClr val="94C23D">
                  <a:alpha val="8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2" name="Textfeld 21">
                <a:hlinkClick r:id="rId11"/>
              </p:cNvPr>
              <p:cNvSpPr txBox="1"/>
              <p:nvPr/>
            </p:nvSpPr>
            <p:spPr>
              <a:xfrm>
                <a:off x="3385255" y="3859435"/>
                <a:ext cx="2700297" cy="384721"/>
              </a:xfrm>
              <a:prstGeom prst="rect">
                <a:avLst/>
              </a:prstGeom>
              <a:noFill/>
            </p:spPr>
            <p:txBody>
              <a:bodyPr wrap="square" rtlCol="0">
                <a:spAutoFit/>
              </a:bodyPr>
              <a:lstStyle/>
              <a:p>
                <a:pPr algn="ctr"/>
                <a:r>
                  <a:rPr lang="de-AT" sz="1900" dirty="0">
                    <a:latin typeface="Gill Sans MT" panose="020B0502020104020203" pitchFamily="34" charset="0"/>
                  </a:rPr>
                  <a:t>Tests und Quiz</a:t>
                </a:r>
                <a:endParaRPr lang="de-AT" sz="1900" dirty="0"/>
              </a:p>
            </p:txBody>
          </p:sp>
          <p:sp>
            <p:nvSpPr>
              <p:cNvPr id="34" name="Textfeld 33">
                <a:hlinkClick r:id="rId11"/>
              </p:cNvPr>
              <p:cNvSpPr txBox="1"/>
              <p:nvPr/>
            </p:nvSpPr>
            <p:spPr>
              <a:xfrm>
                <a:off x="3385254" y="5429778"/>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quiz</a:t>
                </a:r>
                <a:endParaRPr lang="de-AT" sz="1600" dirty="0">
                  <a:solidFill>
                    <a:schemeClr val="bg1"/>
                  </a:solidFill>
                </a:endParaRPr>
              </a:p>
            </p:txBody>
          </p:sp>
        </p:grpSp>
        <p:pic>
          <p:nvPicPr>
            <p:cNvPr id="69" name="Grafik 68">
              <a:hlinkClick r:id="rId11"/>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20704" y="4484392"/>
              <a:ext cx="877915" cy="1050837"/>
            </a:xfrm>
            <a:prstGeom prst="rect">
              <a:avLst/>
            </a:prstGeom>
          </p:spPr>
        </p:pic>
      </p:grpSp>
      <p:sp>
        <p:nvSpPr>
          <p:cNvPr id="44" name="Textfeld 43">
            <a:hlinkClick r:id="rId4"/>
          </p:cNvPr>
          <p:cNvSpPr txBox="1"/>
          <p:nvPr/>
        </p:nvSpPr>
        <p:spPr>
          <a:xfrm>
            <a:off x="6097423" y="3577043"/>
            <a:ext cx="2699999" cy="384721"/>
          </a:xfrm>
          <a:prstGeom prst="rect">
            <a:avLst/>
          </a:prstGeom>
          <a:noFill/>
        </p:spPr>
        <p:txBody>
          <a:bodyPr wrap="square" rtlCol="0">
            <a:spAutoFit/>
          </a:bodyPr>
          <a:lstStyle/>
          <a:p>
            <a:pPr algn="ctr"/>
            <a:r>
              <a:rPr lang="de-AT" sz="1900" dirty="0">
                <a:latin typeface="Gill Sans MT" panose="020B0502020104020203" pitchFamily="34" charset="0"/>
              </a:rPr>
              <a:t>Vorlesegeschichten</a:t>
            </a:r>
            <a:endParaRPr lang="de-AT" sz="1900" dirty="0"/>
          </a:p>
        </p:txBody>
      </p:sp>
      <p:grpSp>
        <p:nvGrpSpPr>
          <p:cNvPr id="53" name="Gruppieren 52"/>
          <p:cNvGrpSpPr/>
          <p:nvPr/>
        </p:nvGrpSpPr>
        <p:grpSpPr>
          <a:xfrm>
            <a:off x="372985" y="889235"/>
            <a:ext cx="2700000" cy="2389402"/>
            <a:chOff x="372985" y="1279760"/>
            <a:chExt cx="2700000" cy="2389402"/>
          </a:xfrm>
        </p:grpSpPr>
        <p:sp>
          <p:nvSpPr>
            <p:cNvPr id="55" name="Rechteck 54">
              <a:hlinkClick r:id="rId13"/>
            </p:cNvPr>
            <p:cNvSpPr/>
            <p:nvPr/>
          </p:nvSpPr>
          <p:spPr>
            <a:xfrm>
              <a:off x="372985" y="1279760"/>
              <a:ext cx="2700000" cy="2376000"/>
            </a:xfrm>
            <a:prstGeom prst="rect">
              <a:avLst/>
            </a:prstGeom>
            <a:solidFill>
              <a:srgbClr val="F39200">
                <a:alpha val="70000"/>
              </a:srgbClr>
            </a:solidFill>
            <a:ln w="317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6" name="Textfeld 55">
              <a:hlinkClick r:id="rId13"/>
            </p:cNvPr>
            <p:cNvSpPr txBox="1"/>
            <p:nvPr/>
          </p:nvSpPr>
          <p:spPr>
            <a:xfrm>
              <a:off x="372985" y="1431198"/>
              <a:ext cx="2700000" cy="384721"/>
            </a:xfrm>
            <a:prstGeom prst="rect">
              <a:avLst/>
            </a:prstGeom>
            <a:noFill/>
          </p:spPr>
          <p:txBody>
            <a:bodyPr wrap="square" rtlCol="0">
              <a:spAutoFit/>
            </a:bodyPr>
            <a:lstStyle/>
            <a:p>
              <a:pPr algn="ctr"/>
              <a:r>
                <a:rPr lang="de-AT" sz="1900" dirty="0">
                  <a:latin typeface="Gill Sans MT" panose="020B0502020104020203" pitchFamily="34" charset="0"/>
                </a:rPr>
                <a:t>Tipps &amp; Infos</a:t>
              </a:r>
            </a:p>
          </p:txBody>
        </p:sp>
        <p:sp>
          <p:nvSpPr>
            <p:cNvPr id="58" name="Textfeld 57">
              <a:hlinkClick r:id="rId13"/>
            </p:cNvPr>
            <p:cNvSpPr txBox="1"/>
            <p:nvPr/>
          </p:nvSpPr>
          <p:spPr>
            <a:xfrm>
              <a:off x="372985" y="2982193"/>
              <a:ext cx="2700000" cy="338554"/>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endParaRPr lang="de-AT" sz="1600" dirty="0">
                <a:solidFill>
                  <a:schemeClr val="bg1"/>
                </a:solidFill>
              </a:endParaRPr>
            </a:p>
          </p:txBody>
        </p:sp>
        <p:grpSp>
          <p:nvGrpSpPr>
            <p:cNvPr id="62" name="Gruppieren 61"/>
            <p:cNvGrpSpPr/>
            <p:nvPr/>
          </p:nvGrpSpPr>
          <p:grpSpPr>
            <a:xfrm>
              <a:off x="826801" y="3236430"/>
              <a:ext cx="1444789" cy="432732"/>
              <a:chOff x="826801" y="3236430"/>
              <a:chExt cx="1444789" cy="432732"/>
            </a:xfrm>
          </p:grpSpPr>
          <p:pic>
            <p:nvPicPr>
              <p:cNvPr id="71" name="Grafik 70">
                <a:hlinkClick r:id="rId14"/>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26801" y="3312797"/>
                <a:ext cx="259762" cy="259762"/>
              </a:xfrm>
              <a:prstGeom prst="rect">
                <a:avLst/>
              </a:prstGeom>
            </p:spPr>
          </p:pic>
          <p:pic>
            <p:nvPicPr>
              <p:cNvPr id="72" name="Grafik 71">
                <a:hlinkClick r:id="rId16"/>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227464" y="3303699"/>
                <a:ext cx="273299" cy="273299"/>
              </a:xfrm>
              <a:prstGeom prst="rect">
                <a:avLst/>
              </a:prstGeom>
            </p:spPr>
          </p:pic>
          <p:pic>
            <p:nvPicPr>
              <p:cNvPr id="78" name="Grafik 77">
                <a:hlinkClick r:id="rId18"/>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515125" y="3236430"/>
                <a:ext cx="432733" cy="432732"/>
              </a:xfrm>
              <a:prstGeom prst="rect">
                <a:avLst/>
              </a:prstGeom>
            </p:spPr>
          </p:pic>
          <p:pic>
            <p:nvPicPr>
              <p:cNvPr id="79" name="Grafik 78">
                <a:hlinkClick r:id="rId20"/>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961937" y="3343782"/>
                <a:ext cx="309653" cy="218027"/>
              </a:xfrm>
              <a:prstGeom prst="rect">
                <a:avLst/>
              </a:prstGeom>
            </p:spPr>
          </p:pic>
        </p:grpSp>
        <p:pic>
          <p:nvPicPr>
            <p:cNvPr id="70" name="Grafik 69">
              <a:hlinkClick r:id="rId13"/>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187412" y="1912910"/>
              <a:ext cx="1146811" cy="987129"/>
            </a:xfrm>
            <a:prstGeom prst="rect">
              <a:avLst/>
            </a:prstGeom>
          </p:spPr>
        </p:pic>
      </p:grpSp>
      <p:pic>
        <p:nvPicPr>
          <p:cNvPr id="59" name="Grafik 58">
            <a:hlinkClick r:id="rId23"/>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334223" y="2905211"/>
            <a:ext cx="314117" cy="314117"/>
          </a:xfrm>
          <a:prstGeom prst="rect">
            <a:avLst/>
          </a:prstGeom>
        </p:spPr>
      </p:pic>
      <p:sp>
        <p:nvSpPr>
          <p:cNvPr id="43" name="Textfeld 42">
            <a:extLst>
              <a:ext uri="{FF2B5EF4-FFF2-40B4-BE49-F238E27FC236}">
                <a16:creationId xmlns:a16="http://schemas.microsoft.com/office/drawing/2014/main" id="{720B7145-C1DA-4D26-B108-C18116ECDBD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Informationsangebote von Saferinternet.at</a:t>
            </a:r>
          </a:p>
        </p:txBody>
      </p:sp>
      <p:sp>
        <p:nvSpPr>
          <p:cNvPr id="2" name="Rechteck 1">
            <a:extLst>
              <a:ext uri="{FF2B5EF4-FFF2-40B4-BE49-F238E27FC236}">
                <a16:creationId xmlns:a16="http://schemas.microsoft.com/office/drawing/2014/main" id="{02524C7E-6AC8-47AF-8D21-CC62144577C9}"/>
              </a:ext>
            </a:extLst>
          </p:cNvPr>
          <p:cNvSpPr/>
          <p:nvPr/>
        </p:nvSpPr>
        <p:spPr>
          <a:xfrm>
            <a:off x="6087426" y="5141483"/>
            <a:ext cx="2705700" cy="584775"/>
          </a:xfrm>
          <a:prstGeom prst="rect">
            <a:avLst/>
          </a:prstGeom>
        </p:spPr>
        <p:txBody>
          <a:bodyPr wrap="square">
            <a:spAutoFit/>
          </a:bodyPr>
          <a:lstStyle/>
          <a:p>
            <a:pPr algn="ctr"/>
            <a:r>
              <a:rPr lang="de-AT" sz="1600" dirty="0">
                <a:solidFill>
                  <a:schemeClr val="bg1"/>
                </a:solidFill>
                <a:latin typeface="Gill Sans MT" panose="020B0502020104020203" pitchFamily="34" charset="0"/>
              </a:rPr>
              <a:t>www.saferinternet.at/zielgruppen/lehrende/kindergarten</a:t>
            </a:r>
          </a:p>
        </p:txBody>
      </p:sp>
      <p:pic>
        <p:nvPicPr>
          <p:cNvPr id="4" name="Grafik 3" descr="Bücher">
            <a:extLst>
              <a:ext uri="{FF2B5EF4-FFF2-40B4-BE49-F238E27FC236}">
                <a16:creationId xmlns:a16="http://schemas.microsoft.com/office/drawing/2014/main" id="{126C01C2-079A-4AA4-B561-FC71EDFF1FA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899567" y="4113937"/>
            <a:ext cx="1058424" cy="1058424"/>
          </a:xfrm>
          <a:prstGeom prst="rect">
            <a:avLst/>
          </a:prstGeom>
        </p:spPr>
      </p:pic>
    </p:spTree>
    <p:extLst>
      <p:ext uri="{BB962C8B-B14F-4D97-AF65-F5344CB8AC3E}">
        <p14:creationId xmlns:p14="http://schemas.microsoft.com/office/powerpoint/2010/main" val="975558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94D2F27-073F-DE4A-80C5-950C3D34B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81" y="0"/>
            <a:ext cx="4729655" cy="6306207"/>
          </a:xfrm>
          <a:prstGeom prst="rect">
            <a:avLst/>
          </a:prstGeom>
        </p:spPr>
      </p:pic>
      <p:pic>
        <p:nvPicPr>
          <p:cNvPr id="5" name="Grafik 4" descr="Ein Bild, das Zeitung, Text, Person enthält.&#10;&#10;Automatisch generierte Beschreibung">
            <a:extLst>
              <a:ext uri="{FF2B5EF4-FFF2-40B4-BE49-F238E27FC236}">
                <a16:creationId xmlns:a16="http://schemas.microsoft.com/office/drawing/2014/main" id="{31F73AA8-E835-3442-B2D9-CAC469B2E1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2637" y="1545021"/>
            <a:ext cx="4202536" cy="3878317"/>
          </a:xfrm>
          <a:prstGeom prst="rect">
            <a:avLst/>
          </a:prstGeom>
        </p:spPr>
      </p:pic>
      <p:sp>
        <p:nvSpPr>
          <p:cNvPr id="4" name="Textfeld 3">
            <a:extLst>
              <a:ext uri="{FF2B5EF4-FFF2-40B4-BE49-F238E27FC236}">
                <a16:creationId xmlns:a16="http://schemas.microsoft.com/office/drawing/2014/main" id="{3BE3D3BB-4DEA-4709-BFD6-270CECBBC010}"/>
              </a:ext>
            </a:extLst>
          </p:cNvPr>
          <p:cNvSpPr txBox="1"/>
          <p:nvPr/>
        </p:nvSpPr>
        <p:spPr>
          <a:xfrm>
            <a:off x="6106758" y="6473279"/>
            <a:ext cx="3037242" cy="384721"/>
          </a:xfrm>
          <a:prstGeom prst="rect">
            <a:avLst/>
          </a:prstGeom>
          <a:noFill/>
        </p:spPr>
        <p:txBody>
          <a:bodyPr wrap="none" rtlCol="0">
            <a:spAutoFit/>
          </a:bodyPr>
          <a:lstStyle/>
          <a:p>
            <a:r>
              <a:rPr lang="de-DE" sz="1900" dirty="0">
                <a:latin typeface="Gill Sans MT" panose="020B0502020104020203" pitchFamily="34" charset="0"/>
              </a:rPr>
              <a:t>Kinderfotos ins Netz stellen?</a:t>
            </a:r>
          </a:p>
        </p:txBody>
      </p:sp>
    </p:spTree>
    <p:extLst>
      <p:ext uri="{BB962C8B-B14F-4D97-AF65-F5344CB8AC3E}">
        <p14:creationId xmlns:p14="http://schemas.microsoft.com/office/powerpoint/2010/main" val="2944077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727" y="238783"/>
            <a:ext cx="2832246" cy="2851297"/>
          </a:xfrm>
          <a:prstGeom prst="rect">
            <a:avLst/>
          </a:prstGeom>
        </p:spPr>
      </p:pic>
      <p:pic>
        <p:nvPicPr>
          <p:cNvPr id="6" name="Bild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57439" y="3014750"/>
            <a:ext cx="16827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98705" y="1389514"/>
            <a:ext cx="1133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6"/>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1382" y="3159332"/>
            <a:ext cx="12065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9238" y="425631"/>
            <a:ext cx="24320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8"/>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17047" y="4920509"/>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1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88960" y="5301327"/>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 13"/>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911350" y="5146442"/>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43650" y="3257732"/>
            <a:ext cx="16827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15953" y="708674"/>
            <a:ext cx="1133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 1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94637" y="2489407"/>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 1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8347074" y="4476517"/>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d 1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3205162" y="406374"/>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Bild 1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1788" y="5435134"/>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feld 19">
            <a:extLst>
              <a:ext uri="{FF2B5EF4-FFF2-40B4-BE49-F238E27FC236}">
                <a16:creationId xmlns:a16="http://schemas.microsoft.com/office/drawing/2014/main" id="{44C3BB70-4024-4D5B-83B4-EEFB5FCBDF9B}"/>
              </a:ext>
            </a:extLst>
          </p:cNvPr>
          <p:cNvSpPr txBox="1"/>
          <p:nvPr/>
        </p:nvSpPr>
        <p:spPr>
          <a:xfrm>
            <a:off x="4147215" y="6463627"/>
            <a:ext cx="4997301" cy="677108"/>
          </a:xfrm>
          <a:prstGeom prst="rect">
            <a:avLst/>
          </a:prstGeom>
          <a:noFill/>
        </p:spPr>
        <p:txBody>
          <a:bodyPr wrap="square" rtlCol="0">
            <a:spAutoFit/>
          </a:bodyPr>
          <a:lstStyle/>
          <a:p>
            <a:pPr algn="r"/>
            <a:r>
              <a:rPr lang="de-AT" sz="1900" dirty="0">
                <a:latin typeface="Gill Sans MT" panose="020B0502020104020203" pitchFamily="34" charset="0"/>
              </a:rPr>
              <a:t>Kinderfotos auf WhatsApp?</a:t>
            </a:r>
          </a:p>
          <a:p>
            <a:pPr algn="r"/>
            <a:endParaRPr lang="de-AT" sz="1900" dirty="0">
              <a:latin typeface="+mj-lt"/>
            </a:endParaRPr>
          </a:p>
        </p:txBody>
      </p:sp>
    </p:spTree>
    <p:extLst>
      <p:ext uri="{BB962C8B-B14F-4D97-AF65-F5344CB8AC3E}">
        <p14:creationId xmlns:p14="http://schemas.microsoft.com/office/powerpoint/2010/main" val="2854965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6457950" y="6356350"/>
            <a:ext cx="2057400" cy="365125"/>
          </a:xfrm>
          <a:prstGeom prst="rect">
            <a:avLst/>
          </a:prstGeom>
        </p:spPr>
        <p:txBody>
          <a:bodyPr vert="horz" lIns="91440" tIns="45720" rIns="91440" bIns="45720" rtlCol="0" anchor="ctr">
            <a:normAutofit/>
          </a:bodyPr>
          <a:lstStyle/>
          <a:p>
            <a:pPr algn="r" defTabSz="914400">
              <a:spcAft>
                <a:spcPts val="600"/>
              </a:spcAft>
            </a:pPr>
            <a:fld id="{6F2873F6-9495-4317-97FF-5A78A1CE492B}" type="slidenum">
              <a:rPr lang="en-US" altLang="de-DE" sz="1200" smtClean="0">
                <a:solidFill>
                  <a:srgbClr val="FFFFFF"/>
                </a:solidFill>
                <a:latin typeface="+mn-lt"/>
                <a:cs typeface="+mn-cs"/>
              </a:rPr>
              <a:pPr algn="r" defTabSz="914400">
                <a:spcAft>
                  <a:spcPts val="600"/>
                </a:spcAft>
              </a:pPr>
              <a:t>32</a:t>
            </a:fld>
            <a:endParaRPr lang="en-US" altLang="de-DE" sz="1200">
              <a:solidFill>
                <a:srgbClr val="FFFFFF"/>
              </a:solidFill>
              <a:latin typeface="+mn-lt"/>
              <a:cs typeface="+mn-cs"/>
            </a:endParaRPr>
          </a:p>
        </p:txBody>
      </p:sp>
      <p:sp>
        <p:nvSpPr>
          <p:cNvPr id="6" name="Textfeld 5">
            <a:extLst>
              <a:ext uri="{FF2B5EF4-FFF2-40B4-BE49-F238E27FC236}">
                <a16:creationId xmlns:a16="http://schemas.microsoft.com/office/drawing/2014/main" id="{F263ACEB-5860-43C8-BE8B-BDEB6F4FF6DB}"/>
              </a:ext>
            </a:extLst>
          </p:cNvPr>
          <p:cNvSpPr txBox="1"/>
          <p:nvPr/>
        </p:nvSpPr>
        <p:spPr>
          <a:xfrm>
            <a:off x="3314700" y="6438442"/>
            <a:ext cx="5829299" cy="384721"/>
          </a:xfrm>
          <a:prstGeom prst="rect">
            <a:avLst/>
          </a:prstGeom>
          <a:noFill/>
        </p:spPr>
        <p:txBody>
          <a:bodyPr wrap="square" rtlCol="0">
            <a:spAutoFit/>
          </a:bodyPr>
          <a:lstStyle/>
          <a:p>
            <a:pPr algn="r"/>
            <a:r>
              <a:rPr lang="de-AT" sz="1900" dirty="0">
                <a:latin typeface="Gill Sans MT" panose="020B0502020104020203" pitchFamily="34" charset="0"/>
              </a:rPr>
              <a:t>Cyber-Mobbing</a:t>
            </a:r>
            <a:endParaRPr lang="de-AT" sz="1900" dirty="0">
              <a:latin typeface="+mj-lt"/>
            </a:endParaRPr>
          </a:p>
        </p:txBody>
      </p:sp>
      <p:pic>
        <p:nvPicPr>
          <p:cNvPr id="5" name="Grafik 4">
            <a:extLst>
              <a:ext uri="{FF2B5EF4-FFF2-40B4-BE49-F238E27FC236}">
                <a16:creationId xmlns:a16="http://schemas.microsoft.com/office/drawing/2014/main" id="{E70EB9E0-70A6-496C-928C-F4BCD04888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1046"/>
            <a:ext cx="9144001" cy="6438442"/>
          </a:xfrm>
          <a:prstGeom prst="rect">
            <a:avLst/>
          </a:prstGeom>
        </p:spPr>
      </p:pic>
      <p:sp>
        <p:nvSpPr>
          <p:cNvPr id="2" name="Rechteck 1">
            <a:extLst>
              <a:ext uri="{FF2B5EF4-FFF2-40B4-BE49-F238E27FC236}">
                <a16:creationId xmlns:a16="http://schemas.microsoft.com/office/drawing/2014/main" id="{CC462CC7-A8F1-4078-81CA-20742B6117CD}"/>
              </a:ext>
            </a:extLst>
          </p:cNvPr>
          <p:cNvSpPr/>
          <p:nvPr/>
        </p:nvSpPr>
        <p:spPr>
          <a:xfrm>
            <a:off x="7474953" y="6110129"/>
            <a:ext cx="1669047"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debowscyfoto</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DE" altLang="de-DE" sz="1000" dirty="0">
              <a:solidFill>
                <a:schemeClr val="bg1"/>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1598374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6457950" y="6356350"/>
            <a:ext cx="2057400" cy="365125"/>
          </a:xfrm>
          <a:prstGeom prst="rect">
            <a:avLst/>
          </a:prstGeom>
        </p:spPr>
        <p:txBody>
          <a:bodyPr vert="horz" lIns="91440" tIns="45720" rIns="91440" bIns="45720" rtlCol="0" anchor="ctr">
            <a:normAutofit/>
          </a:bodyPr>
          <a:lstStyle/>
          <a:p>
            <a:pPr algn="r" defTabSz="914400">
              <a:spcAft>
                <a:spcPts val="600"/>
              </a:spcAft>
            </a:pPr>
            <a:fld id="{6F2873F6-9495-4317-97FF-5A78A1CE492B}" type="slidenum">
              <a:rPr lang="en-US" altLang="de-DE" sz="1200" smtClean="0">
                <a:solidFill>
                  <a:srgbClr val="FFFFFF"/>
                </a:solidFill>
                <a:latin typeface="+mn-lt"/>
                <a:cs typeface="+mn-cs"/>
              </a:rPr>
              <a:pPr algn="r" defTabSz="914400">
                <a:spcAft>
                  <a:spcPts val="600"/>
                </a:spcAft>
              </a:pPr>
              <a:t>33</a:t>
            </a:fld>
            <a:endParaRPr lang="en-US" altLang="de-DE" sz="1200">
              <a:solidFill>
                <a:srgbClr val="FFFFFF"/>
              </a:solidFill>
              <a:latin typeface="+mn-lt"/>
              <a:cs typeface="+mn-cs"/>
            </a:endParaRPr>
          </a:p>
        </p:txBody>
      </p:sp>
      <p:sp>
        <p:nvSpPr>
          <p:cNvPr id="6" name="Textfeld 5">
            <a:extLst>
              <a:ext uri="{FF2B5EF4-FFF2-40B4-BE49-F238E27FC236}">
                <a16:creationId xmlns:a16="http://schemas.microsoft.com/office/drawing/2014/main" id="{F263ACEB-5860-43C8-BE8B-BDEB6F4FF6DB}"/>
              </a:ext>
            </a:extLst>
          </p:cNvPr>
          <p:cNvSpPr txBox="1"/>
          <p:nvPr/>
        </p:nvSpPr>
        <p:spPr>
          <a:xfrm>
            <a:off x="3314700" y="6438442"/>
            <a:ext cx="5829299" cy="384721"/>
          </a:xfrm>
          <a:prstGeom prst="rect">
            <a:avLst/>
          </a:prstGeom>
          <a:noFill/>
        </p:spPr>
        <p:txBody>
          <a:bodyPr wrap="square" rtlCol="0">
            <a:spAutoFit/>
          </a:bodyPr>
          <a:lstStyle/>
          <a:p>
            <a:pPr algn="r"/>
            <a:r>
              <a:rPr lang="de-AT" sz="1900" dirty="0">
                <a:latin typeface="Gill Sans MT" panose="020B0502020104020203" pitchFamily="34" charset="0"/>
              </a:rPr>
              <a:t>Cyber-Mobbing</a:t>
            </a:r>
            <a:endParaRPr lang="de-AT" sz="1900" dirty="0">
              <a:latin typeface="+mj-lt"/>
            </a:endParaRPr>
          </a:p>
        </p:txBody>
      </p:sp>
      <p:sp>
        <p:nvSpPr>
          <p:cNvPr id="15" name="Rechteck 14">
            <a:extLst>
              <a:ext uri="{FF2B5EF4-FFF2-40B4-BE49-F238E27FC236}">
                <a16:creationId xmlns:a16="http://schemas.microsoft.com/office/drawing/2014/main" id="{5EA01E32-6D3F-4DA3-BCF4-2B8D47C296A0}"/>
              </a:ext>
            </a:extLst>
          </p:cNvPr>
          <p:cNvSpPr/>
          <p:nvPr/>
        </p:nvSpPr>
        <p:spPr>
          <a:xfrm>
            <a:off x="2105024" y="1547433"/>
            <a:ext cx="3619501" cy="676556"/>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b="1" dirty="0">
                <a:solidFill>
                  <a:schemeClr val="tx1"/>
                </a:solidFill>
                <a:latin typeface="Gill Sans MT" panose="020B0502020104020203" pitchFamily="34" charset="0"/>
              </a:rPr>
              <a:t>Rede darüber!</a:t>
            </a:r>
          </a:p>
          <a:p>
            <a:r>
              <a:rPr lang="de-AT" dirty="0">
                <a:solidFill>
                  <a:schemeClr val="tx1"/>
                </a:solidFill>
                <a:latin typeface="Gill Sans MT" panose="020B0502020104020203" pitchFamily="34" charset="0"/>
              </a:rPr>
              <a:t>Vertrauensperson, 147 Rat auf Draht</a:t>
            </a:r>
          </a:p>
        </p:txBody>
      </p:sp>
      <p:sp>
        <p:nvSpPr>
          <p:cNvPr id="16" name="Rechteck 15">
            <a:extLst>
              <a:ext uri="{FF2B5EF4-FFF2-40B4-BE49-F238E27FC236}">
                <a16:creationId xmlns:a16="http://schemas.microsoft.com/office/drawing/2014/main" id="{0C0A53C0-BA7E-417A-B10B-0CA0C49B87E2}"/>
              </a:ext>
            </a:extLst>
          </p:cNvPr>
          <p:cNvSpPr/>
          <p:nvPr/>
        </p:nvSpPr>
        <p:spPr>
          <a:xfrm>
            <a:off x="2105023" y="2379970"/>
            <a:ext cx="3619501" cy="676556"/>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b="1" dirty="0">
                <a:solidFill>
                  <a:schemeClr val="tx1"/>
                </a:solidFill>
                <a:latin typeface="Gill Sans MT" panose="020B0502020104020203" pitchFamily="34" charset="0"/>
              </a:rPr>
              <a:t>Sichere Beweise!</a:t>
            </a:r>
          </a:p>
          <a:p>
            <a:r>
              <a:rPr lang="de-AT" dirty="0">
                <a:solidFill>
                  <a:schemeClr val="tx1"/>
                </a:solidFill>
                <a:latin typeface="Gill Sans MT" panose="020B0502020104020203" pitchFamily="34" charset="0"/>
              </a:rPr>
              <a:t>Screenshots, Nachrichten speichern</a:t>
            </a:r>
          </a:p>
        </p:txBody>
      </p:sp>
      <p:sp>
        <p:nvSpPr>
          <p:cNvPr id="17" name="Rechteck 16">
            <a:extLst>
              <a:ext uri="{FF2B5EF4-FFF2-40B4-BE49-F238E27FC236}">
                <a16:creationId xmlns:a16="http://schemas.microsoft.com/office/drawing/2014/main" id="{94CFB39A-5CF7-49E4-B160-91A0FABCEB40}"/>
              </a:ext>
            </a:extLst>
          </p:cNvPr>
          <p:cNvSpPr/>
          <p:nvPr/>
        </p:nvSpPr>
        <p:spPr>
          <a:xfrm>
            <a:off x="2105024" y="3201316"/>
            <a:ext cx="3619501" cy="676556"/>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b="1" dirty="0">
                <a:solidFill>
                  <a:schemeClr val="tx1"/>
                </a:solidFill>
                <a:latin typeface="Gill Sans MT" panose="020B0502020104020203" pitchFamily="34" charset="0"/>
              </a:rPr>
              <a:t>Bleib ruhig!</a:t>
            </a:r>
          </a:p>
          <a:p>
            <a:r>
              <a:rPr lang="de-AT" dirty="0">
                <a:solidFill>
                  <a:schemeClr val="tx1"/>
                </a:solidFill>
                <a:latin typeface="Gill Sans MT" panose="020B0502020104020203" pitchFamily="34" charset="0"/>
              </a:rPr>
              <a:t>Lass dich nicht provozieren</a:t>
            </a:r>
          </a:p>
        </p:txBody>
      </p:sp>
      <p:sp>
        <p:nvSpPr>
          <p:cNvPr id="18" name="Rechteck 17">
            <a:extLst>
              <a:ext uri="{FF2B5EF4-FFF2-40B4-BE49-F238E27FC236}">
                <a16:creationId xmlns:a16="http://schemas.microsoft.com/office/drawing/2014/main" id="{B9C05C6A-8982-4FBE-A013-51E75A88546A}"/>
              </a:ext>
            </a:extLst>
          </p:cNvPr>
          <p:cNvSpPr/>
          <p:nvPr/>
        </p:nvSpPr>
        <p:spPr>
          <a:xfrm>
            <a:off x="2105024" y="4049458"/>
            <a:ext cx="3619502" cy="676556"/>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b="1" dirty="0">
                <a:solidFill>
                  <a:schemeClr val="tx1"/>
                </a:solidFill>
                <a:latin typeface="Gill Sans MT" panose="020B0502020104020203" pitchFamily="34" charset="0"/>
              </a:rPr>
              <a:t>Melde, wenn es zu viel wird! </a:t>
            </a:r>
          </a:p>
          <a:p>
            <a:r>
              <a:rPr lang="de-AT" dirty="0">
                <a:solidFill>
                  <a:schemeClr val="tx1"/>
                </a:solidFill>
                <a:latin typeface="Gill Sans MT" panose="020B0502020104020203" pitchFamily="34" charset="0"/>
              </a:rPr>
              <a:t>Betreiber, Behörden, Schule</a:t>
            </a:r>
          </a:p>
        </p:txBody>
      </p:sp>
    </p:spTree>
    <p:extLst>
      <p:ext uri="{BB962C8B-B14F-4D97-AF65-F5344CB8AC3E}">
        <p14:creationId xmlns:p14="http://schemas.microsoft.com/office/powerpoint/2010/main" val="2789222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feld 12">
            <a:extLst>
              <a:ext uri="{FF2B5EF4-FFF2-40B4-BE49-F238E27FC236}">
                <a16:creationId xmlns:a16="http://schemas.microsoft.com/office/drawing/2014/main" id="{F39A4B59-35FA-4A55-92F1-71096A4CE9D1}"/>
              </a:ext>
            </a:extLst>
          </p:cNvPr>
          <p:cNvSpPr txBox="1">
            <a:spLocks noChangeArrowheads="1"/>
          </p:cNvSpPr>
          <p:nvPr/>
        </p:nvSpPr>
        <p:spPr bwMode="auto">
          <a:xfrm>
            <a:off x="6022975" y="6473825"/>
            <a:ext cx="31210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Miteinander streiten </a:t>
            </a:r>
            <a:endParaRPr lang="de-AT" altLang="de-DE" sz="1900" dirty="0">
              <a:solidFill>
                <a:schemeClr val="tx1"/>
              </a:solidFill>
              <a:latin typeface="Calibri Light" panose="020F0302020204030204" pitchFamily="34" charset="0"/>
            </a:endParaRPr>
          </a:p>
        </p:txBody>
      </p:sp>
      <p:pic>
        <p:nvPicPr>
          <p:cNvPr id="3" name="Grafik 2" descr="Ein Bild, das gelb, Hand, haltend, Frau enthält.&#10;&#10;Automatisch generierte Beschreibung">
            <a:extLst>
              <a:ext uri="{FF2B5EF4-FFF2-40B4-BE49-F238E27FC236}">
                <a16:creationId xmlns:a16="http://schemas.microsoft.com/office/drawing/2014/main" id="{87A5189B-3B5F-4715-BC44-03EBB445A2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423025"/>
          </a:xfrm>
          <a:prstGeom prst="rect">
            <a:avLst/>
          </a:prstGeom>
        </p:spPr>
      </p:pic>
      <p:sp>
        <p:nvSpPr>
          <p:cNvPr id="4" name="Textfeld 3">
            <a:extLst>
              <a:ext uri="{FF2B5EF4-FFF2-40B4-BE49-F238E27FC236}">
                <a16:creationId xmlns:a16="http://schemas.microsoft.com/office/drawing/2014/main" id="{D4E229D4-9FA9-41B7-B413-042C4EB580BC}"/>
              </a:ext>
            </a:extLst>
          </p:cNvPr>
          <p:cNvSpPr txBox="1"/>
          <p:nvPr/>
        </p:nvSpPr>
        <p:spPr>
          <a:xfrm>
            <a:off x="7607811" y="6115248"/>
            <a:ext cx="1583382" cy="307777"/>
          </a:xfrm>
          <a:prstGeom prst="rect">
            <a:avLst/>
          </a:prstGeom>
          <a:noFill/>
        </p:spPr>
        <p:txBody>
          <a:bodyPr wrap="none" rtlCol="0">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falco</a:t>
            </a:r>
            <a:r>
              <a:rPr lang="de-AT" sz="1400" dirty="0">
                <a:solidFill>
                  <a:schemeClr val="bg1"/>
                </a:solidFill>
                <a:latin typeface="Gill Sans MT" panose="020B0502020104020203" pitchFamily="34" charset="0"/>
              </a:rPr>
              <a:t> / </a:t>
            </a:r>
            <a:r>
              <a:rPr lang="de-AT" sz="1400" dirty="0" err="1">
                <a:solidFill>
                  <a:schemeClr val="bg1"/>
                </a:solidFill>
                <a:latin typeface="Gill Sans MT" panose="020B0502020104020203" pitchFamily="34" charset="0"/>
              </a:rPr>
              <a:t>pixabay</a:t>
            </a:r>
            <a:endParaRPr lang="de-AT" sz="1400" dirty="0">
              <a:solidFill>
                <a:schemeClr val="bg1"/>
              </a:solidFill>
              <a:latin typeface="Gill Sans MT" panose="020B0502020104020203"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BAEF5632-64A1-4E04-AE20-55063E6D2F87}"/>
              </a:ext>
            </a:extLst>
          </p:cNvPr>
          <p:cNvSpPr txBox="1"/>
          <p:nvPr/>
        </p:nvSpPr>
        <p:spPr>
          <a:xfrm>
            <a:off x="6023114" y="6473279"/>
            <a:ext cx="3120886" cy="384721"/>
          </a:xfrm>
          <a:prstGeom prst="rect">
            <a:avLst/>
          </a:prstGeom>
          <a:noFill/>
        </p:spPr>
        <p:txBody>
          <a:bodyPr wrap="square" rtlCol="0">
            <a:spAutoFit/>
          </a:bodyPr>
          <a:lstStyle/>
          <a:p>
            <a:pPr algn="r"/>
            <a:r>
              <a:rPr lang="de-AT" sz="1900" dirty="0">
                <a:latin typeface="Gill Sans MT" panose="020B0502020104020203" pitchFamily="34" charset="0"/>
              </a:rPr>
              <a:t>Miteinander streiten </a:t>
            </a:r>
            <a:endParaRPr lang="de-AT" sz="1900" dirty="0">
              <a:latin typeface="+mj-lt"/>
            </a:endParaRPr>
          </a:p>
        </p:txBody>
      </p:sp>
      <p:sp>
        <p:nvSpPr>
          <p:cNvPr id="2" name="Rechteck 1">
            <a:extLst>
              <a:ext uri="{FF2B5EF4-FFF2-40B4-BE49-F238E27FC236}">
                <a16:creationId xmlns:a16="http://schemas.microsoft.com/office/drawing/2014/main" id="{2F75A7F5-4245-4FCB-A39C-412C7E0773C4}"/>
              </a:ext>
            </a:extLst>
          </p:cNvPr>
          <p:cNvSpPr/>
          <p:nvPr/>
        </p:nvSpPr>
        <p:spPr>
          <a:xfrm>
            <a:off x="1685925" y="1476382"/>
            <a:ext cx="5772150" cy="3905236"/>
          </a:xfrm>
          <a:prstGeom prst="rect">
            <a:avLst/>
          </a:prstGeom>
        </p:spPr>
        <p:txBody>
          <a:bodyPr wrap="square">
            <a:spAutoFit/>
          </a:bodyPr>
          <a:lstStyle/>
          <a:p>
            <a:pPr marL="285750" indent="-285750">
              <a:lnSpc>
                <a:spcPct val="150000"/>
              </a:lnSpc>
              <a:buClr>
                <a:srgbClr val="F39200"/>
              </a:buClr>
              <a:buFont typeface="Wingdings" panose="05000000000000000000" pitchFamily="2" charset="2"/>
              <a:buChar char="§"/>
            </a:pPr>
            <a:r>
              <a:rPr lang="de-AT" altLang="de-DE" sz="2400" dirty="0">
                <a:latin typeface="Gill Sans MT" panose="020B0502020104020203" pitchFamily="34" charset="0"/>
                <a:ea typeface="ＭＳ Ｐゴシック" panose="020B0600070205080204" pitchFamily="34" charset="-128"/>
              </a:rPr>
              <a:t>Streitigkeiten </a:t>
            </a:r>
            <a:r>
              <a:rPr lang="de-AT" altLang="de-DE" sz="2400" b="1" dirty="0">
                <a:latin typeface="Gill Sans MT" panose="020B0502020104020203" pitchFamily="34" charset="0"/>
                <a:ea typeface="ＭＳ Ｐゴシック" panose="020B0600070205080204" pitchFamily="34" charset="-128"/>
              </a:rPr>
              <a:t>lösen</a:t>
            </a:r>
            <a:r>
              <a:rPr lang="de-AT" altLang="de-DE" sz="2400" dirty="0">
                <a:latin typeface="Gill Sans MT" panose="020B0502020104020203" pitchFamily="34" charset="0"/>
                <a:ea typeface="ＭＳ Ｐゴシック" panose="020B0600070205080204" pitchFamily="34" charset="-128"/>
              </a:rPr>
              <a:t>: Lernen, wie!</a:t>
            </a:r>
          </a:p>
          <a:p>
            <a:pPr marL="285750" indent="-285750">
              <a:lnSpc>
                <a:spcPct val="150000"/>
              </a:lnSpc>
              <a:buClr>
                <a:srgbClr val="F39200"/>
              </a:buClr>
              <a:buFont typeface="Wingdings" panose="05000000000000000000" pitchFamily="2" charset="2"/>
              <a:buChar char="§"/>
            </a:pPr>
            <a:r>
              <a:rPr lang="de-AT" altLang="de-DE" sz="2400" dirty="0">
                <a:latin typeface="Gill Sans MT" panose="020B0502020104020203" pitchFamily="34" charset="0"/>
                <a:ea typeface="ＭＳ Ｐゴシック" panose="020B0600070205080204" pitchFamily="34" charset="-128"/>
              </a:rPr>
              <a:t>Was </a:t>
            </a:r>
            <a:r>
              <a:rPr lang="de-AT" altLang="de-DE" sz="2400" b="1" dirty="0">
                <a:latin typeface="Gill Sans MT" panose="020B0502020104020203" pitchFamily="34" charset="0"/>
                <a:ea typeface="ＭＳ Ｐゴシック" panose="020B0600070205080204" pitchFamily="34" charset="-128"/>
              </a:rPr>
              <a:t>wissen</a:t>
            </a:r>
            <a:r>
              <a:rPr lang="de-AT" altLang="de-DE" sz="2400" dirty="0">
                <a:latin typeface="Gill Sans MT" panose="020B0502020104020203" pitchFamily="34" charset="0"/>
                <a:ea typeface="ＭＳ Ｐゴシック" panose="020B0600070205080204" pitchFamily="34" charset="-128"/>
              </a:rPr>
              <a:t> andere über mich? Im Internet, aber auch sonst…</a:t>
            </a:r>
          </a:p>
          <a:p>
            <a:pPr marL="285750" indent="-285750">
              <a:lnSpc>
                <a:spcPct val="150000"/>
              </a:lnSpc>
              <a:buClr>
                <a:srgbClr val="F39200"/>
              </a:buClr>
              <a:buFont typeface="Wingdings" panose="05000000000000000000" pitchFamily="2" charset="2"/>
              <a:buChar char="§"/>
            </a:pPr>
            <a:r>
              <a:rPr lang="de-AT" altLang="de-DE" sz="2400" b="1" dirty="0">
                <a:latin typeface="Gill Sans MT" panose="020B0502020104020203" pitchFamily="34" charset="0"/>
                <a:ea typeface="ＭＳ Ｐゴシック" panose="020B0600070205080204" pitchFamily="34" charset="-128"/>
              </a:rPr>
              <a:t>Kinder untereinander streiten lassen, </a:t>
            </a:r>
            <a:r>
              <a:rPr lang="de-AT" altLang="de-DE" sz="2400" dirty="0">
                <a:latin typeface="Gill Sans MT" panose="020B0502020104020203" pitchFamily="34" charset="0"/>
                <a:ea typeface="ＭＳ Ｐゴシック" panose="020B0600070205080204" pitchFamily="34" charset="-128"/>
              </a:rPr>
              <a:t>nicht immer sofort einmischen und lösen</a:t>
            </a:r>
            <a:endParaRPr lang="de-AT" altLang="de-DE" sz="2400" b="1" dirty="0">
              <a:latin typeface="Gill Sans MT" panose="020B0502020104020203" pitchFamily="34" charset="0"/>
              <a:ea typeface="ＭＳ Ｐゴシック" panose="020B0600070205080204" pitchFamily="34" charset="-128"/>
            </a:endParaRPr>
          </a:p>
          <a:p>
            <a:pPr marL="285750" indent="-285750">
              <a:lnSpc>
                <a:spcPct val="150000"/>
              </a:lnSpc>
              <a:buClr>
                <a:srgbClr val="F39200"/>
              </a:buClr>
              <a:buFont typeface="Wingdings" panose="05000000000000000000" pitchFamily="2" charset="2"/>
              <a:buChar char="§"/>
            </a:pPr>
            <a:r>
              <a:rPr lang="de-AT" altLang="de-DE" sz="2400" dirty="0">
                <a:latin typeface="Gill Sans MT" panose="020B0502020104020203" pitchFamily="34" charset="0"/>
                <a:ea typeface="ＭＳ Ｐゴシック" panose="020B0600070205080204" pitchFamily="34" charset="-128"/>
              </a:rPr>
              <a:t>Gute</a:t>
            </a:r>
            <a:r>
              <a:rPr lang="de-AT" altLang="de-DE" sz="2400" b="1" dirty="0">
                <a:latin typeface="Gill Sans MT" panose="020B0502020104020203" pitchFamily="34" charset="0"/>
                <a:ea typeface="ＭＳ Ｐゴシック" panose="020B0600070205080204" pitchFamily="34" charset="-128"/>
              </a:rPr>
              <a:t> </a:t>
            </a:r>
            <a:r>
              <a:rPr lang="de-AT" altLang="de-DE" sz="2400" b="1" dirty="0" err="1">
                <a:latin typeface="Gill Sans MT" panose="020B0502020104020203" pitchFamily="34" charset="0"/>
                <a:ea typeface="ＭＳ Ｐゴシック" panose="020B0600070205080204" pitchFamily="34" charset="-128"/>
              </a:rPr>
              <a:t>Konfiktlösungsstrategien</a:t>
            </a:r>
            <a:r>
              <a:rPr lang="de-AT" altLang="de-DE" sz="2400" b="1" dirty="0">
                <a:latin typeface="Gill Sans MT" panose="020B0502020104020203" pitchFamily="34" charset="0"/>
                <a:ea typeface="ＭＳ Ｐゴシック" panose="020B0600070205080204" pitchFamily="34" charset="-128"/>
              </a:rPr>
              <a:t> vorleben</a:t>
            </a:r>
          </a:p>
        </p:txBody>
      </p:sp>
    </p:spTree>
    <p:extLst>
      <p:ext uri="{BB962C8B-B14F-4D97-AF65-F5344CB8AC3E}">
        <p14:creationId xmlns:p14="http://schemas.microsoft.com/office/powerpoint/2010/main" val="1709256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591861F-7796-184C-952E-2C8097FD6B0F}"/>
              </a:ext>
            </a:extLst>
          </p:cNvPr>
          <p:cNvSpPr>
            <a:spLocks noGrp="1"/>
          </p:cNvSpPr>
          <p:nvPr>
            <p:ph type="sldNum" sz="quarter" idx="12"/>
          </p:nvPr>
        </p:nvSpPr>
        <p:spPr/>
        <p:txBody>
          <a:bodyPr/>
          <a:lstStyle/>
          <a:p>
            <a:fld id="{DB922093-6066-4C73-9215-88E20F9F9CC5}" type="slidenum">
              <a:rPr lang="de-AT" smtClean="0"/>
              <a:pPr/>
              <a:t>36</a:t>
            </a:fld>
            <a:endParaRPr lang="de-AT" dirty="0"/>
          </a:p>
        </p:txBody>
      </p:sp>
      <p:sp>
        <p:nvSpPr>
          <p:cNvPr id="8" name="Textfeld 7">
            <a:extLst>
              <a:ext uri="{FF2B5EF4-FFF2-40B4-BE49-F238E27FC236}">
                <a16:creationId xmlns:a16="http://schemas.microsoft.com/office/drawing/2014/main" id="{24E3B30F-44C4-49AC-9818-5D441FB1B8D8}"/>
              </a:ext>
            </a:extLst>
          </p:cNvPr>
          <p:cNvSpPr txBox="1"/>
          <p:nvPr/>
        </p:nvSpPr>
        <p:spPr>
          <a:xfrm>
            <a:off x="5744819" y="6473279"/>
            <a:ext cx="3399181" cy="384721"/>
          </a:xfrm>
          <a:prstGeom prst="rect">
            <a:avLst/>
          </a:prstGeom>
          <a:noFill/>
        </p:spPr>
        <p:txBody>
          <a:bodyPr wrap="square" rtlCol="0">
            <a:spAutoFit/>
          </a:bodyPr>
          <a:lstStyle/>
          <a:p>
            <a:pPr algn="r"/>
            <a:r>
              <a:rPr lang="de-AT" sz="1900" dirty="0">
                <a:latin typeface="Gill Sans MT" panose="020B0502020104020203" pitchFamily="34" charset="0"/>
              </a:rPr>
              <a:t>Technische Schutzmaßnahmen</a:t>
            </a:r>
            <a:endParaRPr lang="de-AT" sz="1900" dirty="0">
              <a:latin typeface="+mj-lt"/>
            </a:endParaRPr>
          </a:p>
        </p:txBody>
      </p:sp>
      <p:sp>
        <p:nvSpPr>
          <p:cNvPr id="2" name="Textfeld 1">
            <a:extLst>
              <a:ext uri="{FF2B5EF4-FFF2-40B4-BE49-F238E27FC236}">
                <a16:creationId xmlns:a16="http://schemas.microsoft.com/office/drawing/2014/main" id="{05AF233A-B152-480E-AF9C-957FC702C593}"/>
              </a:ext>
            </a:extLst>
          </p:cNvPr>
          <p:cNvSpPr txBox="1"/>
          <p:nvPr/>
        </p:nvSpPr>
        <p:spPr>
          <a:xfrm>
            <a:off x="6697818" y="6098231"/>
            <a:ext cx="2446182" cy="307777"/>
          </a:xfrm>
          <a:prstGeom prst="rect">
            <a:avLst/>
          </a:prstGeom>
          <a:noFill/>
        </p:spPr>
        <p:txBody>
          <a:bodyPr wrap="none" rtlCol="0">
            <a:spAutoFit/>
          </a:bodyPr>
          <a:lstStyle/>
          <a:p>
            <a:r>
              <a:rPr lang="de-AT" sz="1400" dirty="0">
                <a:latin typeface="Gill Sans MT" panose="020B0502020104020203" pitchFamily="34" charset="0"/>
              </a:rPr>
              <a:t>Bild: </a:t>
            </a:r>
            <a:r>
              <a:rPr lang="de-AT" sz="1400" dirty="0">
                <a:latin typeface="Gill Sans MT" panose="020B0502020104020203" pitchFamily="34" charset="0"/>
                <a:hlinkClick r:id="rId3">
                  <a:extLst>
                    <a:ext uri="{A12FA001-AC4F-418D-AE19-62706E023703}">
                      <ahyp:hlinkClr xmlns:ahyp="http://schemas.microsoft.com/office/drawing/2018/hyperlinkcolor" val="tx"/>
                    </a:ext>
                  </a:extLst>
                </a:hlinkClick>
              </a:rPr>
              <a:t>NeONBRAND</a:t>
            </a:r>
            <a:r>
              <a:rPr lang="de-AT" sz="1400" dirty="0">
                <a:latin typeface="Gill Sans MT" panose="020B0502020104020203" pitchFamily="34" charset="0"/>
              </a:rPr>
              <a:t> / Unsplash</a:t>
            </a:r>
          </a:p>
        </p:txBody>
      </p:sp>
      <p:pic>
        <p:nvPicPr>
          <p:cNvPr id="6" name="Inhaltsplatzhalter 5" descr="Ein Bild, das rot, drinnen, sitzend, Pink enthält.&#10;&#10;Automatisch generierte Beschreibung">
            <a:extLst>
              <a:ext uri="{FF2B5EF4-FFF2-40B4-BE49-F238E27FC236}">
                <a16:creationId xmlns:a16="http://schemas.microsoft.com/office/drawing/2014/main" id="{01E0E3C4-176F-48F2-8AB1-0BB179754834}"/>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0" y="0"/>
            <a:ext cx="9144000" cy="6406008"/>
          </a:xfrm>
        </p:spPr>
      </p:pic>
    </p:spTree>
    <p:extLst>
      <p:ext uri="{BB962C8B-B14F-4D97-AF65-F5344CB8AC3E}">
        <p14:creationId xmlns:p14="http://schemas.microsoft.com/office/powerpoint/2010/main" val="473526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Inhaltsplatzhalter 5"/>
          <p:cNvSpPr>
            <a:spLocks noGrp="1"/>
          </p:cNvSpPr>
          <p:nvPr>
            <p:ph sz="half" idx="4294967295"/>
          </p:nvPr>
        </p:nvSpPr>
        <p:spPr>
          <a:xfrm>
            <a:off x="1014412" y="0"/>
            <a:ext cx="7510463" cy="6433645"/>
          </a:xfrm>
        </p:spPr>
        <p:txBody>
          <a:bodyPr anchor="ctr">
            <a:normAutofit/>
          </a:bodyPr>
          <a:lstStyle/>
          <a:p>
            <a:pPr>
              <a:lnSpc>
                <a:spcPct val="120000"/>
              </a:lnSpc>
              <a:spcBef>
                <a:spcPts val="450"/>
              </a:spcBef>
            </a:pPr>
            <a:r>
              <a:rPr lang="de-DE" altLang="de-DE" sz="2000" b="1" dirty="0">
                <a:solidFill>
                  <a:srgbClr val="4D4D4D"/>
                </a:solidFill>
                <a:ea typeface="ＭＳ Ｐゴシック" panose="020B0600070205080204" pitchFamily="34" charset="-128"/>
              </a:rPr>
              <a:t>Antivirenprogramme und Firewall</a:t>
            </a:r>
            <a:r>
              <a:rPr lang="de-DE" altLang="de-DE" sz="2000" dirty="0">
                <a:solidFill>
                  <a:srgbClr val="4D4D4D"/>
                </a:solidFill>
                <a:ea typeface="ＭＳ Ｐゴシック" panose="020B0600070205080204" pitchFamily="34" charset="-128"/>
              </a:rPr>
              <a:t> aktuell halten</a:t>
            </a:r>
          </a:p>
          <a:p>
            <a:pPr>
              <a:lnSpc>
                <a:spcPct val="120000"/>
              </a:lnSpc>
              <a:spcBef>
                <a:spcPts val="450"/>
              </a:spcBef>
            </a:pPr>
            <a:r>
              <a:rPr lang="de-DE" altLang="de-DE" sz="2000" b="1" dirty="0">
                <a:solidFill>
                  <a:srgbClr val="4D4D4D"/>
                </a:solidFill>
                <a:ea typeface="ＭＳ Ｐゴシック" panose="020B0600070205080204" pitchFamily="34" charset="-128"/>
              </a:rPr>
              <a:t>WLAN</a:t>
            </a:r>
            <a:r>
              <a:rPr lang="de-DE" altLang="de-DE" sz="2000" dirty="0">
                <a:solidFill>
                  <a:srgbClr val="4D4D4D"/>
                </a:solidFill>
                <a:ea typeface="ＭＳ Ｐゴシック" panose="020B0600070205080204" pitchFamily="34" charset="-128"/>
              </a:rPr>
              <a:t> verschlüsseln</a:t>
            </a:r>
          </a:p>
          <a:p>
            <a:pPr>
              <a:lnSpc>
                <a:spcPct val="120000"/>
              </a:lnSpc>
              <a:spcBef>
                <a:spcPts val="450"/>
              </a:spcBef>
            </a:pPr>
            <a:r>
              <a:rPr lang="de-DE" altLang="de-DE" sz="2000" b="1" dirty="0">
                <a:solidFill>
                  <a:srgbClr val="4D4D4D"/>
                </a:solidFill>
                <a:ea typeface="ＭＳ Ｐゴシック" panose="020B0600070205080204" pitchFamily="34" charset="-128"/>
              </a:rPr>
              <a:t>Benutzerprofil für Kinder</a:t>
            </a:r>
            <a:r>
              <a:rPr lang="de-DE" altLang="de-DE" sz="2000" dirty="0">
                <a:solidFill>
                  <a:srgbClr val="4D4D4D"/>
                </a:solidFill>
                <a:ea typeface="ＭＳ Ｐゴシック" panose="020B0600070205080204" pitchFamily="34" charset="-128"/>
              </a:rPr>
              <a:t> erstellen</a:t>
            </a:r>
          </a:p>
          <a:p>
            <a:pPr>
              <a:lnSpc>
                <a:spcPct val="120000"/>
              </a:lnSpc>
              <a:spcBef>
                <a:spcPts val="450"/>
              </a:spcBef>
            </a:pPr>
            <a:r>
              <a:rPr lang="de-DE" altLang="de-DE" sz="2000" b="1" dirty="0">
                <a:solidFill>
                  <a:srgbClr val="4D4D4D"/>
                </a:solidFill>
                <a:ea typeface="ＭＳ Ｐゴシック" panose="020B0600070205080204" pitchFamily="34" charset="-128"/>
              </a:rPr>
              <a:t>Jugendschutzeinstellungen</a:t>
            </a:r>
            <a:r>
              <a:rPr lang="de-DE" altLang="de-DE" sz="2000" dirty="0">
                <a:solidFill>
                  <a:srgbClr val="4D4D4D"/>
                </a:solidFill>
                <a:ea typeface="ＭＳ Ｐゴシック" panose="020B0600070205080204" pitchFamily="34" charset="-128"/>
              </a:rPr>
              <a:t> aktivieren (Computer und Spielkonsolen)</a:t>
            </a:r>
          </a:p>
          <a:p>
            <a:pPr>
              <a:lnSpc>
                <a:spcPct val="120000"/>
              </a:lnSpc>
              <a:spcBef>
                <a:spcPts val="450"/>
              </a:spcBef>
            </a:pPr>
            <a:r>
              <a:rPr lang="de-DE" altLang="de-DE" sz="2000" dirty="0">
                <a:solidFill>
                  <a:srgbClr val="4D4D4D"/>
                </a:solidFill>
                <a:ea typeface="ＭＳ Ｐゴシック" panose="020B0600070205080204" pitchFamily="34" charset="-128"/>
              </a:rPr>
              <a:t>Im Browser </a:t>
            </a:r>
            <a:r>
              <a:rPr lang="de-DE" altLang="de-DE" sz="2000" b="1" dirty="0">
                <a:solidFill>
                  <a:srgbClr val="4D4D4D"/>
                </a:solidFill>
                <a:ea typeface="ＭＳ Ｐゴシック" panose="020B0600070205080204" pitchFamily="34" charset="-128"/>
              </a:rPr>
              <a:t>Kinder-Startseite</a:t>
            </a:r>
            <a:r>
              <a:rPr lang="de-DE" altLang="de-DE" sz="2000" dirty="0">
                <a:solidFill>
                  <a:srgbClr val="4D4D4D"/>
                </a:solidFill>
                <a:ea typeface="ＭＳ Ｐゴシック" panose="020B0600070205080204" pitchFamily="34" charset="-128"/>
              </a:rPr>
              <a:t> einrichten</a:t>
            </a:r>
          </a:p>
          <a:p>
            <a:pPr>
              <a:lnSpc>
                <a:spcPct val="120000"/>
              </a:lnSpc>
              <a:spcBef>
                <a:spcPts val="450"/>
              </a:spcBef>
            </a:pPr>
            <a:r>
              <a:rPr lang="de-DE" altLang="de-DE" sz="2000" b="1" dirty="0">
                <a:solidFill>
                  <a:srgbClr val="4D4D4D"/>
                </a:solidFill>
                <a:ea typeface="ＭＳ Ｐゴシック" panose="020B0600070205080204" pitchFamily="34" charset="-128"/>
              </a:rPr>
              <a:t>Kinder-Suchmaschine</a:t>
            </a:r>
            <a:r>
              <a:rPr lang="de-DE" altLang="de-DE" sz="2000" dirty="0">
                <a:solidFill>
                  <a:srgbClr val="4D4D4D"/>
                </a:solidFill>
                <a:ea typeface="ＭＳ Ｐゴシック" panose="020B0600070205080204" pitchFamily="34" charset="-128"/>
              </a:rPr>
              <a:t> als Standard einrichten: </a:t>
            </a:r>
            <a:r>
              <a:rPr lang="de-DE" altLang="de-DE" sz="2000" dirty="0">
                <a:solidFill>
                  <a:srgbClr val="4D4D4D"/>
                </a:solidFill>
                <a:ea typeface="ＭＳ Ｐゴシック" panose="020B0600070205080204" pitchFamily="34" charset="-128"/>
                <a:hlinkClick r:id="rId3"/>
              </a:rPr>
              <a:t>www.fragfinn.de</a:t>
            </a:r>
            <a:r>
              <a:rPr lang="de-DE" altLang="de-DE" sz="2000" dirty="0">
                <a:solidFill>
                  <a:srgbClr val="4D4D4D"/>
                </a:solidFill>
                <a:ea typeface="ＭＳ Ｐゴシック" panose="020B0600070205080204" pitchFamily="34" charset="-128"/>
              </a:rPr>
              <a:t>, </a:t>
            </a:r>
            <a:r>
              <a:rPr lang="de-DE" altLang="de-DE" sz="2000" dirty="0">
                <a:solidFill>
                  <a:srgbClr val="4D4D4D"/>
                </a:solidFill>
                <a:ea typeface="ＭＳ Ｐゴシック" panose="020B0600070205080204" pitchFamily="34" charset="-128"/>
                <a:hlinkClick r:id="rId4"/>
              </a:rPr>
              <a:t>www.blinde-kuh.de</a:t>
            </a:r>
            <a:r>
              <a:rPr lang="de-DE" altLang="de-DE" sz="2000" dirty="0">
                <a:solidFill>
                  <a:srgbClr val="4D4D4D"/>
                </a:solidFill>
                <a:ea typeface="ＭＳ Ｐゴシック" panose="020B0600070205080204" pitchFamily="34" charset="-128"/>
              </a:rPr>
              <a:t> </a:t>
            </a:r>
          </a:p>
          <a:p>
            <a:pPr>
              <a:lnSpc>
                <a:spcPct val="120000"/>
              </a:lnSpc>
              <a:spcBef>
                <a:spcPts val="450"/>
              </a:spcBef>
            </a:pPr>
            <a:r>
              <a:rPr lang="de-DE" altLang="de-DE" sz="2000" b="1" dirty="0">
                <a:solidFill>
                  <a:srgbClr val="4D4D4D"/>
                </a:solidFill>
                <a:ea typeface="ＭＳ Ｐゴシック" panose="020B0600070205080204" pitchFamily="34" charset="-128"/>
              </a:rPr>
              <a:t>Pornografie-Filter von Google</a:t>
            </a:r>
            <a:r>
              <a:rPr lang="de-DE" altLang="de-DE" sz="2000" dirty="0">
                <a:solidFill>
                  <a:srgbClr val="4D4D4D"/>
                </a:solidFill>
                <a:ea typeface="ＭＳ Ｐゴシック" panose="020B0600070205080204" pitchFamily="34" charset="-128"/>
              </a:rPr>
              <a:t> aktivieren („</a:t>
            </a:r>
            <a:r>
              <a:rPr lang="de-DE" altLang="de-DE" sz="2000" dirty="0" err="1">
                <a:solidFill>
                  <a:srgbClr val="4D4D4D"/>
                </a:solidFill>
                <a:ea typeface="ＭＳ Ｐゴシック" panose="020B0600070205080204" pitchFamily="34" charset="-128"/>
              </a:rPr>
              <a:t>SafeSearch</a:t>
            </a:r>
            <a:r>
              <a:rPr lang="de-DE" altLang="de-DE" sz="2000" dirty="0">
                <a:solidFill>
                  <a:srgbClr val="4D4D4D"/>
                </a:solidFill>
                <a:ea typeface="ＭＳ Ｐゴシック" panose="020B0600070205080204" pitchFamily="34" charset="-128"/>
              </a:rPr>
              <a:t>“)</a:t>
            </a:r>
          </a:p>
          <a:p>
            <a:pPr>
              <a:lnSpc>
                <a:spcPct val="120000"/>
              </a:lnSpc>
              <a:spcBef>
                <a:spcPts val="450"/>
              </a:spcBef>
            </a:pPr>
            <a:r>
              <a:rPr lang="de-DE" altLang="de-DE" sz="2000" dirty="0">
                <a:solidFill>
                  <a:srgbClr val="4D4D4D"/>
                </a:solidFill>
                <a:ea typeface="ＭＳ Ｐゴシック" panose="020B0600070205080204" pitchFamily="34" charset="-128"/>
              </a:rPr>
              <a:t>Gemeinsam mit Kind </a:t>
            </a:r>
            <a:r>
              <a:rPr lang="de-DE" altLang="de-DE" sz="2000" b="1" dirty="0">
                <a:solidFill>
                  <a:srgbClr val="4D4D4D"/>
                </a:solidFill>
                <a:ea typeface="ＭＳ Ｐゴシック" panose="020B0600070205080204" pitchFamily="34" charset="-128"/>
              </a:rPr>
              <a:t>Favoriten</a:t>
            </a:r>
            <a:r>
              <a:rPr lang="de-DE" altLang="de-DE" sz="2000" dirty="0">
                <a:solidFill>
                  <a:srgbClr val="4D4D4D"/>
                </a:solidFill>
                <a:ea typeface="ＭＳ Ｐゴシック" panose="020B0600070205080204" pitchFamily="34" charset="-128"/>
              </a:rPr>
              <a:t> suchen und festlegen</a:t>
            </a:r>
          </a:p>
          <a:p>
            <a:pPr>
              <a:lnSpc>
                <a:spcPct val="120000"/>
              </a:lnSpc>
              <a:spcBef>
                <a:spcPts val="450"/>
              </a:spcBef>
            </a:pPr>
            <a:r>
              <a:rPr lang="de-DE" altLang="de-DE" sz="2000" b="1" dirty="0">
                <a:solidFill>
                  <a:srgbClr val="4D4D4D"/>
                </a:solidFill>
                <a:ea typeface="ＭＳ Ｐゴシック" panose="020B0600070205080204" pitchFamily="34" charset="-128"/>
              </a:rPr>
              <a:t>Filter-Software für Tablet und Handy</a:t>
            </a:r>
            <a:r>
              <a:rPr lang="de-DE" altLang="de-DE" sz="2000" dirty="0">
                <a:solidFill>
                  <a:srgbClr val="4D4D4D"/>
                </a:solidFill>
                <a:ea typeface="ＭＳ Ｐゴシック" panose="020B0600070205080204" pitchFamily="34" charset="-128"/>
              </a:rPr>
              <a:t>:</a:t>
            </a:r>
            <a:br>
              <a:rPr lang="de-DE" altLang="de-DE" sz="2000" dirty="0">
                <a:solidFill>
                  <a:srgbClr val="4D4D4D"/>
                </a:solidFill>
                <a:ea typeface="ＭＳ Ｐゴシック" panose="020B0600070205080204" pitchFamily="34" charset="-128"/>
              </a:rPr>
            </a:br>
            <a:r>
              <a:rPr lang="de-DE" altLang="de-DE" sz="2000" dirty="0">
                <a:solidFill>
                  <a:srgbClr val="4D4D4D"/>
                </a:solidFill>
                <a:ea typeface="ＭＳ Ｐゴシック" panose="020B0600070205080204" pitchFamily="34" charset="-128"/>
                <a:hlinkClick r:id="rId5"/>
              </a:rPr>
              <a:t>www.saferinternet.at</a:t>
            </a:r>
            <a:br>
              <a:rPr lang="de-DE" altLang="de-DE" sz="2000" dirty="0">
                <a:solidFill>
                  <a:srgbClr val="4D4D4D"/>
                </a:solidFill>
                <a:ea typeface="ＭＳ Ｐゴシック" panose="020B0600070205080204" pitchFamily="34" charset="-128"/>
              </a:rPr>
            </a:br>
            <a:r>
              <a:rPr lang="de-DE" altLang="de-DE" sz="2000" dirty="0">
                <a:solidFill>
                  <a:srgbClr val="4D4D4D"/>
                </a:solidFill>
                <a:ea typeface="ＭＳ Ｐゴシック" panose="020B0600070205080204" pitchFamily="34" charset="-128"/>
              </a:rPr>
              <a:t>und auf </a:t>
            </a:r>
            <a:r>
              <a:rPr lang="de-DE" altLang="de-DE" sz="2000" dirty="0">
                <a:solidFill>
                  <a:srgbClr val="4D4D4D"/>
                </a:solidFill>
                <a:ea typeface="ＭＳ Ｐゴシック" panose="020B0600070205080204" pitchFamily="34" charset="-128"/>
                <a:hlinkClick r:id="rId6"/>
              </a:rPr>
              <a:t>www.fragfinn.de</a:t>
            </a:r>
            <a:endParaRPr lang="de-AT" sz="500" dirty="0"/>
          </a:p>
        </p:txBody>
      </p:sp>
      <p:sp>
        <p:nvSpPr>
          <p:cNvPr id="8" name="Textfeld 7">
            <a:extLst>
              <a:ext uri="{FF2B5EF4-FFF2-40B4-BE49-F238E27FC236}">
                <a16:creationId xmlns:a16="http://schemas.microsoft.com/office/drawing/2014/main" id="{479CFD23-8735-4E37-A97E-ACC23DC06CA8}"/>
              </a:ext>
            </a:extLst>
          </p:cNvPr>
          <p:cNvSpPr txBox="1"/>
          <p:nvPr/>
        </p:nvSpPr>
        <p:spPr>
          <a:xfrm>
            <a:off x="5744819" y="6465484"/>
            <a:ext cx="3399181" cy="384721"/>
          </a:xfrm>
          <a:prstGeom prst="rect">
            <a:avLst/>
          </a:prstGeom>
          <a:noFill/>
        </p:spPr>
        <p:txBody>
          <a:bodyPr wrap="square" rtlCol="0">
            <a:spAutoFit/>
          </a:bodyPr>
          <a:lstStyle/>
          <a:p>
            <a:pPr algn="r"/>
            <a:r>
              <a:rPr lang="de-AT" sz="1900" dirty="0">
                <a:latin typeface="Gill Sans MT" panose="020B0502020104020203" pitchFamily="34" charset="0"/>
              </a:rPr>
              <a:t>Technische Schutzmaßnahmen</a:t>
            </a:r>
            <a:endParaRPr lang="de-AT" sz="1900" dirty="0">
              <a:latin typeface="+mj-lt"/>
            </a:endParaRPr>
          </a:p>
        </p:txBody>
      </p:sp>
    </p:spTree>
    <p:extLst>
      <p:ext uri="{BB962C8B-B14F-4D97-AF65-F5344CB8AC3E}">
        <p14:creationId xmlns:p14="http://schemas.microsoft.com/office/powerpoint/2010/main" val="2471447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Text enthält.&#10;&#10;&#10;&#10;Automatisch generierte Beschreibung">
            <a:hlinkClick r:id="rId3"/>
            <a:extLst>
              <a:ext uri="{FF2B5EF4-FFF2-40B4-BE49-F238E27FC236}">
                <a16:creationId xmlns:a16="http://schemas.microsoft.com/office/drawing/2014/main" id="{72292676-C15C-9E4F-9989-EDAD407967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157" y="198340"/>
            <a:ext cx="4238843" cy="6003235"/>
          </a:xfrm>
          <a:prstGeom prst="rect">
            <a:avLst/>
          </a:prstGeom>
          <a:effectLst>
            <a:outerShdw blurRad="50800" dist="38100" dir="2700000" algn="tl" rotWithShape="0">
              <a:prstClr val="black">
                <a:alpha val="40000"/>
              </a:prstClr>
            </a:outerShdw>
          </a:effectLst>
        </p:spPr>
      </p:pic>
      <p:pic>
        <p:nvPicPr>
          <p:cNvPr id="5" name="Grafik 4" descr="Ein Bild, das Screenshot enthält.&#10;&#10;&#10;&#10;Automatisch generierte Beschreibung">
            <a:extLst>
              <a:ext uri="{FF2B5EF4-FFF2-40B4-BE49-F238E27FC236}">
                <a16:creationId xmlns:a16="http://schemas.microsoft.com/office/drawing/2014/main" id="{FD6B56F4-04D5-724A-A14E-FBF079007F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2560" y="1860550"/>
            <a:ext cx="3733800" cy="3136900"/>
          </a:xfrm>
          <a:prstGeom prst="rect">
            <a:avLst/>
          </a:prstGeom>
          <a:effectLst>
            <a:outerShdw blurRad="50800" dist="38100" dir="5400000" algn="t" rotWithShape="0">
              <a:prstClr val="black">
                <a:alpha val="40000"/>
              </a:prstClr>
            </a:outerShdw>
          </a:effectLst>
        </p:spPr>
      </p:pic>
      <p:sp>
        <p:nvSpPr>
          <p:cNvPr id="4" name="Textfeld 3">
            <a:extLst>
              <a:ext uri="{FF2B5EF4-FFF2-40B4-BE49-F238E27FC236}">
                <a16:creationId xmlns:a16="http://schemas.microsoft.com/office/drawing/2014/main" id="{89B6B88D-6068-4634-A3E4-4079421FA7B1}"/>
              </a:ext>
            </a:extLst>
          </p:cNvPr>
          <p:cNvSpPr txBox="1"/>
          <p:nvPr/>
        </p:nvSpPr>
        <p:spPr>
          <a:xfrm>
            <a:off x="5744819" y="6473279"/>
            <a:ext cx="3399181" cy="384721"/>
          </a:xfrm>
          <a:prstGeom prst="rect">
            <a:avLst/>
          </a:prstGeom>
          <a:noFill/>
        </p:spPr>
        <p:txBody>
          <a:bodyPr wrap="square" rtlCol="0">
            <a:spAutoFit/>
          </a:bodyPr>
          <a:lstStyle/>
          <a:p>
            <a:pPr algn="r"/>
            <a:r>
              <a:rPr lang="de-AT" sz="1900" dirty="0">
                <a:latin typeface="Gill Sans MT" panose="020B0502020104020203" pitchFamily="34" charset="0"/>
              </a:rPr>
              <a:t>Technische Schutzmaßnahmen</a:t>
            </a:r>
            <a:endParaRPr lang="de-AT" sz="1900" dirty="0">
              <a:latin typeface="+mj-lt"/>
            </a:endParaRPr>
          </a:p>
        </p:txBody>
      </p:sp>
    </p:spTree>
    <p:extLst>
      <p:ext uri="{BB962C8B-B14F-4D97-AF65-F5344CB8AC3E}">
        <p14:creationId xmlns:p14="http://schemas.microsoft.com/office/powerpoint/2010/main" val="149662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erson pouring water on cup">
            <a:extLst>
              <a:ext uri="{FF2B5EF4-FFF2-40B4-BE49-F238E27FC236}">
                <a16:creationId xmlns:a16="http://schemas.microsoft.com/office/drawing/2014/main" id="{0F5A5C72-4875-C74E-8E71-D44D5BA70FC3}"/>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0" y="-49694"/>
            <a:ext cx="9144000" cy="6433646"/>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a:extLst>
              <a:ext uri="{FF2B5EF4-FFF2-40B4-BE49-F238E27FC236}">
                <a16:creationId xmlns:a16="http://schemas.microsoft.com/office/drawing/2014/main" id="{C68F8A90-D761-B84D-9F08-FFFE630C7609}"/>
              </a:ext>
            </a:extLst>
          </p:cNvPr>
          <p:cNvSpPr>
            <a:spLocks noGrp="1"/>
          </p:cNvSpPr>
          <p:nvPr>
            <p:ph type="sldNum" sz="quarter" idx="12"/>
          </p:nvPr>
        </p:nvSpPr>
        <p:spPr/>
        <p:txBody>
          <a:bodyPr/>
          <a:lstStyle/>
          <a:p>
            <a:fld id="{DB922093-6066-4C73-9215-88E20F9F9CC5}" type="slidenum">
              <a:rPr lang="de-AT" smtClean="0"/>
              <a:pPr/>
              <a:t>39</a:t>
            </a:fld>
            <a:endParaRPr lang="de-AT" dirty="0"/>
          </a:p>
        </p:txBody>
      </p:sp>
      <p:sp>
        <p:nvSpPr>
          <p:cNvPr id="7" name="Textfeld 6">
            <a:extLst>
              <a:ext uri="{FF2B5EF4-FFF2-40B4-BE49-F238E27FC236}">
                <a16:creationId xmlns:a16="http://schemas.microsoft.com/office/drawing/2014/main" id="{338E1254-ABEE-4C76-8758-F7BF770B014E}"/>
              </a:ext>
            </a:extLst>
          </p:cNvPr>
          <p:cNvSpPr txBox="1"/>
          <p:nvPr/>
        </p:nvSpPr>
        <p:spPr>
          <a:xfrm>
            <a:off x="6023114" y="6473279"/>
            <a:ext cx="3120886" cy="384721"/>
          </a:xfrm>
          <a:prstGeom prst="rect">
            <a:avLst/>
          </a:prstGeom>
          <a:noFill/>
        </p:spPr>
        <p:txBody>
          <a:bodyPr wrap="square" rtlCol="0">
            <a:spAutoFit/>
          </a:bodyPr>
          <a:lstStyle/>
          <a:p>
            <a:pPr algn="r"/>
            <a:r>
              <a:rPr lang="de-AT" sz="1900" dirty="0">
                <a:latin typeface="Gill Sans MT" panose="020B0502020104020203" pitchFamily="34" charset="0"/>
              </a:rPr>
              <a:t>Nicht auf Filter verlassen</a:t>
            </a:r>
            <a:endParaRPr lang="de-AT" sz="1900" dirty="0">
              <a:latin typeface="+mj-lt"/>
            </a:endParaRPr>
          </a:p>
        </p:txBody>
      </p:sp>
      <p:sp>
        <p:nvSpPr>
          <p:cNvPr id="2" name="Rechteck 1">
            <a:extLst>
              <a:ext uri="{FF2B5EF4-FFF2-40B4-BE49-F238E27FC236}">
                <a16:creationId xmlns:a16="http://schemas.microsoft.com/office/drawing/2014/main" id="{304DA7E0-53CD-47C7-B5A7-81CCE6D12112}"/>
              </a:ext>
            </a:extLst>
          </p:cNvPr>
          <p:cNvSpPr/>
          <p:nvPr/>
        </p:nvSpPr>
        <p:spPr>
          <a:xfrm>
            <a:off x="7165573" y="6076175"/>
            <a:ext cx="1978427" cy="307777"/>
          </a:xfrm>
          <a:prstGeom prst="rect">
            <a:avLst/>
          </a:prstGeom>
        </p:spPr>
        <p:txBody>
          <a:bodyPr wrap="none">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Tyler Nix</a:t>
            </a:r>
            <a:r>
              <a:rPr lang="de-AT" sz="1400" dirty="0">
                <a:solidFill>
                  <a:schemeClr val="bg1"/>
                </a:solidFill>
                <a:latin typeface="Gill Sans MT" panose="020B0502020104020203" pitchFamily="34" charset="0"/>
              </a:rPr>
              <a:t> / Unsplash</a:t>
            </a:r>
          </a:p>
        </p:txBody>
      </p:sp>
    </p:spTree>
    <p:extLst>
      <p:ext uri="{BB962C8B-B14F-4D97-AF65-F5344CB8AC3E}">
        <p14:creationId xmlns:p14="http://schemas.microsoft.com/office/powerpoint/2010/main" val="4250662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8B7947C3-3FB4-4998-917B-783B0D6BDF27}"/>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Der Einstieg beginnt früh</a:t>
            </a:r>
          </a:p>
        </p:txBody>
      </p:sp>
      <p:pic>
        <p:nvPicPr>
          <p:cNvPr id="4" name="Grafik 3">
            <a:extLst>
              <a:ext uri="{FF2B5EF4-FFF2-40B4-BE49-F238E27FC236}">
                <a16:creationId xmlns:a16="http://schemas.microsoft.com/office/drawing/2014/main" id="{15870782-E28B-4AA8-8DAC-24BD8D616CE5}"/>
              </a:ext>
            </a:extLst>
          </p:cNvPr>
          <p:cNvPicPr>
            <a:picLocks noChangeAspect="1"/>
          </p:cNvPicPr>
          <p:nvPr/>
        </p:nvPicPr>
        <p:blipFill rotWithShape="1">
          <a:blip r:embed="rId3">
            <a:extLst>
              <a:ext uri="{28A0092B-C50C-407E-A947-70E740481C1C}">
                <a14:useLocalDpi xmlns:a14="http://schemas.microsoft.com/office/drawing/2010/main" val="0"/>
              </a:ext>
            </a:extLst>
          </a:blip>
          <a:srcRect r="4615"/>
          <a:stretch/>
        </p:blipFill>
        <p:spPr>
          <a:xfrm>
            <a:off x="-1" y="0"/>
            <a:ext cx="9144000" cy="6390968"/>
          </a:xfrm>
          <a:prstGeom prst="rect">
            <a:avLst/>
          </a:prstGeom>
        </p:spPr>
      </p:pic>
      <p:sp>
        <p:nvSpPr>
          <p:cNvPr id="2" name="Rechteck 1">
            <a:extLst>
              <a:ext uri="{FF2B5EF4-FFF2-40B4-BE49-F238E27FC236}">
                <a16:creationId xmlns:a16="http://schemas.microsoft.com/office/drawing/2014/main" id="{642FC655-A36F-4A7F-A745-0121B64105B1}"/>
              </a:ext>
            </a:extLst>
          </p:cNvPr>
          <p:cNvSpPr/>
          <p:nvPr/>
        </p:nvSpPr>
        <p:spPr>
          <a:xfrm>
            <a:off x="7283302" y="5867748"/>
            <a:ext cx="1860698" cy="523220"/>
          </a:xfrm>
          <a:prstGeom prst="rect">
            <a:avLst/>
          </a:prstGeom>
        </p:spPr>
        <p:txBody>
          <a:bodyPr wrap="square">
            <a:spAutoFit/>
          </a:bodyPr>
          <a:lstStyle/>
          <a:p>
            <a:pPr lvl="0" defTabSz="914400">
              <a:defRPr/>
            </a:pPr>
            <a:endParaRPr lang="de-AT" dirty="0"/>
          </a:p>
          <a:p>
            <a:pPr lvl="0" defTabSz="914400">
              <a:defRPr/>
            </a:pPr>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Hal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Gatewood</a:t>
            </a:r>
            <a:r>
              <a:rPr lang="de-AT" sz="1000" dirty="0">
                <a:solidFill>
                  <a:schemeClr val="bg1"/>
                </a:solidFill>
                <a:latin typeface="Gill Sans MT" panose="020B0502020104020203" pitchFamily="34" charset="0"/>
              </a:rPr>
              <a:t> / Unsplash</a:t>
            </a:r>
          </a:p>
        </p:txBody>
      </p:sp>
    </p:spTree>
    <p:extLst>
      <p:ext uri="{BB962C8B-B14F-4D97-AF65-F5344CB8AC3E}">
        <p14:creationId xmlns:p14="http://schemas.microsoft.com/office/powerpoint/2010/main" val="32078111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Inhaltsplatzhalter 10"/>
          <p:cNvSpPr>
            <a:spLocks noGrp="1"/>
          </p:cNvSpPr>
          <p:nvPr>
            <p:ph sz="half" idx="4294967295"/>
          </p:nvPr>
        </p:nvSpPr>
        <p:spPr>
          <a:xfrm>
            <a:off x="671512" y="1106487"/>
            <a:ext cx="7800975" cy="4645025"/>
          </a:xfrm>
        </p:spPr>
        <p:txBody>
          <a:bodyPr anchor="ctr">
            <a:noAutofit/>
          </a:bodyPr>
          <a:lstStyle/>
          <a:p>
            <a:r>
              <a:rPr lang="de-AT" sz="2000" b="1" dirty="0"/>
              <a:t>Computerkenntnisse</a:t>
            </a:r>
            <a:r>
              <a:rPr lang="de-AT" sz="2000" dirty="0"/>
              <a:t> für Installation und Betreuung nötig</a:t>
            </a:r>
          </a:p>
          <a:p>
            <a:r>
              <a:rPr lang="de-AT" sz="2000" b="1" dirty="0"/>
              <a:t>Nicht hundertprozentig </a:t>
            </a:r>
            <a:r>
              <a:rPr lang="de-AT" sz="2000" dirty="0"/>
              <a:t>zuverlässig</a:t>
            </a:r>
          </a:p>
          <a:p>
            <a:r>
              <a:rPr lang="de-AT" sz="2000" dirty="0"/>
              <a:t>Filter können </a:t>
            </a:r>
            <a:r>
              <a:rPr lang="de-AT" sz="2000" b="1" dirty="0"/>
              <a:t>umgangen </a:t>
            </a:r>
            <a:r>
              <a:rPr lang="de-AT" sz="2000" dirty="0"/>
              <a:t>werden</a:t>
            </a:r>
          </a:p>
          <a:p>
            <a:r>
              <a:rPr lang="de-AT" sz="2000" dirty="0"/>
              <a:t>Daten aus E-Mails oder in Programmen werden </a:t>
            </a:r>
            <a:r>
              <a:rPr lang="de-AT" sz="2000" b="1" dirty="0"/>
              <a:t>nicht gefiltert</a:t>
            </a:r>
          </a:p>
          <a:p>
            <a:r>
              <a:rPr lang="de-AT" sz="2000" dirty="0"/>
              <a:t>Handys meist </a:t>
            </a:r>
            <a:r>
              <a:rPr lang="de-AT" sz="2000" b="1" dirty="0"/>
              <a:t>ungefiltert</a:t>
            </a:r>
          </a:p>
          <a:p>
            <a:r>
              <a:rPr lang="de-AT" sz="2000" b="1" dirty="0"/>
              <a:t>Filter schützen nur vor verstörenden Inhalten – nicht vor anderen Risiken!</a:t>
            </a:r>
          </a:p>
          <a:p>
            <a:r>
              <a:rPr lang="de-AT" sz="2000" b="1" dirty="0"/>
              <a:t>Kompetente</a:t>
            </a:r>
            <a:r>
              <a:rPr lang="de-AT" sz="2000" dirty="0"/>
              <a:t> Kinder sind sichere Kinder!</a:t>
            </a:r>
          </a:p>
        </p:txBody>
      </p:sp>
      <p:sp>
        <p:nvSpPr>
          <p:cNvPr id="7" name="Textfeld 6">
            <a:extLst>
              <a:ext uri="{FF2B5EF4-FFF2-40B4-BE49-F238E27FC236}">
                <a16:creationId xmlns:a16="http://schemas.microsoft.com/office/drawing/2014/main" id="{6760347A-336A-4EB8-9C92-DEEC3EF752AD}"/>
              </a:ext>
            </a:extLst>
          </p:cNvPr>
          <p:cNvSpPr txBox="1"/>
          <p:nvPr/>
        </p:nvSpPr>
        <p:spPr>
          <a:xfrm>
            <a:off x="6023114" y="6473279"/>
            <a:ext cx="3120886" cy="384721"/>
          </a:xfrm>
          <a:prstGeom prst="rect">
            <a:avLst/>
          </a:prstGeom>
          <a:noFill/>
        </p:spPr>
        <p:txBody>
          <a:bodyPr wrap="square" rtlCol="0">
            <a:spAutoFit/>
          </a:bodyPr>
          <a:lstStyle/>
          <a:p>
            <a:pPr algn="r"/>
            <a:r>
              <a:rPr lang="de-AT" sz="1900" dirty="0">
                <a:latin typeface="Gill Sans MT" panose="020B0502020104020203" pitchFamily="34" charset="0"/>
              </a:rPr>
              <a:t>Nicht auf Filter verlassen</a:t>
            </a:r>
            <a:endParaRPr lang="de-AT" sz="1900" dirty="0">
              <a:latin typeface="+mj-lt"/>
            </a:endParaRPr>
          </a:p>
        </p:txBody>
      </p:sp>
    </p:spTree>
    <p:extLst>
      <p:ext uri="{BB962C8B-B14F-4D97-AF65-F5344CB8AC3E}">
        <p14:creationId xmlns:p14="http://schemas.microsoft.com/office/powerpoint/2010/main" val="3596475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0A9896F7-259B-4A39-8BC3-5653BD603892}"/>
              </a:ext>
            </a:extLst>
          </p:cNvPr>
          <p:cNvSpPr txBox="1"/>
          <p:nvPr/>
        </p:nvSpPr>
        <p:spPr>
          <a:xfrm>
            <a:off x="6048472" y="6474247"/>
            <a:ext cx="3095527" cy="384721"/>
          </a:xfrm>
          <a:prstGeom prst="rect">
            <a:avLst/>
          </a:prstGeom>
          <a:noFill/>
        </p:spPr>
        <p:txBody>
          <a:bodyPr wrap="none" rtlCol="0">
            <a:spAutoFit/>
          </a:bodyPr>
          <a:lstStyle/>
          <a:p>
            <a:r>
              <a:rPr lang="de-DE" sz="1900" dirty="0">
                <a:latin typeface="Gill Sans MT" panose="020B0502020104020203" pitchFamily="34" charset="0"/>
              </a:rPr>
              <a:t>Wahr und Falsch im Internet?</a:t>
            </a:r>
          </a:p>
        </p:txBody>
      </p:sp>
      <p:pic>
        <p:nvPicPr>
          <p:cNvPr id="3" name="Grafik 2" descr="Ein Bild, das Tier, sitzend, legend, liegend enthält.&#10;&#10;Automatisch generierte Beschreibung">
            <a:extLst>
              <a:ext uri="{FF2B5EF4-FFF2-40B4-BE49-F238E27FC236}">
                <a16:creationId xmlns:a16="http://schemas.microsoft.com/office/drawing/2014/main" id="{1F13A8AB-E369-4255-9500-5B492B73E3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144000" cy="6462713"/>
          </a:xfrm>
          <a:prstGeom prst="rect">
            <a:avLst/>
          </a:prstGeom>
        </p:spPr>
      </p:pic>
      <p:sp>
        <p:nvSpPr>
          <p:cNvPr id="5" name="Textfeld 4">
            <a:extLst>
              <a:ext uri="{FF2B5EF4-FFF2-40B4-BE49-F238E27FC236}">
                <a16:creationId xmlns:a16="http://schemas.microsoft.com/office/drawing/2014/main" id="{1DF8531D-415B-464D-8CDC-98B44215C022}"/>
              </a:ext>
            </a:extLst>
          </p:cNvPr>
          <p:cNvSpPr txBox="1"/>
          <p:nvPr/>
        </p:nvSpPr>
        <p:spPr>
          <a:xfrm>
            <a:off x="6774772" y="6154936"/>
            <a:ext cx="2440348" cy="307777"/>
          </a:xfrm>
          <a:prstGeom prst="rect">
            <a:avLst/>
          </a:prstGeom>
          <a:noFill/>
        </p:spPr>
        <p:txBody>
          <a:bodyPr wrap="none" rtlCol="0">
            <a:spAutoFit/>
          </a:bodyPr>
          <a:lstStyle/>
          <a:p>
            <a:r>
              <a:rPr lang="de-DE"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SarahRichterArt</a:t>
            </a:r>
            <a:r>
              <a:rPr lang="de-AT" sz="1400" dirty="0">
                <a:solidFill>
                  <a:schemeClr val="bg1"/>
                </a:solidFill>
                <a:latin typeface="Gill Sans MT" panose="020B0502020104020203" pitchFamily="34" charset="0"/>
              </a:rPr>
              <a:t> / </a:t>
            </a:r>
            <a:r>
              <a:rPr lang="de-AT" sz="1400" dirty="0" err="1">
                <a:solidFill>
                  <a:schemeClr val="bg1"/>
                </a:solidFill>
                <a:latin typeface="Gill Sans MT" panose="020B0502020104020203" pitchFamily="34" charset="0"/>
              </a:rPr>
              <a:t>pixabay</a:t>
            </a:r>
            <a:r>
              <a:rPr lang="de-DE" sz="1400" dirty="0">
                <a:solidFill>
                  <a:schemeClr val="bg1"/>
                </a:solidFill>
                <a:latin typeface="Gill Sans MT" panose="020B0502020104020203" pitchFamily="34" charset="0"/>
              </a:rPr>
              <a:t> </a:t>
            </a:r>
          </a:p>
        </p:txBody>
      </p:sp>
    </p:spTree>
    <p:extLst>
      <p:ext uri="{BB962C8B-B14F-4D97-AF65-F5344CB8AC3E}">
        <p14:creationId xmlns:p14="http://schemas.microsoft.com/office/powerpoint/2010/main" val="2657361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981D167-51A7-4D2F-B482-70E51955076D}"/>
              </a:ext>
            </a:extLst>
          </p:cNvPr>
          <p:cNvPicPr>
            <a:picLocks noChangeAspect="1"/>
          </p:cNvPicPr>
          <p:nvPr/>
        </p:nvPicPr>
        <p:blipFill rotWithShape="1">
          <a:blip r:embed="rId3"/>
          <a:srcRect r="4762"/>
          <a:stretch/>
        </p:blipFill>
        <p:spPr>
          <a:xfrm>
            <a:off x="0" y="0"/>
            <a:ext cx="9144000" cy="6390799"/>
          </a:xfrm>
          <a:prstGeom prst="rect">
            <a:avLst/>
          </a:prstGeom>
        </p:spPr>
      </p:pic>
      <p:sp>
        <p:nvSpPr>
          <p:cNvPr id="3" name="Textfeld 2">
            <a:extLst>
              <a:ext uri="{FF2B5EF4-FFF2-40B4-BE49-F238E27FC236}">
                <a16:creationId xmlns:a16="http://schemas.microsoft.com/office/drawing/2014/main" id="{BCA775E6-5488-4F1E-B986-832155818DC0}"/>
              </a:ext>
            </a:extLst>
          </p:cNvPr>
          <p:cNvSpPr txBox="1"/>
          <p:nvPr/>
        </p:nvSpPr>
        <p:spPr>
          <a:xfrm>
            <a:off x="7758684" y="6473279"/>
            <a:ext cx="1385316" cy="384721"/>
          </a:xfrm>
          <a:prstGeom prst="rect">
            <a:avLst/>
          </a:prstGeom>
          <a:noFill/>
        </p:spPr>
        <p:txBody>
          <a:bodyPr wrap="none" rtlCol="0">
            <a:spAutoFit/>
          </a:bodyPr>
          <a:lstStyle/>
          <a:p>
            <a:r>
              <a:rPr lang="de-DE" sz="1900" dirty="0">
                <a:latin typeface="Gill Sans MT" panose="020B0502020104020203" pitchFamily="34" charset="0"/>
              </a:rPr>
              <a:t>Ist das echt?</a:t>
            </a:r>
          </a:p>
        </p:txBody>
      </p:sp>
      <p:sp>
        <p:nvSpPr>
          <p:cNvPr id="4" name="Rechteck 3">
            <a:extLst>
              <a:ext uri="{FF2B5EF4-FFF2-40B4-BE49-F238E27FC236}">
                <a16:creationId xmlns:a16="http://schemas.microsoft.com/office/drawing/2014/main" id="{603A9506-543C-4BCD-8343-7EF3D3BAD7F6}"/>
              </a:ext>
            </a:extLst>
          </p:cNvPr>
          <p:cNvSpPr/>
          <p:nvPr/>
        </p:nvSpPr>
        <p:spPr>
          <a:xfrm>
            <a:off x="7362743" y="6144578"/>
            <a:ext cx="1781257"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SarahRichterArt</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593847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CA775E6-5488-4F1E-B986-832155818DC0}"/>
              </a:ext>
            </a:extLst>
          </p:cNvPr>
          <p:cNvSpPr txBox="1"/>
          <p:nvPr/>
        </p:nvSpPr>
        <p:spPr>
          <a:xfrm>
            <a:off x="7758684" y="6473279"/>
            <a:ext cx="1385316" cy="384721"/>
          </a:xfrm>
          <a:prstGeom prst="rect">
            <a:avLst/>
          </a:prstGeom>
          <a:noFill/>
        </p:spPr>
        <p:txBody>
          <a:bodyPr wrap="none" rtlCol="0">
            <a:spAutoFit/>
          </a:bodyPr>
          <a:lstStyle/>
          <a:p>
            <a:r>
              <a:rPr lang="de-DE" sz="1900" dirty="0">
                <a:latin typeface="Gill Sans MT" panose="020B0502020104020203" pitchFamily="34" charset="0"/>
              </a:rPr>
              <a:t>Ist das echt?</a:t>
            </a:r>
          </a:p>
        </p:txBody>
      </p:sp>
      <p:pic>
        <p:nvPicPr>
          <p:cNvPr id="4" name="Grafik 3" descr="Ein Bild, das draußen, Tier, Säugetier, Gras enthält.&#10;&#10;Automatisch generierte Beschreibung">
            <a:extLst>
              <a:ext uri="{FF2B5EF4-FFF2-40B4-BE49-F238E27FC236}">
                <a16:creationId xmlns:a16="http://schemas.microsoft.com/office/drawing/2014/main" id="{92E07CD7-5395-47C0-9321-FBAE39ECA2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390640"/>
          </a:xfrm>
          <a:prstGeom prst="rect">
            <a:avLst/>
          </a:prstGeom>
        </p:spPr>
      </p:pic>
      <p:sp>
        <p:nvSpPr>
          <p:cNvPr id="5" name="Rechteck 4">
            <a:extLst>
              <a:ext uri="{FF2B5EF4-FFF2-40B4-BE49-F238E27FC236}">
                <a16:creationId xmlns:a16="http://schemas.microsoft.com/office/drawing/2014/main" id="{6876DB08-2304-4F6E-AAAC-C4E1116C6A03}"/>
              </a:ext>
            </a:extLst>
          </p:cNvPr>
          <p:cNvSpPr/>
          <p:nvPr/>
        </p:nvSpPr>
        <p:spPr>
          <a:xfrm>
            <a:off x="7362743" y="6144419"/>
            <a:ext cx="1781257"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SarahRichterArt</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02336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Sprechblase: rechteckig mit abgerundeten Ecken 11">
            <a:extLst>
              <a:ext uri="{FF2B5EF4-FFF2-40B4-BE49-F238E27FC236}">
                <a16:creationId xmlns:a16="http://schemas.microsoft.com/office/drawing/2014/main" id="{30578F50-068C-4778-9BA4-C90081603EE9}"/>
              </a:ext>
            </a:extLst>
          </p:cNvPr>
          <p:cNvSpPr/>
          <p:nvPr/>
        </p:nvSpPr>
        <p:spPr>
          <a:xfrm>
            <a:off x="5577840" y="4246880"/>
            <a:ext cx="3291841" cy="1686560"/>
          </a:xfrm>
          <a:prstGeom prst="wedgeRoundRectCallout">
            <a:avLst>
              <a:gd name="adj1" fmla="val -43414"/>
              <a:gd name="adj2" fmla="val -77687"/>
              <a:gd name="adj3" fmla="val 16667"/>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rPr>
              <a:t>Üben Sie regelmäßig im Alltag!</a:t>
            </a:r>
          </a:p>
          <a:p>
            <a:pPr algn="ctr"/>
            <a:r>
              <a:rPr lang="de-AT" dirty="0">
                <a:solidFill>
                  <a:schemeClr val="tx1"/>
                </a:solidFill>
              </a:rPr>
              <a:t>Damit Informationskompetenz zur Routine wird, braucht es Wiederholung.</a:t>
            </a:r>
          </a:p>
        </p:txBody>
      </p:sp>
      <p:sp>
        <p:nvSpPr>
          <p:cNvPr id="2" name="Rechteck 1">
            <a:extLst>
              <a:ext uri="{FF2B5EF4-FFF2-40B4-BE49-F238E27FC236}">
                <a16:creationId xmlns:a16="http://schemas.microsoft.com/office/drawing/2014/main" id="{428BB7C2-BC29-4569-BDA0-CBD0C8EA9BA2}"/>
              </a:ext>
            </a:extLst>
          </p:cNvPr>
          <p:cNvSpPr/>
          <p:nvPr/>
        </p:nvSpPr>
        <p:spPr>
          <a:xfrm>
            <a:off x="766762" y="1847528"/>
            <a:ext cx="7610475" cy="2308324"/>
          </a:xfrm>
          <a:prstGeom prst="rect">
            <a:avLst/>
          </a:prstGeom>
        </p:spPr>
        <p:txBody>
          <a:bodyPr wrap="square">
            <a:spAutoFit/>
          </a:bodyPr>
          <a:lstStyle/>
          <a:p>
            <a:pPr>
              <a:defRPr/>
            </a:pPr>
            <a:r>
              <a:rPr lang="de-AT" altLang="de-DE" dirty="0">
                <a:latin typeface="Gill Sans MT" panose="020B0502020104020203" pitchFamily="34" charset="0"/>
                <a:ea typeface="ＭＳ Ｐゴシック" pitchFamily="34" charset="-128"/>
                <a:cs typeface="Arial" charset="0"/>
              </a:rPr>
              <a:t>Üben Sie mit Ihrem Kind, Informationen aus dem Internet zu hinterfragen:</a:t>
            </a:r>
          </a:p>
          <a:p>
            <a:pPr>
              <a:defRPr/>
            </a:pPr>
            <a:endParaRPr lang="de-AT" altLang="de-DE" dirty="0">
              <a:latin typeface="Gill Sans MT" panose="020B0502020104020203" pitchFamily="34" charset="0"/>
              <a:ea typeface="ＭＳ Ｐゴシック" pitchFamily="34" charset="-128"/>
              <a:cs typeface="Arial" charset="0"/>
            </a:endParaRPr>
          </a:p>
          <a:p>
            <a:pPr marL="286150" indent="-286150">
              <a:buClr>
                <a:srgbClr val="F39200"/>
              </a:buClr>
              <a:buFont typeface="Wingdings" panose="05000000000000000000" pitchFamily="2" charset="2"/>
              <a:buChar char="§"/>
              <a:defRPr/>
            </a:pPr>
            <a:r>
              <a:rPr lang="de-AT" altLang="de-DE" b="1" dirty="0">
                <a:latin typeface="Gill Sans MT" panose="020B0502020104020203" pitchFamily="34" charset="0"/>
                <a:ea typeface="ＭＳ Ｐゴシック" pitchFamily="34" charset="-128"/>
                <a:cs typeface="Arial" charset="0"/>
              </a:rPr>
              <a:t>Warum</a:t>
            </a:r>
            <a:r>
              <a:rPr lang="de-AT" altLang="de-DE" dirty="0">
                <a:latin typeface="Gill Sans MT" panose="020B0502020104020203" pitchFamily="34" charset="0"/>
                <a:ea typeface="ＭＳ Ｐゴシック" pitchFamily="34" charset="-128"/>
                <a:cs typeface="Arial" charset="0"/>
              </a:rPr>
              <a:t> wird das geschrieben? Hintergründe,  Autor, Zweck</a:t>
            </a:r>
          </a:p>
          <a:p>
            <a:pPr marL="286150" indent="-286150">
              <a:buClr>
                <a:srgbClr val="F39200"/>
              </a:buClr>
              <a:buFont typeface="Wingdings" panose="05000000000000000000" pitchFamily="2" charset="2"/>
              <a:buChar char="§"/>
              <a:defRPr/>
            </a:pPr>
            <a:r>
              <a:rPr lang="de-AT" altLang="de-DE" b="1" dirty="0">
                <a:latin typeface="Gill Sans MT" panose="020B0502020104020203" pitchFamily="34" charset="0"/>
                <a:ea typeface="ＭＳ Ｐゴシック" pitchFamily="34" charset="-128"/>
                <a:cs typeface="Arial" charset="0"/>
              </a:rPr>
              <a:t>Wer</a:t>
            </a:r>
            <a:r>
              <a:rPr lang="de-AT" altLang="de-DE" dirty="0">
                <a:latin typeface="Gill Sans MT" panose="020B0502020104020203" pitchFamily="34" charset="0"/>
                <a:ea typeface="ＭＳ Ｐゴシック" pitchFamily="34" charset="-128"/>
                <a:cs typeface="Arial" charset="0"/>
              </a:rPr>
              <a:t> soll das glauben? Zielgruppe, die angesprochen werden soll</a:t>
            </a:r>
          </a:p>
          <a:p>
            <a:pPr marL="286150" indent="-286150">
              <a:buClr>
                <a:srgbClr val="F39200"/>
              </a:buClr>
              <a:buFont typeface="Wingdings" panose="05000000000000000000" pitchFamily="2" charset="2"/>
              <a:buChar char="§"/>
              <a:defRPr/>
            </a:pPr>
            <a:r>
              <a:rPr lang="de-AT" altLang="de-DE" b="1" dirty="0">
                <a:latin typeface="Gill Sans MT" panose="020B0502020104020203" pitchFamily="34" charset="0"/>
                <a:ea typeface="ＭＳ Ｐゴシック" pitchFamily="34" charset="-128"/>
                <a:cs typeface="Arial" charset="0"/>
              </a:rPr>
              <a:t>Wozu</a:t>
            </a:r>
            <a:r>
              <a:rPr lang="de-AT" altLang="de-DE" dirty="0">
                <a:latin typeface="Gill Sans MT" panose="020B0502020104020203" pitchFamily="34" charset="0"/>
                <a:ea typeface="ＭＳ Ｐゴシック" pitchFamily="34" charset="-128"/>
                <a:cs typeface="Arial" charset="0"/>
              </a:rPr>
              <a:t> wird das geschrieben? Welcher Zweck? Interessen der Herausgeber?</a:t>
            </a:r>
          </a:p>
          <a:p>
            <a:pPr marL="286150" indent="-286150">
              <a:buClr>
                <a:srgbClr val="F39200"/>
              </a:buClr>
              <a:buFont typeface="Wingdings" panose="05000000000000000000" pitchFamily="2" charset="2"/>
              <a:buChar char="§"/>
              <a:defRPr/>
            </a:pPr>
            <a:r>
              <a:rPr lang="de-AT" altLang="de-DE" b="1" dirty="0">
                <a:latin typeface="Gill Sans MT" panose="020B0502020104020203" pitchFamily="34" charset="0"/>
                <a:ea typeface="ＭＳ Ｐゴシック" pitchFamily="34" charset="-128"/>
                <a:cs typeface="Arial" charset="0"/>
              </a:rPr>
              <a:t>Wer</a:t>
            </a:r>
            <a:r>
              <a:rPr lang="de-AT" altLang="de-DE" dirty="0">
                <a:latin typeface="Gill Sans MT" panose="020B0502020104020203" pitchFamily="34" charset="0"/>
                <a:ea typeface="ＭＳ Ｐゴシック" pitchFamily="34" charset="-128"/>
                <a:cs typeface="Arial" charset="0"/>
              </a:rPr>
              <a:t> hat es bezahlt? Unternehmen, die Werbung schalten</a:t>
            </a:r>
          </a:p>
          <a:p>
            <a:pPr>
              <a:defRPr/>
            </a:pPr>
            <a:endParaRPr lang="de-AT" altLang="de-DE" dirty="0">
              <a:latin typeface="Gill Sans MT" panose="020B0502020104020203" pitchFamily="34" charset="0"/>
              <a:ea typeface="ＭＳ Ｐゴシック" pitchFamily="34" charset="-128"/>
              <a:cs typeface="Arial" charset="0"/>
            </a:endParaRPr>
          </a:p>
          <a:p>
            <a:endParaRPr lang="de-AT" dirty="0">
              <a:latin typeface="Gill Sans MT" panose="020B0502020104020203" pitchFamily="34" charset="0"/>
            </a:endParaRPr>
          </a:p>
        </p:txBody>
      </p:sp>
      <p:sp>
        <p:nvSpPr>
          <p:cNvPr id="3" name="Textfeld 2">
            <a:extLst>
              <a:ext uri="{FF2B5EF4-FFF2-40B4-BE49-F238E27FC236}">
                <a16:creationId xmlns:a16="http://schemas.microsoft.com/office/drawing/2014/main" id="{8EE27750-90FA-4B9D-9526-8FE98221668A}"/>
              </a:ext>
            </a:extLst>
          </p:cNvPr>
          <p:cNvSpPr txBox="1"/>
          <p:nvPr/>
        </p:nvSpPr>
        <p:spPr>
          <a:xfrm>
            <a:off x="7107865" y="6473279"/>
            <a:ext cx="2036135" cy="384721"/>
          </a:xfrm>
          <a:prstGeom prst="rect">
            <a:avLst/>
          </a:prstGeom>
          <a:noFill/>
        </p:spPr>
        <p:txBody>
          <a:bodyPr wrap="none" rtlCol="0">
            <a:spAutoFit/>
          </a:bodyPr>
          <a:lstStyle/>
          <a:p>
            <a:r>
              <a:rPr lang="de-DE" sz="1900" dirty="0">
                <a:latin typeface="Gill Sans MT" panose="020B0502020104020203" pitchFamily="34" charset="0"/>
              </a:rPr>
              <a:t>Quellenkritik üben</a:t>
            </a:r>
          </a:p>
        </p:txBody>
      </p:sp>
    </p:spTree>
    <p:extLst>
      <p:ext uri="{BB962C8B-B14F-4D97-AF65-F5344CB8AC3E}">
        <p14:creationId xmlns:p14="http://schemas.microsoft.com/office/powerpoint/2010/main" val="4114506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71765CE5-8032-6044-B121-F8C0145F06DD}"/>
              </a:ext>
            </a:extLst>
          </p:cNvPr>
          <p:cNvSpPr>
            <a:spLocks noGrp="1"/>
          </p:cNvSpPr>
          <p:nvPr>
            <p:ph type="sldNum" sz="quarter" idx="12"/>
          </p:nvPr>
        </p:nvSpPr>
        <p:spPr/>
        <p:txBody>
          <a:bodyPr/>
          <a:lstStyle/>
          <a:p>
            <a:fld id="{DB922093-6066-4C73-9215-88E20F9F9CC5}" type="slidenum">
              <a:rPr lang="de-AT" smtClean="0"/>
              <a:pPr/>
              <a:t>45</a:t>
            </a:fld>
            <a:endParaRPr lang="de-AT" dirty="0"/>
          </a:p>
        </p:txBody>
      </p:sp>
      <p:pic>
        <p:nvPicPr>
          <p:cNvPr id="6146" name="Picture 2" descr="close-up photo of blue fish">
            <a:extLst>
              <a:ext uri="{FF2B5EF4-FFF2-40B4-BE49-F238E27FC236}">
                <a16:creationId xmlns:a16="http://schemas.microsoft.com/office/drawing/2014/main" id="{F02FB702-306D-CB42-93AE-F1EAAE3DC26F}"/>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val="0"/>
              </a:ext>
            </a:extLst>
          </a:blip>
          <a:srcRect/>
          <a:stretch/>
        </p:blipFill>
        <p:spPr bwMode="auto">
          <a:xfrm>
            <a:off x="0" y="0"/>
            <a:ext cx="9144000" cy="6406962"/>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E8869E14-4CD0-4B8A-9E87-821E518454AD}"/>
              </a:ext>
            </a:extLst>
          </p:cNvPr>
          <p:cNvSpPr txBox="1"/>
          <p:nvPr/>
        </p:nvSpPr>
        <p:spPr>
          <a:xfrm>
            <a:off x="6023114" y="6469281"/>
            <a:ext cx="3120886" cy="384721"/>
          </a:xfrm>
          <a:prstGeom prst="rect">
            <a:avLst/>
          </a:prstGeom>
          <a:noFill/>
        </p:spPr>
        <p:txBody>
          <a:bodyPr wrap="square" rtlCol="0">
            <a:spAutoFit/>
          </a:bodyPr>
          <a:lstStyle/>
          <a:p>
            <a:pPr algn="r"/>
            <a:r>
              <a:rPr lang="de-AT" sz="1900" dirty="0">
                <a:latin typeface="Gill Sans MT" panose="020B0502020104020203" pitchFamily="34" charset="0"/>
              </a:rPr>
              <a:t>Fotos suchen im Internet</a:t>
            </a:r>
            <a:endParaRPr lang="de-AT" sz="1900" dirty="0">
              <a:latin typeface="+mj-lt"/>
            </a:endParaRPr>
          </a:p>
        </p:txBody>
      </p:sp>
      <p:sp>
        <p:nvSpPr>
          <p:cNvPr id="2" name="Rechteck 1">
            <a:extLst>
              <a:ext uri="{FF2B5EF4-FFF2-40B4-BE49-F238E27FC236}">
                <a16:creationId xmlns:a16="http://schemas.microsoft.com/office/drawing/2014/main" id="{4FEFEF6F-FBBB-4F5F-B478-A714A10945F3}"/>
              </a:ext>
            </a:extLst>
          </p:cNvPr>
          <p:cNvSpPr/>
          <p:nvPr/>
        </p:nvSpPr>
        <p:spPr>
          <a:xfrm>
            <a:off x="7473350" y="6160741"/>
            <a:ext cx="1670650"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David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Clode</a:t>
            </a:r>
            <a:r>
              <a:rPr lang="de-AT" sz="1000" dirty="0">
                <a:solidFill>
                  <a:schemeClr val="bg1"/>
                </a:solidFill>
                <a:latin typeface="Gill Sans MT" panose="020B0502020104020203" pitchFamily="34" charset="0"/>
              </a:rPr>
              <a:t> / Unsplash</a:t>
            </a:r>
          </a:p>
        </p:txBody>
      </p:sp>
    </p:spTree>
    <p:extLst>
      <p:ext uri="{BB962C8B-B14F-4D97-AF65-F5344CB8AC3E}">
        <p14:creationId xmlns:p14="http://schemas.microsoft.com/office/powerpoint/2010/main" val="3403955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4EB6AD38-91A4-4A19-BB3D-693095A73EB5}"/>
              </a:ext>
            </a:extLst>
          </p:cNvPr>
          <p:cNvSpPr txBox="1"/>
          <p:nvPr/>
        </p:nvSpPr>
        <p:spPr>
          <a:xfrm>
            <a:off x="4146699" y="6473279"/>
            <a:ext cx="4997301" cy="384721"/>
          </a:xfrm>
          <a:prstGeom prst="rect">
            <a:avLst/>
          </a:prstGeom>
          <a:noFill/>
        </p:spPr>
        <p:txBody>
          <a:bodyPr wrap="square" rtlCol="0">
            <a:spAutoFit/>
          </a:bodyPr>
          <a:lstStyle/>
          <a:p>
            <a:pPr algn="r"/>
            <a:r>
              <a:rPr lang="de-AT" sz="1900" dirty="0">
                <a:latin typeface="Gill Sans MT" panose="020B0502020104020203" pitchFamily="34" charset="0"/>
              </a:rPr>
              <a:t>Kindersuchmaschinen</a:t>
            </a:r>
          </a:p>
        </p:txBody>
      </p:sp>
      <p:pic>
        <p:nvPicPr>
          <p:cNvPr id="9" name="Grafik 8">
            <a:extLst>
              <a:ext uri="{FF2B5EF4-FFF2-40B4-BE49-F238E27FC236}">
                <a16:creationId xmlns:a16="http://schemas.microsoft.com/office/drawing/2014/main" id="{D5B0551D-5610-4654-82DD-BAFEC4C570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97"/>
          <a:stretch/>
        </p:blipFill>
        <p:spPr>
          <a:xfrm>
            <a:off x="1" y="0"/>
            <a:ext cx="9143999" cy="6438442"/>
          </a:xfrm>
          <a:prstGeom prst="rect">
            <a:avLst/>
          </a:prstGeom>
          <a:ln>
            <a:noFill/>
          </a:ln>
          <a:effectLst/>
        </p:spPr>
      </p:pic>
    </p:spTree>
    <p:extLst>
      <p:ext uri="{BB962C8B-B14F-4D97-AF65-F5344CB8AC3E}">
        <p14:creationId xmlns:p14="http://schemas.microsoft.com/office/powerpoint/2010/main" val="1578721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6A01342B-EA3A-4569-B43B-6D6B241A7F3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Elternratgeber für den Alltag im Internet</a:t>
            </a:r>
          </a:p>
        </p:txBody>
      </p:sp>
      <p:grpSp>
        <p:nvGrpSpPr>
          <p:cNvPr id="7" name="Gruppieren 6">
            <a:extLst>
              <a:ext uri="{FF2B5EF4-FFF2-40B4-BE49-F238E27FC236}">
                <a16:creationId xmlns:a16="http://schemas.microsoft.com/office/drawing/2014/main" id="{86F1CB8B-69E6-4322-A753-6E287972AF61}"/>
              </a:ext>
            </a:extLst>
          </p:cNvPr>
          <p:cNvGrpSpPr/>
          <p:nvPr/>
        </p:nvGrpSpPr>
        <p:grpSpPr>
          <a:xfrm>
            <a:off x="916655" y="901701"/>
            <a:ext cx="7310689" cy="4210310"/>
            <a:chOff x="1511410" y="1373761"/>
            <a:chExt cx="6442577" cy="3623949"/>
          </a:xfrm>
        </p:grpSpPr>
        <p:pic>
          <p:nvPicPr>
            <p:cNvPr id="8" name="Grafik 7">
              <a:hlinkClick r:id="rId3"/>
              <a:extLst>
                <a:ext uri="{FF2B5EF4-FFF2-40B4-BE49-F238E27FC236}">
                  <a16:creationId xmlns:a16="http://schemas.microsoft.com/office/drawing/2014/main" id="{8DFFD528-1DFA-4643-9BFF-C71A251323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1410" y="1373761"/>
              <a:ext cx="6442577" cy="3623949"/>
            </a:xfrm>
            <a:prstGeom prst="rect">
              <a:avLst/>
            </a:prstGeom>
            <a:ln>
              <a:noFill/>
            </a:ln>
            <a:effectLst>
              <a:outerShdw blurRad="292100" dist="139700" dir="2700000" algn="tl" rotWithShape="0">
                <a:srgbClr val="333333">
                  <a:alpha val="65000"/>
                </a:srgbClr>
              </a:outerShdw>
            </a:effectLst>
          </p:spPr>
        </p:pic>
        <p:pic>
          <p:nvPicPr>
            <p:cNvPr id="9" name="Grafik 8">
              <a:hlinkClick r:id="rId3"/>
              <a:extLst>
                <a:ext uri="{FF2B5EF4-FFF2-40B4-BE49-F238E27FC236}">
                  <a16:creationId xmlns:a16="http://schemas.microsoft.com/office/drawing/2014/main" id="{8930AC9E-2B69-4079-8B89-6AFDEE4B5D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69153" y="3749038"/>
              <a:ext cx="1219519" cy="1219519"/>
            </a:xfrm>
            <a:prstGeom prst="rect">
              <a:avLst/>
            </a:prstGeom>
          </p:spPr>
        </p:pic>
      </p:grpSp>
    </p:spTree>
    <p:extLst>
      <p:ext uri="{BB962C8B-B14F-4D97-AF65-F5344CB8AC3E}">
        <p14:creationId xmlns:p14="http://schemas.microsoft.com/office/powerpoint/2010/main" val="3049948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B1544311-E57B-4CA3-B347-76D73AA031B9}"/>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Du bist nicht allein!</a:t>
            </a:r>
          </a:p>
        </p:txBody>
      </p:sp>
      <p:pic>
        <p:nvPicPr>
          <p:cNvPr id="3" name="Grafik 2">
            <a:extLst>
              <a:ext uri="{FF2B5EF4-FFF2-40B4-BE49-F238E27FC236}">
                <a16:creationId xmlns:a16="http://schemas.microsoft.com/office/drawing/2014/main" id="{6FB8BC20-7D94-4910-9EE0-FCD48A4A15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226" t="13550" r="8235" b="10219"/>
          <a:stretch/>
        </p:blipFill>
        <p:spPr>
          <a:xfrm>
            <a:off x="1808479" y="2026920"/>
            <a:ext cx="5527041" cy="2804160"/>
          </a:xfrm>
          <a:prstGeom prst="rect">
            <a:avLst/>
          </a:prstGeom>
        </p:spPr>
      </p:pic>
    </p:spTree>
    <p:extLst>
      <p:ext uri="{BB962C8B-B14F-4D97-AF65-F5344CB8AC3E}">
        <p14:creationId xmlns:p14="http://schemas.microsoft.com/office/powerpoint/2010/main" val="3867140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EC3B3ED-5E3F-4CD8-849A-FC30158ADBCC}"/>
              </a:ext>
            </a:extLst>
          </p:cNvPr>
          <p:cNvSpPr txBox="1"/>
          <p:nvPr/>
        </p:nvSpPr>
        <p:spPr>
          <a:xfrm>
            <a:off x="4146699" y="6473279"/>
            <a:ext cx="4997301" cy="384721"/>
          </a:xfrm>
          <a:prstGeom prst="rect">
            <a:avLst/>
          </a:prstGeom>
          <a:noFill/>
        </p:spPr>
        <p:txBody>
          <a:bodyPr wrap="square" rtlCol="0">
            <a:spAutoFit/>
          </a:bodyPr>
          <a:lstStyle/>
          <a:p>
            <a:pPr algn="r"/>
            <a:r>
              <a:rPr lang="de-AT" sz="1900" dirty="0">
                <a:latin typeface="Gill Sans MT" panose="020B0502020104020203" pitchFamily="34" charset="0"/>
              </a:rPr>
              <a:t>Pädagogisches Angebot für den Kindergarten</a:t>
            </a:r>
          </a:p>
        </p:txBody>
      </p:sp>
      <p:pic>
        <p:nvPicPr>
          <p:cNvPr id="4" name="Grafik 3">
            <a:hlinkClick r:id="rId3"/>
            <a:extLst>
              <a:ext uri="{FF2B5EF4-FFF2-40B4-BE49-F238E27FC236}">
                <a16:creationId xmlns:a16="http://schemas.microsoft.com/office/drawing/2014/main" id="{F9D3408B-CB08-40F0-BA1A-AAF2EDFE8F84}"/>
              </a:ext>
            </a:extLst>
          </p:cNvPr>
          <p:cNvPicPr>
            <a:picLocks noChangeAspect="1"/>
          </p:cNvPicPr>
          <p:nvPr/>
        </p:nvPicPr>
        <p:blipFill rotWithShape="1">
          <a:blip r:embed="rId4"/>
          <a:srcRect l="974" t="681" r="1183"/>
          <a:stretch/>
        </p:blipFill>
        <p:spPr>
          <a:xfrm>
            <a:off x="2329180" y="0"/>
            <a:ext cx="4485640" cy="6406684"/>
          </a:xfrm>
          <a:prstGeom prst="rect">
            <a:avLst/>
          </a:prstGeom>
        </p:spPr>
      </p:pic>
    </p:spTree>
    <p:extLst>
      <p:ext uri="{BB962C8B-B14F-4D97-AF65-F5344CB8AC3E}">
        <p14:creationId xmlns:p14="http://schemas.microsoft.com/office/powerpoint/2010/main" val="784313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Foliennummernplatzhalter 3">
            <a:extLst>
              <a:ext uri="{FF2B5EF4-FFF2-40B4-BE49-F238E27FC236}">
                <a16:creationId xmlns:a16="http://schemas.microsoft.com/office/drawing/2014/main" id="{DB4C6DBE-613D-FE4E-8172-16354A6EF8D8}"/>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eaLnBrk="1" hangingPunct="1"/>
            <a:fld id="{BAC61024-B95F-284D-9DB6-BC73E2D9DDB6}" type="slidenum">
              <a:rPr lang="de-AT" altLang="de-DE"/>
              <a:pPr eaLnBrk="1" hangingPunct="1"/>
              <a:t>5</a:t>
            </a:fld>
            <a:endParaRPr lang="de-AT" altLang="de-DE"/>
          </a:p>
        </p:txBody>
      </p:sp>
      <p:sp>
        <p:nvSpPr>
          <p:cNvPr id="16" name="Textfeld 4">
            <a:extLst>
              <a:ext uri="{FF2B5EF4-FFF2-40B4-BE49-F238E27FC236}">
                <a16:creationId xmlns:a16="http://schemas.microsoft.com/office/drawing/2014/main" id="{F4983699-DC2B-404D-B206-BE9BF3B12000}"/>
              </a:ext>
            </a:extLst>
          </p:cNvPr>
          <p:cNvSpPr txBox="1">
            <a:spLocks noChangeArrowheads="1"/>
          </p:cNvSpPr>
          <p:nvPr/>
        </p:nvSpPr>
        <p:spPr bwMode="auto">
          <a:xfrm>
            <a:off x="4141787" y="64770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Die digitale Welt </a:t>
            </a:r>
            <a:endParaRPr lang="de-AT" altLang="de-DE" sz="1900" dirty="0">
              <a:solidFill>
                <a:schemeClr val="tx1"/>
              </a:solidFill>
              <a:latin typeface="Calibri Light" panose="020F0302020204030204" pitchFamily="34" charset="0"/>
            </a:endParaRPr>
          </a:p>
        </p:txBody>
      </p:sp>
      <p:sp>
        <p:nvSpPr>
          <p:cNvPr id="3" name="Titel 2">
            <a:extLst>
              <a:ext uri="{FF2B5EF4-FFF2-40B4-BE49-F238E27FC236}">
                <a16:creationId xmlns:a16="http://schemas.microsoft.com/office/drawing/2014/main" id="{5037A914-1A5D-43C6-8893-97FD6764CE54}"/>
              </a:ext>
            </a:extLst>
          </p:cNvPr>
          <p:cNvSpPr>
            <a:spLocks noGrp="1"/>
          </p:cNvSpPr>
          <p:nvPr>
            <p:ph type="title"/>
          </p:nvPr>
        </p:nvSpPr>
        <p:spPr/>
        <p:txBody>
          <a:bodyPr/>
          <a:lstStyle/>
          <a:p>
            <a:endParaRPr lang="de-AT"/>
          </a:p>
        </p:txBody>
      </p:sp>
      <p:pic>
        <p:nvPicPr>
          <p:cNvPr id="11" name="Grafik 10" descr="Ein Bild, das Text enthält.&#10;&#10;Automatisch generierte Beschreibung">
            <a:extLst>
              <a:ext uri="{FF2B5EF4-FFF2-40B4-BE49-F238E27FC236}">
                <a16:creationId xmlns:a16="http://schemas.microsoft.com/office/drawing/2014/main" id="{73334397-63EB-48C1-B2A3-5C346A9870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464401"/>
          </a:xfrm>
          <a:prstGeom prst="rect">
            <a:avLst/>
          </a:prstGeom>
        </p:spPr>
      </p:pic>
    </p:spTree>
    <p:extLst>
      <p:ext uri="{BB962C8B-B14F-4D97-AF65-F5344CB8AC3E}">
        <p14:creationId xmlns:p14="http://schemas.microsoft.com/office/powerpoint/2010/main" val="2191694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F41016D-7480-F34D-A582-7D5D471285B1}"/>
              </a:ext>
            </a:extLst>
          </p:cNvPr>
          <p:cNvSpPr txBox="1"/>
          <p:nvPr/>
        </p:nvSpPr>
        <p:spPr>
          <a:xfrm>
            <a:off x="6119261" y="6454318"/>
            <a:ext cx="3024739" cy="384721"/>
          </a:xfrm>
          <a:prstGeom prst="rect">
            <a:avLst/>
          </a:prstGeom>
          <a:noFill/>
        </p:spPr>
        <p:txBody>
          <a:bodyPr wrap="none" rtlCol="0">
            <a:spAutoFit/>
          </a:bodyPr>
          <a:lstStyle/>
          <a:p>
            <a:r>
              <a:rPr lang="de-DE" sz="1900" dirty="0">
                <a:latin typeface="Gill Sans MT" panose="020B0502020104020203" pitchFamily="34" charset="0"/>
              </a:rPr>
              <a:t>Gerätenutzung durch Kinder</a:t>
            </a:r>
          </a:p>
        </p:txBody>
      </p:sp>
      <p:pic>
        <p:nvPicPr>
          <p:cNvPr id="4" name="Picture 2" descr="girl watching behind boy holding smartphone">
            <a:extLst>
              <a:ext uri="{FF2B5EF4-FFF2-40B4-BE49-F238E27FC236}">
                <a16:creationId xmlns:a16="http://schemas.microsoft.com/office/drawing/2014/main" id="{2785FB68-8B3C-C346-9D6C-476329C11A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32"/>
          <a:stretch/>
        </p:blipFill>
        <p:spPr bwMode="auto">
          <a:xfrm>
            <a:off x="0" y="0"/>
            <a:ext cx="9144000" cy="647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4521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ie Tür, Offene Türen, Die Eröffnung Der">
            <a:extLst>
              <a:ext uri="{FF2B5EF4-FFF2-40B4-BE49-F238E27FC236}">
                <a16:creationId xmlns:a16="http://schemas.microsoft.com/office/drawing/2014/main" id="{16F650FD-396D-8342-B018-7F596E4C8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22" y="1930400"/>
            <a:ext cx="1351878" cy="264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DD525FC6-1AB0-E943-82F0-9A987BB814B9}"/>
              </a:ext>
            </a:extLst>
          </p:cNvPr>
          <p:cNvSpPr txBox="1"/>
          <p:nvPr/>
        </p:nvSpPr>
        <p:spPr>
          <a:xfrm>
            <a:off x="7158328" y="6473279"/>
            <a:ext cx="1985672" cy="384721"/>
          </a:xfrm>
          <a:prstGeom prst="rect">
            <a:avLst/>
          </a:prstGeom>
          <a:noFill/>
        </p:spPr>
        <p:txBody>
          <a:bodyPr wrap="none" rtlCol="0">
            <a:spAutoFit/>
          </a:bodyPr>
          <a:lstStyle/>
          <a:p>
            <a:r>
              <a:rPr lang="de-DE" sz="1900" dirty="0">
                <a:latin typeface="Gill Sans MT" panose="020B0502020104020203" pitchFamily="34" charset="0"/>
              </a:rPr>
              <a:t>Ein Passwort ist…</a:t>
            </a:r>
          </a:p>
        </p:txBody>
      </p:sp>
      <p:pic>
        <p:nvPicPr>
          <p:cNvPr id="7172" name="Picture 4" descr="Messing, Farbverlauf, Schlüssel">
            <a:extLst>
              <a:ext uri="{FF2B5EF4-FFF2-40B4-BE49-F238E27FC236}">
                <a16:creationId xmlns:a16="http://schemas.microsoft.com/office/drawing/2014/main" id="{D1716558-883F-AD49-8A2D-12770354655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993599">
            <a:off x="2566693" y="2505936"/>
            <a:ext cx="2981053" cy="149052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adio, Satz, Ton, Audio, Sendung, Hören">
            <a:extLst>
              <a:ext uri="{FF2B5EF4-FFF2-40B4-BE49-F238E27FC236}">
                <a16:creationId xmlns:a16="http://schemas.microsoft.com/office/drawing/2014/main" id="{A14A041B-5CC3-4242-A244-D0E8E4FF72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8339" y="2057399"/>
            <a:ext cx="1867946" cy="23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2293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821F183-B17F-3E46-B679-4B565A10C1F7}"/>
              </a:ext>
            </a:extLst>
          </p:cNvPr>
          <p:cNvSpPr txBox="1"/>
          <p:nvPr/>
        </p:nvSpPr>
        <p:spPr>
          <a:xfrm>
            <a:off x="7755671" y="6452957"/>
            <a:ext cx="1388329" cy="384721"/>
          </a:xfrm>
          <a:prstGeom prst="rect">
            <a:avLst/>
          </a:prstGeom>
          <a:noFill/>
        </p:spPr>
        <p:txBody>
          <a:bodyPr wrap="none" rtlCol="0">
            <a:spAutoFit/>
          </a:bodyPr>
          <a:lstStyle/>
          <a:p>
            <a:r>
              <a:rPr lang="de-DE" sz="1900" dirty="0">
                <a:latin typeface="Gill Sans MT" panose="020B0502020104020203" pitchFamily="34" charset="0"/>
              </a:rPr>
              <a:t>Kostenfallen</a:t>
            </a:r>
          </a:p>
        </p:txBody>
      </p:sp>
      <p:pic>
        <p:nvPicPr>
          <p:cNvPr id="3" name="Grafik 2">
            <a:extLst>
              <a:ext uri="{FF2B5EF4-FFF2-40B4-BE49-F238E27FC236}">
                <a16:creationId xmlns:a16="http://schemas.microsoft.com/office/drawing/2014/main" id="{21E2E7F0-3108-4186-924A-B41D3C93BA45}"/>
              </a:ext>
            </a:extLst>
          </p:cNvPr>
          <p:cNvPicPr>
            <a:picLocks noChangeAspect="1"/>
          </p:cNvPicPr>
          <p:nvPr/>
        </p:nvPicPr>
        <p:blipFill rotWithShape="1">
          <a:blip r:embed="rId3"/>
          <a:srcRect b="1328"/>
          <a:stretch/>
        </p:blipFill>
        <p:spPr>
          <a:xfrm rot="5400000">
            <a:off x="1372491" y="-672753"/>
            <a:ext cx="6399017" cy="7744523"/>
          </a:xfrm>
          <a:prstGeom prst="rect">
            <a:avLst/>
          </a:prstGeom>
          <a:scene3d>
            <a:camera prst="orthographicFront">
              <a:rot lat="0" lon="0" rev="0"/>
            </a:camera>
            <a:lightRig rig="threePt" dir="t"/>
          </a:scene3d>
        </p:spPr>
      </p:pic>
    </p:spTree>
    <p:extLst>
      <p:ext uri="{BB962C8B-B14F-4D97-AF65-F5344CB8AC3E}">
        <p14:creationId xmlns:p14="http://schemas.microsoft.com/office/powerpoint/2010/main" val="20070081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AEEC7B7-AE3C-724C-8F38-E3DAA992476E}"/>
              </a:ext>
            </a:extLst>
          </p:cNvPr>
          <p:cNvSpPr txBox="1"/>
          <p:nvPr/>
        </p:nvSpPr>
        <p:spPr>
          <a:xfrm>
            <a:off x="6450890" y="6473279"/>
            <a:ext cx="2693110" cy="384721"/>
          </a:xfrm>
          <a:prstGeom prst="rect">
            <a:avLst/>
          </a:prstGeom>
          <a:noFill/>
        </p:spPr>
        <p:txBody>
          <a:bodyPr wrap="none" rtlCol="0">
            <a:spAutoFit/>
          </a:bodyPr>
          <a:lstStyle/>
          <a:p>
            <a:r>
              <a:rPr lang="de-DE" sz="1900" dirty="0">
                <a:latin typeface="Gill Sans MT" panose="020B0502020104020203" pitchFamily="34" charset="0"/>
              </a:rPr>
              <a:t>Brettspiel zu Kostenfallen</a:t>
            </a:r>
          </a:p>
        </p:txBody>
      </p:sp>
      <p:pic>
        <p:nvPicPr>
          <p:cNvPr id="4" name="Grafik 3">
            <a:extLst>
              <a:ext uri="{FF2B5EF4-FFF2-40B4-BE49-F238E27FC236}">
                <a16:creationId xmlns:a16="http://schemas.microsoft.com/office/drawing/2014/main" id="{F97CF3CF-11B1-6545-81AB-52759E60A0CF}"/>
              </a:ext>
            </a:extLst>
          </p:cNvPr>
          <p:cNvPicPr>
            <a:picLocks noChangeAspect="1"/>
          </p:cNvPicPr>
          <p:nvPr/>
        </p:nvPicPr>
        <p:blipFill rotWithShape="1">
          <a:blip r:embed="rId3">
            <a:extLst>
              <a:ext uri="{28A0092B-C50C-407E-A947-70E740481C1C}">
                <a14:useLocalDpi xmlns:a14="http://schemas.microsoft.com/office/drawing/2010/main" val="0"/>
              </a:ext>
            </a:extLst>
          </a:blip>
          <a:srcRect t="1462" r="1100"/>
          <a:stretch/>
        </p:blipFill>
        <p:spPr>
          <a:xfrm>
            <a:off x="2305839" y="0"/>
            <a:ext cx="4532321" cy="6414598"/>
          </a:xfrm>
          <a:prstGeom prst="rect">
            <a:avLst/>
          </a:prstGeom>
        </p:spPr>
      </p:pic>
    </p:spTree>
    <p:extLst>
      <p:ext uri="{BB962C8B-B14F-4D97-AF65-F5344CB8AC3E}">
        <p14:creationId xmlns:p14="http://schemas.microsoft.com/office/powerpoint/2010/main" val="12048217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feld 4">
            <a:extLst>
              <a:ext uri="{FF2B5EF4-FFF2-40B4-BE49-F238E27FC236}">
                <a16:creationId xmlns:a16="http://schemas.microsoft.com/office/drawing/2014/main" id="{B8A6EC5B-3DA7-46B9-9AAB-F96D0FA991B4}"/>
              </a:ext>
            </a:extLst>
          </p:cNvPr>
          <p:cNvSpPr txBox="1">
            <a:spLocks noChangeArrowheads="1"/>
          </p:cNvSpPr>
          <p:nvPr/>
        </p:nvSpPr>
        <p:spPr bwMode="auto">
          <a:xfrm>
            <a:off x="4146550" y="6473825"/>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Das macht mir Angst!</a:t>
            </a:r>
            <a:endParaRPr lang="de-AT" altLang="de-DE" sz="1900" dirty="0">
              <a:solidFill>
                <a:schemeClr val="tx1"/>
              </a:solidFill>
              <a:latin typeface="Calibri Light" panose="020F0302020204030204" pitchFamily="34" charset="0"/>
            </a:endParaRPr>
          </a:p>
        </p:txBody>
      </p:sp>
      <p:pic>
        <p:nvPicPr>
          <p:cNvPr id="3" name="Grafik 2" descr="Ein Bild, das Lampe, Objekt, Feuer, drinnen enthält.&#10;&#10;Automatisch generierte Beschreibung">
            <a:extLst>
              <a:ext uri="{FF2B5EF4-FFF2-40B4-BE49-F238E27FC236}">
                <a16:creationId xmlns:a16="http://schemas.microsoft.com/office/drawing/2014/main" id="{05F911FB-CABA-41CC-A6C6-C03F90063F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438900"/>
          </a:xfrm>
          <a:prstGeom prst="rect">
            <a:avLst/>
          </a:prstGeom>
        </p:spPr>
      </p:pic>
      <p:sp>
        <p:nvSpPr>
          <p:cNvPr id="4" name="Textfeld 3">
            <a:extLst>
              <a:ext uri="{FF2B5EF4-FFF2-40B4-BE49-F238E27FC236}">
                <a16:creationId xmlns:a16="http://schemas.microsoft.com/office/drawing/2014/main" id="{6FCDCD6A-0A83-4022-AFE5-BAF8BB6F15A5}"/>
              </a:ext>
            </a:extLst>
          </p:cNvPr>
          <p:cNvSpPr txBox="1"/>
          <p:nvPr/>
        </p:nvSpPr>
        <p:spPr>
          <a:xfrm>
            <a:off x="7403908" y="6131123"/>
            <a:ext cx="1740092" cy="307777"/>
          </a:xfrm>
          <a:prstGeom prst="rect">
            <a:avLst/>
          </a:prstGeom>
          <a:noFill/>
        </p:spPr>
        <p:txBody>
          <a:bodyPr wrap="none" rtlCol="0">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brazma</a:t>
            </a:r>
            <a:r>
              <a:rPr lang="de-AT" sz="1400" dirty="0">
                <a:solidFill>
                  <a:schemeClr val="bg1"/>
                </a:solidFill>
                <a:latin typeface="Gill Sans MT" panose="020B0502020104020203" pitchFamily="34" charset="0"/>
              </a:rPr>
              <a:t> / </a:t>
            </a:r>
            <a:r>
              <a:rPr lang="de-AT" sz="1400" dirty="0" err="1">
                <a:solidFill>
                  <a:schemeClr val="bg1"/>
                </a:solidFill>
                <a:latin typeface="Gill Sans MT" panose="020B0502020104020203" pitchFamily="34" charset="0"/>
              </a:rPr>
              <a:t>pixabay</a:t>
            </a:r>
            <a:endParaRPr lang="de-AT" sz="1400" dirty="0">
              <a:solidFill>
                <a:schemeClr val="bg1"/>
              </a:solidFill>
              <a:latin typeface="Gill Sans MT" panose="020B0502020104020203"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CD80F8B-293C-8442-B646-F19B479E62D2}"/>
              </a:ext>
            </a:extLst>
          </p:cNvPr>
          <p:cNvSpPr txBox="1"/>
          <p:nvPr/>
        </p:nvSpPr>
        <p:spPr>
          <a:xfrm>
            <a:off x="6234549" y="6473279"/>
            <a:ext cx="2909451" cy="384721"/>
          </a:xfrm>
          <a:prstGeom prst="rect">
            <a:avLst/>
          </a:prstGeom>
          <a:noFill/>
        </p:spPr>
        <p:txBody>
          <a:bodyPr wrap="none" rtlCol="0">
            <a:spAutoFit/>
          </a:bodyPr>
          <a:lstStyle/>
          <a:p>
            <a:r>
              <a:rPr lang="de-DE" sz="1900" dirty="0">
                <a:latin typeface="Gill Sans MT" panose="020B0502020104020203" pitchFamily="34" charset="0"/>
              </a:rPr>
              <a:t>Mein Mittel gegen die Angst</a:t>
            </a:r>
          </a:p>
        </p:txBody>
      </p:sp>
      <p:pic>
        <p:nvPicPr>
          <p:cNvPr id="8194" name="Picture 2" descr="Hund, Welpen, Hübsch, Cartoon, Charakter">
            <a:extLst>
              <a:ext uri="{FF2B5EF4-FFF2-40B4-BE49-F238E27FC236}">
                <a16:creationId xmlns:a16="http://schemas.microsoft.com/office/drawing/2014/main" id="{D2F64917-5DF9-F640-A570-A25576872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300" y="1270000"/>
            <a:ext cx="4597400" cy="43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2111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31A924C-3B2C-1E46-B32A-C75798375B67}"/>
              </a:ext>
            </a:extLst>
          </p:cNvPr>
          <p:cNvSpPr txBox="1"/>
          <p:nvPr/>
        </p:nvSpPr>
        <p:spPr>
          <a:xfrm>
            <a:off x="7152429" y="6439646"/>
            <a:ext cx="1991571" cy="384721"/>
          </a:xfrm>
          <a:prstGeom prst="rect">
            <a:avLst/>
          </a:prstGeom>
          <a:noFill/>
        </p:spPr>
        <p:txBody>
          <a:bodyPr wrap="none" rtlCol="0">
            <a:spAutoFit/>
          </a:bodyPr>
          <a:lstStyle/>
          <a:p>
            <a:r>
              <a:rPr lang="de-DE" sz="1900" dirty="0">
                <a:latin typeface="Gill Sans MT" panose="020B0502020104020203" pitchFamily="34" charset="0"/>
              </a:rPr>
              <a:t>Persönliche Daten</a:t>
            </a:r>
          </a:p>
        </p:txBody>
      </p:sp>
      <p:sp>
        <p:nvSpPr>
          <p:cNvPr id="2" name="Rechteck 1">
            <a:extLst>
              <a:ext uri="{FF2B5EF4-FFF2-40B4-BE49-F238E27FC236}">
                <a16:creationId xmlns:a16="http://schemas.microsoft.com/office/drawing/2014/main" id="{DF8FF2CA-806F-4777-8238-2F224F956FC9}"/>
              </a:ext>
            </a:extLst>
          </p:cNvPr>
          <p:cNvSpPr/>
          <p:nvPr/>
        </p:nvSpPr>
        <p:spPr>
          <a:xfrm>
            <a:off x="7548691" y="6120385"/>
            <a:ext cx="1595309" cy="230832"/>
          </a:xfrm>
          <a:prstGeom prst="rect">
            <a:avLst/>
          </a:prstGeom>
        </p:spPr>
        <p:txBody>
          <a:bodyPr wrap="none">
            <a:spAutoFit/>
          </a:bodyPr>
          <a:lstStyle/>
          <a:p>
            <a:r>
              <a:rPr lang="de-AT" sz="900" dirty="0">
                <a:latin typeface="Gill Sans MT" panose="020B0502020104020203" pitchFamily="34" charset="0"/>
              </a:rPr>
              <a:t>Bild: </a:t>
            </a:r>
            <a:r>
              <a:rPr lang="de-AT" sz="900" dirty="0">
                <a:latin typeface="Gill Sans MT" panose="020B0502020104020203" pitchFamily="34" charset="0"/>
                <a:hlinkClick r:id="rId3">
                  <a:extLst>
                    <a:ext uri="{A12FA001-AC4F-418D-AE19-62706E023703}">
                      <ahyp:hlinkClr xmlns:ahyp="http://schemas.microsoft.com/office/drawing/2018/hyperlinkcolor" val="tx"/>
                    </a:ext>
                  </a:extLst>
                </a:hlinkClick>
              </a:rPr>
              <a:t>gustavorezende</a:t>
            </a:r>
            <a:r>
              <a:rPr lang="de-AT" sz="900" dirty="0">
                <a:latin typeface="Gill Sans MT" panose="020B0502020104020203" pitchFamily="34" charset="0"/>
              </a:rPr>
              <a:t> / </a:t>
            </a:r>
            <a:r>
              <a:rPr lang="de-AT" sz="900" dirty="0" err="1">
                <a:latin typeface="Gill Sans MT" panose="020B0502020104020203" pitchFamily="34" charset="0"/>
              </a:rPr>
              <a:t>pixabay</a:t>
            </a:r>
            <a:endParaRPr lang="de-AT" sz="900" dirty="0">
              <a:latin typeface="Gill Sans MT" panose="020B0502020104020203" pitchFamily="34" charset="0"/>
            </a:endParaRPr>
          </a:p>
        </p:txBody>
      </p:sp>
      <p:pic>
        <p:nvPicPr>
          <p:cNvPr id="5" name="Grafik 4" descr="Ein Bild, das Raum enthält.&#10;&#10;Automatisch generierte Beschreibung">
            <a:extLst>
              <a:ext uri="{FF2B5EF4-FFF2-40B4-BE49-F238E27FC236}">
                <a16:creationId xmlns:a16="http://schemas.microsoft.com/office/drawing/2014/main" id="{B43ECF79-56C5-40C0-9D20-2B7213A0A1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1784" y="131132"/>
            <a:ext cx="5680432" cy="5989253"/>
          </a:xfrm>
          <a:prstGeom prst="rect">
            <a:avLst/>
          </a:prstGeom>
        </p:spPr>
      </p:pic>
    </p:spTree>
    <p:extLst>
      <p:ext uri="{BB962C8B-B14F-4D97-AF65-F5344CB8AC3E}">
        <p14:creationId xmlns:p14="http://schemas.microsoft.com/office/powerpoint/2010/main" val="40272434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C582105-688E-864C-BDD5-9BA6953A88B0}"/>
              </a:ext>
            </a:extLst>
          </p:cNvPr>
          <p:cNvSpPr txBox="1"/>
          <p:nvPr/>
        </p:nvSpPr>
        <p:spPr>
          <a:xfrm>
            <a:off x="6290199" y="6473279"/>
            <a:ext cx="2810321" cy="384721"/>
          </a:xfrm>
          <a:prstGeom prst="rect">
            <a:avLst/>
          </a:prstGeom>
          <a:noFill/>
        </p:spPr>
        <p:txBody>
          <a:bodyPr wrap="none" rtlCol="0">
            <a:spAutoFit/>
          </a:bodyPr>
          <a:lstStyle/>
          <a:p>
            <a:r>
              <a:rPr lang="de-DE" sz="1900" dirty="0">
                <a:latin typeface="Gill Sans MT" panose="020B0502020104020203" pitchFamily="34" charset="0"/>
              </a:rPr>
              <a:t>Ich erzähl dir was von mir!</a:t>
            </a:r>
          </a:p>
        </p:txBody>
      </p:sp>
      <p:pic>
        <p:nvPicPr>
          <p:cNvPr id="4" name="Grafik 3">
            <a:extLst>
              <a:ext uri="{FF2B5EF4-FFF2-40B4-BE49-F238E27FC236}">
                <a16:creationId xmlns:a16="http://schemas.microsoft.com/office/drawing/2014/main" id="{FB7FD554-3908-40FF-9952-B707F634DB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8139" y="0"/>
            <a:ext cx="6927722" cy="6400800"/>
          </a:xfrm>
          <a:prstGeom prst="rect">
            <a:avLst/>
          </a:prstGeom>
        </p:spPr>
      </p:pic>
    </p:spTree>
    <p:extLst>
      <p:ext uri="{BB962C8B-B14F-4D97-AF65-F5344CB8AC3E}">
        <p14:creationId xmlns:p14="http://schemas.microsoft.com/office/powerpoint/2010/main" val="29129894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C8F1FC5-7221-4D43-A6AB-0518646C5D43}"/>
              </a:ext>
            </a:extLst>
          </p:cNvPr>
          <p:cNvSpPr txBox="1"/>
          <p:nvPr/>
        </p:nvSpPr>
        <p:spPr>
          <a:xfrm>
            <a:off x="6154143" y="6473279"/>
            <a:ext cx="2989857" cy="384721"/>
          </a:xfrm>
          <a:prstGeom prst="rect">
            <a:avLst/>
          </a:prstGeom>
          <a:noFill/>
        </p:spPr>
        <p:txBody>
          <a:bodyPr wrap="none" rtlCol="0">
            <a:spAutoFit/>
          </a:bodyPr>
          <a:lstStyle/>
          <a:p>
            <a:r>
              <a:rPr lang="de-DE" sz="1900" dirty="0">
                <a:latin typeface="Gill Sans MT" panose="020B0502020104020203" pitchFamily="34" charset="0"/>
              </a:rPr>
              <a:t>Freundschaft und Geheimnis</a:t>
            </a:r>
          </a:p>
        </p:txBody>
      </p:sp>
      <p:pic>
        <p:nvPicPr>
          <p:cNvPr id="5" name="Picture 2" descr="girl in gray jacket whispering on boy's right ear">
            <a:extLst>
              <a:ext uri="{FF2B5EF4-FFF2-40B4-BE49-F238E27FC236}">
                <a16:creationId xmlns:a16="http://schemas.microsoft.com/office/drawing/2014/main" id="{CFB614D4-BF11-6B4A-B4B4-38AA5F9C6E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31"/>
          <a:stretch/>
        </p:blipFill>
        <p:spPr bwMode="auto">
          <a:xfrm>
            <a:off x="0" y="0"/>
            <a:ext cx="9144001" cy="6410118"/>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590D18D3-9558-4292-9E30-91FAE13A3250}"/>
              </a:ext>
            </a:extLst>
          </p:cNvPr>
          <p:cNvSpPr txBox="1"/>
          <p:nvPr/>
        </p:nvSpPr>
        <p:spPr>
          <a:xfrm>
            <a:off x="7473351" y="6163897"/>
            <a:ext cx="1670650"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Annie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Spratt</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Unsplash</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040049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6559BCB-0742-DA4B-9B47-FED5318EEA96}"/>
              </a:ext>
            </a:extLst>
          </p:cNvPr>
          <p:cNvSpPr txBox="1"/>
          <p:nvPr/>
        </p:nvSpPr>
        <p:spPr>
          <a:xfrm>
            <a:off x="6880303" y="6473279"/>
            <a:ext cx="2263697" cy="384721"/>
          </a:xfrm>
          <a:prstGeom prst="rect">
            <a:avLst/>
          </a:prstGeom>
          <a:noFill/>
        </p:spPr>
        <p:txBody>
          <a:bodyPr wrap="none" rtlCol="0">
            <a:spAutoFit/>
          </a:bodyPr>
          <a:lstStyle/>
          <a:p>
            <a:r>
              <a:rPr lang="de-DE" sz="1900" dirty="0">
                <a:latin typeface="Gill Sans MT" panose="020B0502020104020203" pitchFamily="34" charset="0"/>
              </a:rPr>
              <a:t>„Das sag ich weiter!“</a:t>
            </a:r>
          </a:p>
        </p:txBody>
      </p:sp>
      <p:pic>
        <p:nvPicPr>
          <p:cNvPr id="7" name="Grafik 6">
            <a:extLst>
              <a:ext uri="{FF2B5EF4-FFF2-40B4-BE49-F238E27FC236}">
                <a16:creationId xmlns:a16="http://schemas.microsoft.com/office/drawing/2014/main" id="{4106B4F8-31BA-43EF-8F3B-50E520114B29}"/>
              </a:ext>
            </a:extLst>
          </p:cNvPr>
          <p:cNvPicPr>
            <a:picLocks noChangeAspect="1"/>
          </p:cNvPicPr>
          <p:nvPr/>
        </p:nvPicPr>
        <p:blipFill rotWithShape="1">
          <a:blip r:embed="rId3"/>
          <a:srcRect l="1884" t="5727" r="1275" b="6598"/>
          <a:stretch/>
        </p:blipFill>
        <p:spPr>
          <a:xfrm>
            <a:off x="523240" y="3307065"/>
            <a:ext cx="8097520" cy="2362201"/>
          </a:xfrm>
          <a:prstGeom prst="rect">
            <a:avLst/>
          </a:prstGeom>
        </p:spPr>
      </p:pic>
      <p:grpSp>
        <p:nvGrpSpPr>
          <p:cNvPr id="12" name="Gruppieren 11">
            <a:extLst>
              <a:ext uri="{FF2B5EF4-FFF2-40B4-BE49-F238E27FC236}">
                <a16:creationId xmlns:a16="http://schemas.microsoft.com/office/drawing/2014/main" id="{2225808D-625D-4E94-B95B-4E9CA02D6BFF}"/>
              </a:ext>
            </a:extLst>
          </p:cNvPr>
          <p:cNvGrpSpPr/>
          <p:nvPr/>
        </p:nvGrpSpPr>
        <p:grpSpPr>
          <a:xfrm>
            <a:off x="-26443" y="899214"/>
            <a:ext cx="9170443" cy="1918448"/>
            <a:chOff x="-26443" y="183425"/>
            <a:chExt cx="9170443" cy="1918448"/>
          </a:xfrm>
        </p:grpSpPr>
        <p:sp>
          <p:nvSpPr>
            <p:cNvPr id="4" name="Pfeil nach links und rechts 3">
              <a:extLst>
                <a:ext uri="{FF2B5EF4-FFF2-40B4-BE49-F238E27FC236}">
                  <a16:creationId xmlns:a16="http://schemas.microsoft.com/office/drawing/2014/main" id="{104FC3C8-A95B-2F4A-81EF-468066CAB20B}"/>
                </a:ext>
              </a:extLst>
            </p:cNvPr>
            <p:cNvSpPr/>
            <p:nvPr/>
          </p:nvSpPr>
          <p:spPr>
            <a:xfrm>
              <a:off x="1524000" y="183425"/>
              <a:ext cx="6096000" cy="1918448"/>
            </a:xfrm>
            <a:prstGeom prst="leftRightArrow">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900" dirty="0" err="1">
                <a:solidFill>
                  <a:schemeClr val="tx1"/>
                </a:solidFill>
                <a:latin typeface="Gill Sans MT" panose="020B0502020104020203" pitchFamily="34" charset="0"/>
              </a:endParaRPr>
            </a:p>
          </p:txBody>
        </p:sp>
        <p:sp>
          <p:nvSpPr>
            <p:cNvPr id="5" name="Textfeld 4">
              <a:extLst>
                <a:ext uri="{FF2B5EF4-FFF2-40B4-BE49-F238E27FC236}">
                  <a16:creationId xmlns:a16="http://schemas.microsoft.com/office/drawing/2014/main" id="{F8BAA23B-9E14-BC47-A1EC-122B07D91453}"/>
                </a:ext>
              </a:extLst>
            </p:cNvPr>
            <p:cNvSpPr txBox="1"/>
            <p:nvPr/>
          </p:nvSpPr>
          <p:spPr>
            <a:xfrm>
              <a:off x="1740179" y="950288"/>
              <a:ext cx="1973617" cy="384721"/>
            </a:xfrm>
            <a:prstGeom prst="rect">
              <a:avLst/>
            </a:prstGeom>
            <a:noFill/>
          </p:spPr>
          <p:txBody>
            <a:bodyPr wrap="none" rtlCol="0">
              <a:spAutoFit/>
            </a:bodyPr>
            <a:lstStyle/>
            <a:p>
              <a:r>
                <a:rPr lang="de-DE" sz="1900" dirty="0">
                  <a:latin typeface="Gill Sans MT" panose="020B0502020104020203" pitchFamily="34" charset="0"/>
                </a:rPr>
                <a:t>Gutes Geheimnis?</a:t>
              </a:r>
            </a:p>
          </p:txBody>
        </p:sp>
        <p:sp>
          <p:nvSpPr>
            <p:cNvPr id="6" name="Textfeld 5">
              <a:extLst>
                <a:ext uri="{FF2B5EF4-FFF2-40B4-BE49-F238E27FC236}">
                  <a16:creationId xmlns:a16="http://schemas.microsoft.com/office/drawing/2014/main" id="{46C560AE-A977-544E-B96F-E582D9EF6697}"/>
                </a:ext>
              </a:extLst>
            </p:cNvPr>
            <p:cNvSpPr txBox="1"/>
            <p:nvPr/>
          </p:nvSpPr>
          <p:spPr>
            <a:xfrm>
              <a:off x="4996318" y="950288"/>
              <a:ext cx="2411238" cy="384721"/>
            </a:xfrm>
            <a:prstGeom prst="rect">
              <a:avLst/>
            </a:prstGeom>
            <a:noFill/>
          </p:spPr>
          <p:txBody>
            <a:bodyPr wrap="none" rtlCol="0">
              <a:spAutoFit/>
            </a:bodyPr>
            <a:lstStyle/>
            <a:p>
              <a:r>
                <a:rPr lang="de-DE" sz="1900" dirty="0">
                  <a:latin typeface="Gill Sans MT" panose="020B0502020104020203" pitchFamily="34" charset="0"/>
                </a:rPr>
                <a:t>Schlechtes Geheimnis?</a:t>
              </a:r>
            </a:p>
          </p:txBody>
        </p:sp>
        <p:pic>
          <p:nvPicPr>
            <p:cNvPr id="9" name="Grafik 8" descr="Ein Bild, das Lampe enthält.&#10;&#10;Automatisch generierte Beschreibung">
              <a:extLst>
                <a:ext uri="{FF2B5EF4-FFF2-40B4-BE49-F238E27FC236}">
                  <a16:creationId xmlns:a16="http://schemas.microsoft.com/office/drawing/2014/main" id="{F923D996-1134-4502-A311-BEB9B406EE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443" y="361507"/>
              <a:ext cx="1648237" cy="1499191"/>
            </a:xfrm>
            <a:prstGeom prst="rect">
              <a:avLst/>
            </a:prstGeom>
          </p:spPr>
        </p:pic>
        <p:pic>
          <p:nvPicPr>
            <p:cNvPr id="11" name="Grafik 10" descr="Ein Bild, das Lampe, Zeichnung enthält.&#10;&#10;Automatisch generierte Beschreibung">
              <a:extLst>
                <a:ext uri="{FF2B5EF4-FFF2-40B4-BE49-F238E27FC236}">
                  <a16:creationId xmlns:a16="http://schemas.microsoft.com/office/drawing/2014/main" id="{8221CCBC-AEAF-4384-9B61-66074B418BC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77468" y="325077"/>
              <a:ext cx="1566532" cy="1497600"/>
            </a:xfrm>
            <a:prstGeom prst="rect">
              <a:avLst/>
            </a:prstGeom>
          </p:spPr>
        </p:pic>
      </p:grpSp>
    </p:spTree>
    <p:extLst>
      <p:ext uri="{BB962C8B-B14F-4D97-AF65-F5344CB8AC3E}">
        <p14:creationId xmlns:p14="http://schemas.microsoft.com/office/powerpoint/2010/main" val="407121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6">
            <a:extLst>
              <a:ext uri="{FF2B5EF4-FFF2-40B4-BE49-F238E27FC236}">
                <a16:creationId xmlns:a16="http://schemas.microsoft.com/office/drawing/2014/main" id="{0B7C8215-3FA3-4ABF-943A-18AFDAA6DC12}"/>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Themen für Kindergartenkinder</a:t>
            </a:r>
          </a:p>
        </p:txBody>
      </p:sp>
      <p:pic>
        <p:nvPicPr>
          <p:cNvPr id="4" name="Inhaltsplatzhalter 3" descr="Ein Bild, das drinnen, Tisch, Kind, Junge enthält.&#10;&#10;Automatisch generierte Beschreibung">
            <a:extLst>
              <a:ext uri="{FF2B5EF4-FFF2-40B4-BE49-F238E27FC236}">
                <a16:creationId xmlns:a16="http://schemas.microsoft.com/office/drawing/2014/main" id="{C514A55E-E480-43AA-8CE1-D9500594178F}"/>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 y="0"/>
            <a:ext cx="9143999" cy="6438442"/>
          </a:xfrm>
        </p:spPr>
      </p:pic>
      <p:sp>
        <p:nvSpPr>
          <p:cNvPr id="7" name="Rechteck 6">
            <a:extLst>
              <a:ext uri="{FF2B5EF4-FFF2-40B4-BE49-F238E27FC236}">
                <a16:creationId xmlns:a16="http://schemas.microsoft.com/office/drawing/2014/main" id="{69989738-7AAC-4E22-A1A6-F00A883D4940}"/>
              </a:ext>
            </a:extLst>
          </p:cNvPr>
          <p:cNvSpPr/>
          <p:nvPr/>
        </p:nvSpPr>
        <p:spPr>
          <a:xfrm>
            <a:off x="7898145" y="6192221"/>
            <a:ext cx="1245854" cy="246221"/>
          </a:xfrm>
          <a:prstGeom prst="rect">
            <a:avLst/>
          </a:prstGeom>
        </p:spPr>
        <p:txBody>
          <a:bodyPr wrap="none">
            <a:spAutoFit/>
          </a:bodyPr>
          <a:lstStyle/>
          <a:p>
            <a:pPr lvl="0" defTabSz="914400">
              <a:defRPr/>
            </a:pPr>
            <a:r>
              <a:rPr lang="de-AT" altLang="de-DE" sz="1000" dirty="0">
                <a:solidFill>
                  <a:schemeClr val="bg1"/>
                </a:solidFill>
                <a:latin typeface="Gill Sans MT" panose="020B0502020104020203" pitchFamily="34" charset="0"/>
              </a:rPr>
              <a:t>Bild: Saferinternet.at</a:t>
            </a:r>
            <a:endParaRPr lang="de-DE" altLang="de-DE" sz="1000" dirty="0">
              <a:solidFill>
                <a:schemeClr val="bg1"/>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8950215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8C2AFE5-EA30-924A-ADC9-E534909DC879}"/>
              </a:ext>
            </a:extLst>
          </p:cNvPr>
          <p:cNvSpPr txBox="1"/>
          <p:nvPr/>
        </p:nvSpPr>
        <p:spPr>
          <a:xfrm>
            <a:off x="6812913" y="6460698"/>
            <a:ext cx="2331087" cy="384721"/>
          </a:xfrm>
          <a:prstGeom prst="rect">
            <a:avLst/>
          </a:prstGeom>
          <a:noFill/>
        </p:spPr>
        <p:txBody>
          <a:bodyPr wrap="none" rtlCol="0">
            <a:spAutoFit/>
          </a:bodyPr>
          <a:lstStyle/>
          <a:p>
            <a:r>
              <a:rPr lang="de-DE" sz="1900" dirty="0">
                <a:latin typeface="Gill Sans MT" panose="020B0502020104020203" pitchFamily="34" charset="0"/>
              </a:rPr>
              <a:t>Umgang mit Gefühlen</a:t>
            </a:r>
          </a:p>
        </p:txBody>
      </p:sp>
      <p:sp>
        <p:nvSpPr>
          <p:cNvPr id="4" name="Rectangle 4">
            <a:extLst>
              <a:ext uri="{FF2B5EF4-FFF2-40B4-BE49-F238E27FC236}">
                <a16:creationId xmlns:a16="http://schemas.microsoft.com/office/drawing/2014/main" id="{ED1B9FCE-DC88-6448-9B6C-1C75D35BC880}"/>
              </a:ext>
            </a:extLst>
          </p:cNvPr>
          <p:cNvSpPr>
            <a:spLocks noChangeArrowheads="1"/>
          </p:cNvSpPr>
          <p:nvPr/>
        </p:nvSpPr>
        <p:spPr bwMode="auto">
          <a:xfrm>
            <a:off x="663388" y="38472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6" name="Grafik 5" descr="Ein Bild, das farbig, drinnen, Tisch, sitzend enthält.&#10;&#10;Automatisch generierte Beschreibung">
            <a:extLst>
              <a:ext uri="{FF2B5EF4-FFF2-40B4-BE49-F238E27FC236}">
                <a16:creationId xmlns:a16="http://schemas.microsoft.com/office/drawing/2014/main" id="{B990C684-AC39-444F-A9CE-3BD0FFD376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319"/>
            <a:ext cx="9144000" cy="6481018"/>
          </a:xfrm>
          <a:prstGeom prst="rect">
            <a:avLst/>
          </a:prstGeom>
        </p:spPr>
      </p:pic>
      <p:sp>
        <p:nvSpPr>
          <p:cNvPr id="2" name="Rechteck 1">
            <a:extLst>
              <a:ext uri="{FF2B5EF4-FFF2-40B4-BE49-F238E27FC236}">
                <a16:creationId xmlns:a16="http://schemas.microsoft.com/office/drawing/2014/main" id="{5F42ED94-CD1F-465D-BEE4-314994BB0D69}"/>
              </a:ext>
            </a:extLst>
          </p:cNvPr>
          <p:cNvSpPr/>
          <p:nvPr/>
        </p:nvSpPr>
        <p:spPr>
          <a:xfrm>
            <a:off x="7978456" y="6242447"/>
            <a:ext cx="1225015" cy="230832"/>
          </a:xfrm>
          <a:prstGeom prst="rect">
            <a:avLst/>
          </a:prstGeom>
        </p:spPr>
        <p:txBody>
          <a:bodyPr wrap="none">
            <a:spAutoFit/>
          </a:bodyPr>
          <a:lstStyle/>
          <a:p>
            <a:r>
              <a:rPr lang="de-AT" sz="900" dirty="0">
                <a:latin typeface="Gill Sans MT" panose="020B0502020104020203" pitchFamily="34" charset="0"/>
              </a:rPr>
              <a:t>Bild: </a:t>
            </a:r>
            <a:r>
              <a:rPr lang="de-AT" sz="900" dirty="0">
                <a:latin typeface="Gill Sans MT" panose="020B0502020104020203" pitchFamily="34" charset="0"/>
                <a:hlinkClick r:id="rId4">
                  <a:extLst>
                    <a:ext uri="{A12FA001-AC4F-418D-AE19-62706E023703}">
                      <ahyp:hlinkClr xmlns:ahyp="http://schemas.microsoft.com/office/drawing/2018/hyperlinkcolor" val="tx"/>
                    </a:ext>
                  </a:extLst>
                </a:hlinkClick>
              </a:rPr>
              <a:t>Prawny</a:t>
            </a:r>
            <a:r>
              <a:rPr lang="de-AT" sz="900" dirty="0">
                <a:latin typeface="Gill Sans MT" panose="020B0502020104020203" pitchFamily="34" charset="0"/>
              </a:rPr>
              <a:t> / </a:t>
            </a:r>
            <a:r>
              <a:rPr lang="de-AT" sz="900" dirty="0" err="1">
                <a:latin typeface="Gill Sans MT" panose="020B0502020104020203" pitchFamily="34" charset="0"/>
              </a:rPr>
              <a:t>pixabay</a:t>
            </a:r>
            <a:endParaRPr lang="de-AT" sz="900" dirty="0">
              <a:latin typeface="Gill Sans MT" panose="020B0502020104020203" pitchFamily="34" charset="0"/>
            </a:endParaRPr>
          </a:p>
        </p:txBody>
      </p:sp>
    </p:spTree>
    <p:extLst>
      <p:ext uri="{BB962C8B-B14F-4D97-AF65-F5344CB8AC3E}">
        <p14:creationId xmlns:p14="http://schemas.microsoft.com/office/powerpoint/2010/main" val="19013897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8E076FB-B0EB-1144-9D7C-4B0C80A9C0A3}"/>
              </a:ext>
            </a:extLst>
          </p:cNvPr>
          <p:cNvSpPr txBox="1"/>
          <p:nvPr/>
        </p:nvSpPr>
        <p:spPr>
          <a:xfrm>
            <a:off x="6135035" y="6425835"/>
            <a:ext cx="3008965" cy="384721"/>
          </a:xfrm>
          <a:prstGeom prst="rect">
            <a:avLst/>
          </a:prstGeom>
          <a:noFill/>
        </p:spPr>
        <p:txBody>
          <a:bodyPr wrap="none" rtlCol="0">
            <a:spAutoFit/>
          </a:bodyPr>
          <a:lstStyle/>
          <a:p>
            <a:r>
              <a:rPr lang="de-DE" sz="1900" dirty="0">
                <a:latin typeface="Gill Sans MT" panose="020B0502020104020203" pitchFamily="34" charset="0"/>
              </a:rPr>
              <a:t>„Was für ein Gefühl ist das?“</a:t>
            </a:r>
          </a:p>
        </p:txBody>
      </p:sp>
      <p:pic>
        <p:nvPicPr>
          <p:cNvPr id="5" name="Grafik 4">
            <a:extLst>
              <a:ext uri="{FF2B5EF4-FFF2-40B4-BE49-F238E27FC236}">
                <a16:creationId xmlns:a16="http://schemas.microsoft.com/office/drawing/2014/main" id="{F1A93960-DED0-EB4E-B88C-059E494051B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6000" y="47444"/>
            <a:ext cx="7112000" cy="6261100"/>
          </a:xfrm>
          <a:prstGeom prst="rect">
            <a:avLst/>
          </a:prstGeom>
        </p:spPr>
      </p:pic>
    </p:spTree>
    <p:extLst>
      <p:ext uri="{BB962C8B-B14F-4D97-AF65-F5344CB8AC3E}">
        <p14:creationId xmlns:p14="http://schemas.microsoft.com/office/powerpoint/2010/main" val="18939448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D76CA6B-D4DE-E84D-8829-EB3D9B68725F}"/>
              </a:ext>
            </a:extLst>
          </p:cNvPr>
          <p:cNvSpPr txBox="1"/>
          <p:nvPr/>
        </p:nvSpPr>
        <p:spPr>
          <a:xfrm>
            <a:off x="6259877" y="6473279"/>
            <a:ext cx="2884123" cy="384721"/>
          </a:xfrm>
          <a:prstGeom prst="rect">
            <a:avLst/>
          </a:prstGeom>
          <a:noFill/>
        </p:spPr>
        <p:txBody>
          <a:bodyPr wrap="none" rtlCol="0">
            <a:spAutoFit/>
          </a:bodyPr>
          <a:lstStyle/>
          <a:p>
            <a:r>
              <a:rPr lang="de-DE" sz="1900" dirty="0">
                <a:latin typeface="Gill Sans MT" panose="020B0502020104020203" pitchFamily="34" charset="0"/>
              </a:rPr>
              <a:t>Umgang mit Gruppendruck</a:t>
            </a:r>
          </a:p>
        </p:txBody>
      </p:sp>
      <p:pic>
        <p:nvPicPr>
          <p:cNvPr id="18436" name="Picture 4" descr="girl covering her mouth">
            <a:extLst>
              <a:ext uri="{FF2B5EF4-FFF2-40B4-BE49-F238E27FC236}">
                <a16:creationId xmlns:a16="http://schemas.microsoft.com/office/drawing/2014/main" id="{6C647F5A-1869-2841-BCE1-36FE7D2EC0F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75259" y="0"/>
            <a:ext cx="4393482" cy="6392672"/>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56594475-D00F-49BD-9052-3B4366C7CA88}"/>
              </a:ext>
            </a:extLst>
          </p:cNvPr>
          <p:cNvSpPr/>
          <p:nvPr/>
        </p:nvSpPr>
        <p:spPr>
          <a:xfrm>
            <a:off x="5167020" y="6147143"/>
            <a:ext cx="1601721" cy="230832"/>
          </a:xfrm>
          <a:prstGeom prst="rect">
            <a:avLst/>
          </a:prstGeom>
        </p:spPr>
        <p:txBody>
          <a:bodyPr wrap="none">
            <a:spAutoFit/>
          </a:bodyPr>
          <a:lstStyle/>
          <a:p>
            <a:r>
              <a:rPr lang="de-AT" sz="900" dirty="0">
                <a:solidFill>
                  <a:schemeClr val="bg1"/>
                </a:solidFill>
                <a:latin typeface="Gill Sans MT" panose="020B0502020104020203" pitchFamily="34" charset="0"/>
              </a:rPr>
              <a:t>Bild: </a:t>
            </a:r>
            <a:r>
              <a:rPr lang="de-AT" sz="9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Andre Guerra </a:t>
            </a:r>
            <a:r>
              <a:rPr lang="de-AT" sz="900" dirty="0">
                <a:solidFill>
                  <a:schemeClr val="bg1"/>
                </a:solidFill>
                <a:latin typeface="Gill Sans MT" panose="020B0502020104020203" pitchFamily="34" charset="0"/>
              </a:rPr>
              <a:t>/ </a:t>
            </a:r>
            <a:r>
              <a:rPr lang="de-AT" sz="900" dirty="0" err="1">
                <a:solidFill>
                  <a:schemeClr val="bg1"/>
                </a:solidFill>
                <a:latin typeface="Gill Sans MT" panose="020B0502020104020203" pitchFamily="34" charset="0"/>
              </a:rPr>
              <a:t>Unsplash</a:t>
            </a:r>
            <a:endParaRPr lang="de-AT" sz="9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7110883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09B2F5B-6BB7-AC4A-9F34-4EA5421D3D7E}"/>
              </a:ext>
            </a:extLst>
          </p:cNvPr>
          <p:cNvSpPr txBox="1"/>
          <p:nvPr/>
        </p:nvSpPr>
        <p:spPr>
          <a:xfrm>
            <a:off x="7780227" y="6473279"/>
            <a:ext cx="1370888" cy="384721"/>
          </a:xfrm>
          <a:prstGeom prst="rect">
            <a:avLst/>
          </a:prstGeom>
          <a:noFill/>
        </p:spPr>
        <p:txBody>
          <a:bodyPr wrap="none" rtlCol="0">
            <a:spAutoFit/>
          </a:bodyPr>
          <a:lstStyle/>
          <a:p>
            <a:r>
              <a:rPr lang="de-DE" sz="1900" dirty="0">
                <a:latin typeface="Gill Sans MT" panose="020B0502020104020203" pitchFamily="34" charset="0"/>
              </a:rPr>
              <a:t>Nein-Sagen!</a:t>
            </a:r>
          </a:p>
        </p:txBody>
      </p:sp>
      <p:pic>
        <p:nvPicPr>
          <p:cNvPr id="5" name="Picture 2" descr="Nein, Ablehnung, Absage, Hinweis, Nein">
            <a:extLst>
              <a:ext uri="{FF2B5EF4-FFF2-40B4-BE49-F238E27FC236}">
                <a16:creationId xmlns:a16="http://schemas.microsoft.com/office/drawing/2014/main" id="{72CB3623-1466-6D40-AD96-0FAE580A27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29" y="1287929"/>
            <a:ext cx="7787342" cy="389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3283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BF88917-3FDB-C749-A8A9-954D13F61690}"/>
              </a:ext>
            </a:extLst>
          </p:cNvPr>
          <p:cNvSpPr txBox="1"/>
          <p:nvPr/>
        </p:nvSpPr>
        <p:spPr>
          <a:xfrm>
            <a:off x="7482198" y="6421693"/>
            <a:ext cx="1661802" cy="384721"/>
          </a:xfrm>
          <a:prstGeom prst="rect">
            <a:avLst/>
          </a:prstGeom>
          <a:noFill/>
        </p:spPr>
        <p:txBody>
          <a:bodyPr wrap="none" rtlCol="0">
            <a:spAutoFit/>
          </a:bodyPr>
          <a:lstStyle/>
          <a:p>
            <a:r>
              <a:rPr lang="de-DE" sz="1900" dirty="0">
                <a:latin typeface="Gill Sans MT" panose="020B0502020104020203" pitchFamily="34" charset="0"/>
              </a:rPr>
              <a:t>Urheberrechte</a:t>
            </a:r>
          </a:p>
        </p:txBody>
      </p:sp>
      <p:pic>
        <p:nvPicPr>
          <p:cNvPr id="5" name="Grafik 4" descr="Ein Bild, das Regal, sitzend, aus Holz, Tisch enthält.&#10;&#10;Automatisch generierte Beschreibung">
            <a:extLst>
              <a:ext uri="{FF2B5EF4-FFF2-40B4-BE49-F238E27FC236}">
                <a16:creationId xmlns:a16="http://schemas.microsoft.com/office/drawing/2014/main" id="{8E55B4C8-ECDB-4203-B1C2-A2AF52CD5A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421693"/>
          </a:xfrm>
          <a:prstGeom prst="rect">
            <a:avLst/>
          </a:prstGeom>
        </p:spPr>
      </p:pic>
      <p:pic>
        <p:nvPicPr>
          <p:cNvPr id="20482" name="Picture 2" descr="Urheberrecht, Icon, Symbol, Lizenz">
            <a:extLst>
              <a:ext uri="{FF2B5EF4-FFF2-40B4-BE49-F238E27FC236}">
                <a16:creationId xmlns:a16="http://schemas.microsoft.com/office/drawing/2014/main" id="{DCA848A0-B097-F94B-9691-CD08B56117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344" y="436307"/>
            <a:ext cx="4318000" cy="431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a:extLst>
              <a:ext uri="{FF2B5EF4-FFF2-40B4-BE49-F238E27FC236}">
                <a16:creationId xmlns:a16="http://schemas.microsoft.com/office/drawing/2014/main" id="{B9F5FC5D-ACB0-4A3C-B8EE-C7B352BEF88B}"/>
              </a:ext>
            </a:extLst>
          </p:cNvPr>
          <p:cNvSpPr/>
          <p:nvPr/>
        </p:nvSpPr>
        <p:spPr>
          <a:xfrm>
            <a:off x="8007909" y="6190861"/>
            <a:ext cx="1063112" cy="230832"/>
          </a:xfrm>
          <a:prstGeom prst="rect">
            <a:avLst/>
          </a:prstGeom>
        </p:spPr>
        <p:txBody>
          <a:bodyPr wrap="none">
            <a:spAutoFit/>
          </a:bodyPr>
          <a:lstStyle/>
          <a:p>
            <a:r>
              <a:rPr lang="de-AT" sz="900" dirty="0">
                <a:solidFill>
                  <a:schemeClr val="bg1"/>
                </a:solidFill>
                <a:latin typeface="Gill Sans MT" panose="020B0502020104020203" pitchFamily="34" charset="0"/>
              </a:rPr>
              <a:t>Bild: </a:t>
            </a:r>
            <a:r>
              <a:rPr lang="de-AT" sz="900" dirty="0">
                <a:solidFill>
                  <a:schemeClr val="bg1"/>
                </a:solidFill>
                <a:latin typeface="Gill Sans MT" panose="020B0502020104020203" pitchFamily="34" charset="0"/>
                <a:hlinkClick r:id="rId5">
                  <a:extLst>
                    <a:ext uri="{A12FA001-AC4F-418D-AE19-62706E023703}">
                      <ahyp:hlinkClr xmlns:ahyp="http://schemas.microsoft.com/office/drawing/2018/hyperlinkcolor" val="tx"/>
                    </a:ext>
                  </a:extLst>
                </a:hlinkClick>
              </a:rPr>
              <a:t>stux</a:t>
            </a:r>
            <a:r>
              <a:rPr lang="de-AT" sz="900" dirty="0">
                <a:solidFill>
                  <a:schemeClr val="bg1"/>
                </a:solidFill>
                <a:latin typeface="Gill Sans MT" panose="020B0502020104020203" pitchFamily="34" charset="0"/>
              </a:rPr>
              <a:t> / </a:t>
            </a:r>
            <a:r>
              <a:rPr lang="de-AT" sz="900" dirty="0" err="1">
                <a:solidFill>
                  <a:schemeClr val="bg1"/>
                </a:solidFill>
                <a:latin typeface="Gill Sans MT" panose="020B0502020104020203" pitchFamily="34" charset="0"/>
              </a:rPr>
              <a:t>pixapay</a:t>
            </a:r>
            <a:endParaRPr lang="de-AT" sz="9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6739125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Essen enthält.&#10;&#10;Automatisch generierte Beschreibung">
            <a:extLst>
              <a:ext uri="{FF2B5EF4-FFF2-40B4-BE49-F238E27FC236}">
                <a16:creationId xmlns:a16="http://schemas.microsoft.com/office/drawing/2014/main" id="{379B380D-BFA0-455E-93A0-4344456B4A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462713"/>
          </a:xfrm>
          <a:prstGeom prst="rect">
            <a:avLst/>
          </a:prstGeom>
        </p:spPr>
      </p:pic>
      <p:sp>
        <p:nvSpPr>
          <p:cNvPr id="3" name="Textfeld 2">
            <a:extLst>
              <a:ext uri="{FF2B5EF4-FFF2-40B4-BE49-F238E27FC236}">
                <a16:creationId xmlns:a16="http://schemas.microsoft.com/office/drawing/2014/main" id="{4AAD8157-F799-2F43-A0BE-6F71AE3B0E79}"/>
              </a:ext>
            </a:extLst>
          </p:cNvPr>
          <p:cNvSpPr txBox="1"/>
          <p:nvPr/>
        </p:nvSpPr>
        <p:spPr>
          <a:xfrm>
            <a:off x="6662230" y="6473279"/>
            <a:ext cx="2481770" cy="384721"/>
          </a:xfrm>
          <a:prstGeom prst="rect">
            <a:avLst/>
          </a:prstGeom>
          <a:noFill/>
        </p:spPr>
        <p:txBody>
          <a:bodyPr wrap="none" rtlCol="0">
            <a:spAutoFit/>
          </a:bodyPr>
          <a:lstStyle/>
          <a:p>
            <a:r>
              <a:rPr lang="de-DE" sz="1900" dirty="0">
                <a:latin typeface="Gill Sans MT" panose="020B0502020104020203" pitchFamily="34" charset="0"/>
              </a:rPr>
              <a:t>„Das hab ich gemacht!“</a:t>
            </a:r>
          </a:p>
        </p:txBody>
      </p:sp>
      <p:pic>
        <p:nvPicPr>
          <p:cNvPr id="7" name="Grafik 6">
            <a:extLst>
              <a:ext uri="{FF2B5EF4-FFF2-40B4-BE49-F238E27FC236}">
                <a16:creationId xmlns:a16="http://schemas.microsoft.com/office/drawing/2014/main" id="{1514859B-534C-4BAE-A017-A73E479FCCF1}"/>
              </a:ext>
            </a:extLst>
          </p:cNvPr>
          <p:cNvPicPr>
            <a:picLocks noChangeAspect="1"/>
          </p:cNvPicPr>
          <p:nvPr/>
        </p:nvPicPr>
        <p:blipFill rotWithShape="1">
          <a:blip r:embed="rId4"/>
          <a:srcRect t="19134"/>
          <a:stretch/>
        </p:blipFill>
        <p:spPr>
          <a:xfrm>
            <a:off x="678595" y="3429000"/>
            <a:ext cx="3600000" cy="2877807"/>
          </a:xfrm>
          <a:prstGeom prst="rect">
            <a:avLst/>
          </a:prstGeom>
        </p:spPr>
      </p:pic>
      <p:pic>
        <p:nvPicPr>
          <p:cNvPr id="10" name="Grafik 9">
            <a:extLst>
              <a:ext uri="{FF2B5EF4-FFF2-40B4-BE49-F238E27FC236}">
                <a16:creationId xmlns:a16="http://schemas.microsoft.com/office/drawing/2014/main" id="{67992350-BA02-4EA9-BDD6-2F3E2C99DA9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1771" y="250832"/>
            <a:ext cx="3600000" cy="2887309"/>
          </a:xfrm>
          <a:prstGeom prst="rect">
            <a:avLst/>
          </a:prstGeom>
        </p:spPr>
      </p:pic>
      <p:pic>
        <p:nvPicPr>
          <p:cNvPr id="11" name="Grafik 10">
            <a:extLst>
              <a:ext uri="{FF2B5EF4-FFF2-40B4-BE49-F238E27FC236}">
                <a16:creationId xmlns:a16="http://schemas.microsoft.com/office/drawing/2014/main" id="{C73F0BDE-63E4-475A-8F99-C9311821E145}"/>
              </a:ext>
            </a:extLst>
          </p:cNvPr>
          <p:cNvPicPr>
            <a:picLocks noChangeAspect="1"/>
          </p:cNvPicPr>
          <p:nvPr/>
        </p:nvPicPr>
        <p:blipFill rotWithShape="1">
          <a:blip r:embed="rId6"/>
          <a:srcRect l="4558" t="30203" r="3144" b="1508"/>
          <a:stretch/>
        </p:blipFill>
        <p:spPr>
          <a:xfrm>
            <a:off x="4862230" y="250833"/>
            <a:ext cx="3600000" cy="2887308"/>
          </a:xfrm>
          <a:prstGeom prst="rect">
            <a:avLst/>
          </a:prstGeom>
        </p:spPr>
      </p:pic>
      <p:sp>
        <p:nvSpPr>
          <p:cNvPr id="12" name="Rechteck 11">
            <a:extLst>
              <a:ext uri="{FF2B5EF4-FFF2-40B4-BE49-F238E27FC236}">
                <a16:creationId xmlns:a16="http://schemas.microsoft.com/office/drawing/2014/main" id="{99559A57-016E-4238-973A-E9492F2D49E4}"/>
              </a:ext>
            </a:extLst>
          </p:cNvPr>
          <p:cNvSpPr/>
          <p:nvPr/>
        </p:nvSpPr>
        <p:spPr>
          <a:xfrm>
            <a:off x="7903115" y="6242447"/>
            <a:ext cx="1210588" cy="230832"/>
          </a:xfrm>
          <a:prstGeom prst="rect">
            <a:avLst/>
          </a:prstGeom>
        </p:spPr>
        <p:txBody>
          <a:bodyPr wrap="none">
            <a:spAutoFit/>
          </a:bodyPr>
          <a:lstStyle/>
          <a:p>
            <a:r>
              <a:rPr lang="de-AT" sz="900" dirty="0">
                <a:latin typeface="Gill Sans MT" panose="020B0502020104020203" pitchFamily="34" charset="0"/>
              </a:rPr>
              <a:t>Bild: </a:t>
            </a:r>
            <a:r>
              <a:rPr lang="de-AT" sz="900" dirty="0">
                <a:latin typeface="Gill Sans MT" panose="020B0502020104020203" pitchFamily="34" charset="0"/>
                <a:hlinkClick r:id="rId7">
                  <a:extLst>
                    <a:ext uri="{A12FA001-AC4F-418D-AE19-62706E023703}">
                      <ahyp:hlinkClr xmlns:ahyp="http://schemas.microsoft.com/office/drawing/2018/hyperlinkcolor" val="tx"/>
                    </a:ext>
                  </a:extLst>
                </a:hlinkClick>
              </a:rPr>
              <a:t>joduma</a:t>
            </a:r>
            <a:r>
              <a:rPr lang="de-AT" sz="900" dirty="0">
                <a:latin typeface="Gill Sans MT" panose="020B0502020104020203" pitchFamily="34" charset="0"/>
              </a:rPr>
              <a:t> / </a:t>
            </a:r>
            <a:r>
              <a:rPr lang="de-AT" sz="900" dirty="0" err="1">
                <a:latin typeface="Gill Sans MT" panose="020B0502020104020203" pitchFamily="34" charset="0"/>
              </a:rPr>
              <a:t>pixabay</a:t>
            </a:r>
            <a:endParaRPr lang="de-AT" sz="900" dirty="0">
              <a:latin typeface="Gill Sans MT" panose="020B0502020104020203" pitchFamily="34" charset="0"/>
            </a:endParaRPr>
          </a:p>
        </p:txBody>
      </p:sp>
    </p:spTree>
    <p:extLst>
      <p:ext uri="{BB962C8B-B14F-4D97-AF65-F5344CB8AC3E}">
        <p14:creationId xmlns:p14="http://schemas.microsoft.com/office/powerpoint/2010/main" val="15160255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B2CC1DE-8F5F-4345-B8AC-85F077AA7708}"/>
              </a:ext>
            </a:extLst>
          </p:cNvPr>
          <p:cNvSpPr txBox="1"/>
          <p:nvPr/>
        </p:nvSpPr>
        <p:spPr>
          <a:xfrm>
            <a:off x="6777318" y="6473279"/>
            <a:ext cx="2459328" cy="384721"/>
          </a:xfrm>
          <a:prstGeom prst="rect">
            <a:avLst/>
          </a:prstGeom>
          <a:noFill/>
        </p:spPr>
        <p:txBody>
          <a:bodyPr wrap="none" rtlCol="0">
            <a:spAutoFit/>
          </a:bodyPr>
          <a:lstStyle/>
          <a:p>
            <a:r>
              <a:rPr lang="de-DE" sz="1900" dirty="0">
                <a:latin typeface="Gill Sans MT" panose="020B0502020104020203" pitchFamily="34" charset="0"/>
              </a:rPr>
              <a:t>Recht am eigenen Bild</a:t>
            </a:r>
          </a:p>
        </p:txBody>
      </p:sp>
      <p:pic>
        <p:nvPicPr>
          <p:cNvPr id="7" name="Grafik 6" descr="Ein Bild, das Person, Wasser, Sport, schwimmend enthält.&#10;&#10;Automatisch generierte Beschreibung">
            <a:extLst>
              <a:ext uri="{FF2B5EF4-FFF2-40B4-BE49-F238E27FC236}">
                <a16:creationId xmlns:a16="http://schemas.microsoft.com/office/drawing/2014/main" id="{BBD0F601-2D27-4ED3-82D7-7B484856C5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939" y="0"/>
            <a:ext cx="8558122" cy="6405220"/>
          </a:xfrm>
          <a:prstGeom prst="rect">
            <a:avLst/>
          </a:prstGeom>
        </p:spPr>
      </p:pic>
      <p:sp>
        <p:nvSpPr>
          <p:cNvPr id="8" name="Rechteck 7">
            <a:extLst>
              <a:ext uri="{FF2B5EF4-FFF2-40B4-BE49-F238E27FC236}">
                <a16:creationId xmlns:a16="http://schemas.microsoft.com/office/drawing/2014/main" id="{0D922635-057E-4EC0-BE8A-7E803DC37532}"/>
              </a:ext>
            </a:extLst>
          </p:cNvPr>
          <p:cNvSpPr/>
          <p:nvPr/>
        </p:nvSpPr>
        <p:spPr>
          <a:xfrm>
            <a:off x="7353535" y="6174388"/>
            <a:ext cx="1497526" cy="230832"/>
          </a:xfrm>
          <a:prstGeom prst="rect">
            <a:avLst/>
          </a:prstGeom>
        </p:spPr>
        <p:txBody>
          <a:bodyPr wrap="none">
            <a:spAutoFit/>
          </a:bodyPr>
          <a:lstStyle/>
          <a:p>
            <a:r>
              <a:rPr lang="de-AT" sz="900" dirty="0">
                <a:latin typeface="Gill Sans MT" panose="020B0502020104020203" pitchFamily="34" charset="0"/>
              </a:rPr>
              <a:t>Bild: </a:t>
            </a:r>
            <a:r>
              <a:rPr lang="de-AT" sz="900" dirty="0">
                <a:latin typeface="Gill Sans MT" panose="020B0502020104020203" pitchFamily="34" charset="0"/>
                <a:hlinkClick r:id="rId4">
                  <a:extLst>
                    <a:ext uri="{A12FA001-AC4F-418D-AE19-62706E023703}">
                      <ahyp:hlinkClr xmlns:ahyp="http://schemas.microsoft.com/office/drawing/2018/hyperlinkcolor" val="tx"/>
                    </a:ext>
                  </a:extLst>
                </a:hlinkClick>
              </a:rPr>
              <a:t>galiazaharieva</a:t>
            </a:r>
            <a:r>
              <a:rPr lang="de-AT" sz="900" dirty="0">
                <a:latin typeface="Gill Sans MT" panose="020B0502020104020203" pitchFamily="34" charset="0"/>
              </a:rPr>
              <a:t> / </a:t>
            </a:r>
            <a:r>
              <a:rPr lang="de-AT" sz="900" dirty="0" err="1">
                <a:latin typeface="Gill Sans MT" panose="020B0502020104020203" pitchFamily="34" charset="0"/>
              </a:rPr>
              <a:t>pixabay</a:t>
            </a:r>
            <a:endParaRPr lang="de-AT" sz="900" dirty="0">
              <a:latin typeface="Gill Sans MT" panose="020B0502020104020203" pitchFamily="34" charset="0"/>
            </a:endParaRPr>
          </a:p>
        </p:txBody>
      </p:sp>
    </p:spTree>
    <p:extLst>
      <p:ext uri="{BB962C8B-B14F-4D97-AF65-F5344CB8AC3E}">
        <p14:creationId xmlns:p14="http://schemas.microsoft.com/office/powerpoint/2010/main" val="12177663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2DB1664-973A-D34F-8C6F-A706BA4CF117}"/>
              </a:ext>
            </a:extLst>
          </p:cNvPr>
          <p:cNvSpPr txBox="1"/>
          <p:nvPr/>
        </p:nvSpPr>
        <p:spPr>
          <a:xfrm>
            <a:off x="5144187" y="6473277"/>
            <a:ext cx="3999813" cy="384721"/>
          </a:xfrm>
          <a:prstGeom prst="rect">
            <a:avLst/>
          </a:prstGeom>
          <a:noFill/>
        </p:spPr>
        <p:txBody>
          <a:bodyPr wrap="none" rtlCol="0">
            <a:spAutoFit/>
          </a:bodyPr>
          <a:lstStyle/>
          <a:p>
            <a:r>
              <a:rPr lang="de-DE" sz="1900" dirty="0">
                <a:latin typeface="Gill Sans MT" panose="020B0502020104020203" pitchFamily="34" charset="0"/>
              </a:rPr>
              <a:t>Das darf man mit meinem Bild machen</a:t>
            </a:r>
          </a:p>
        </p:txBody>
      </p:sp>
      <p:pic>
        <p:nvPicPr>
          <p:cNvPr id="7" name="Grafik 6">
            <a:extLst>
              <a:ext uri="{FF2B5EF4-FFF2-40B4-BE49-F238E27FC236}">
                <a16:creationId xmlns:a16="http://schemas.microsoft.com/office/drawing/2014/main" id="{64637CB3-2E45-4CA4-AEB5-1FAC1C8B52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981864" cy="4728855"/>
          </a:xfrm>
          <a:prstGeom prst="rect">
            <a:avLst/>
          </a:prstGeom>
        </p:spPr>
      </p:pic>
      <p:pic>
        <p:nvPicPr>
          <p:cNvPr id="8" name="Grafik 7">
            <a:extLst>
              <a:ext uri="{FF2B5EF4-FFF2-40B4-BE49-F238E27FC236}">
                <a16:creationId xmlns:a16="http://schemas.microsoft.com/office/drawing/2014/main" id="{197E745A-DA49-45A8-83DE-00FF6506AFFC}"/>
              </a:ext>
            </a:extLst>
          </p:cNvPr>
          <p:cNvPicPr>
            <a:picLocks noChangeAspect="1"/>
          </p:cNvPicPr>
          <p:nvPr/>
        </p:nvPicPr>
        <p:blipFill rotWithShape="1">
          <a:blip r:embed="rId4"/>
          <a:srcRect r="2250"/>
          <a:stretch/>
        </p:blipFill>
        <p:spPr>
          <a:xfrm>
            <a:off x="4162136" y="4210492"/>
            <a:ext cx="4981864" cy="2175355"/>
          </a:xfrm>
          <a:prstGeom prst="rect">
            <a:avLst/>
          </a:prstGeom>
        </p:spPr>
      </p:pic>
    </p:spTree>
    <p:extLst>
      <p:ext uri="{BB962C8B-B14F-4D97-AF65-F5344CB8AC3E}">
        <p14:creationId xmlns:p14="http://schemas.microsoft.com/office/powerpoint/2010/main" val="9244447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A078C8E-4485-D843-95D1-5F07766C67BB}"/>
              </a:ext>
            </a:extLst>
          </p:cNvPr>
          <p:cNvSpPr txBox="1"/>
          <p:nvPr/>
        </p:nvSpPr>
        <p:spPr>
          <a:xfrm>
            <a:off x="5511339" y="6434138"/>
            <a:ext cx="3632661" cy="384721"/>
          </a:xfrm>
          <a:prstGeom prst="rect">
            <a:avLst/>
          </a:prstGeom>
          <a:noFill/>
        </p:spPr>
        <p:txBody>
          <a:bodyPr wrap="none" rtlCol="0">
            <a:spAutoFit/>
          </a:bodyPr>
          <a:lstStyle/>
          <a:p>
            <a:r>
              <a:rPr lang="de-DE" sz="1900" dirty="0">
                <a:latin typeface="Gill Sans MT" panose="020B0502020104020203" pitchFamily="34" charset="0"/>
              </a:rPr>
              <a:t>Exzessive Nutzung digitaler Geräte</a:t>
            </a:r>
          </a:p>
        </p:txBody>
      </p:sp>
      <p:pic>
        <p:nvPicPr>
          <p:cNvPr id="6" name="Grafik 5" descr="Ein Bild, das Essen, gefüllt, verschieden, farbig enthält.&#10;&#10;Automatisch generierte Beschreibung">
            <a:extLst>
              <a:ext uri="{FF2B5EF4-FFF2-40B4-BE49-F238E27FC236}">
                <a16:creationId xmlns:a16="http://schemas.microsoft.com/office/drawing/2014/main" id="{BC6C8344-7434-43BF-95EE-5D4282B656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434138"/>
          </a:xfrm>
          <a:prstGeom prst="rect">
            <a:avLst/>
          </a:prstGeom>
        </p:spPr>
      </p:pic>
      <p:sp>
        <p:nvSpPr>
          <p:cNvPr id="2" name="Rechteck 1">
            <a:extLst>
              <a:ext uri="{FF2B5EF4-FFF2-40B4-BE49-F238E27FC236}">
                <a16:creationId xmlns:a16="http://schemas.microsoft.com/office/drawing/2014/main" id="{9CED861B-526A-4C00-B60E-50CFBF88710F}"/>
              </a:ext>
            </a:extLst>
          </p:cNvPr>
          <p:cNvSpPr/>
          <p:nvPr/>
        </p:nvSpPr>
        <p:spPr>
          <a:xfrm>
            <a:off x="7792348" y="6203306"/>
            <a:ext cx="1351652" cy="230832"/>
          </a:xfrm>
          <a:prstGeom prst="rect">
            <a:avLst/>
          </a:prstGeom>
        </p:spPr>
        <p:txBody>
          <a:bodyPr wrap="none">
            <a:spAutoFit/>
          </a:bodyPr>
          <a:lstStyle/>
          <a:p>
            <a:r>
              <a:rPr lang="de-AT" sz="900" dirty="0">
                <a:solidFill>
                  <a:schemeClr val="bg1"/>
                </a:solidFill>
                <a:latin typeface="Gill Sans MT" panose="020B0502020104020203" pitchFamily="34" charset="0"/>
              </a:rPr>
              <a:t>Bild: </a:t>
            </a:r>
            <a:r>
              <a:rPr lang="de-AT" sz="9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Shirley810</a:t>
            </a:r>
            <a:r>
              <a:rPr lang="de-AT" sz="900" dirty="0">
                <a:solidFill>
                  <a:schemeClr val="bg1"/>
                </a:solidFill>
                <a:latin typeface="Gill Sans MT" panose="020B0502020104020203" pitchFamily="34" charset="0"/>
              </a:rPr>
              <a:t> / </a:t>
            </a:r>
            <a:r>
              <a:rPr lang="de-AT" sz="900" dirty="0" err="1">
                <a:solidFill>
                  <a:schemeClr val="bg1"/>
                </a:solidFill>
                <a:latin typeface="Gill Sans MT" panose="020B0502020104020203" pitchFamily="34" charset="0"/>
              </a:rPr>
              <a:t>pixabay</a:t>
            </a:r>
            <a:endParaRPr lang="de-AT" sz="9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8135666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B1839CD-A1B0-2A4F-B3F2-E1FEFEE2F08D}"/>
              </a:ext>
            </a:extLst>
          </p:cNvPr>
          <p:cNvSpPr txBox="1"/>
          <p:nvPr/>
        </p:nvSpPr>
        <p:spPr>
          <a:xfrm>
            <a:off x="6931535" y="6462248"/>
            <a:ext cx="2212465" cy="384721"/>
          </a:xfrm>
          <a:prstGeom prst="rect">
            <a:avLst/>
          </a:prstGeom>
          <a:noFill/>
        </p:spPr>
        <p:txBody>
          <a:bodyPr wrap="none" rtlCol="0">
            <a:spAutoFit/>
          </a:bodyPr>
          <a:lstStyle/>
          <a:p>
            <a:r>
              <a:rPr lang="de-DE" sz="1900" dirty="0">
                <a:latin typeface="Gill Sans MT" panose="020B0502020104020203" pitchFamily="34" charset="0"/>
              </a:rPr>
              <a:t>„Das ist mir zu viel!“</a:t>
            </a:r>
          </a:p>
        </p:txBody>
      </p:sp>
      <p:pic>
        <p:nvPicPr>
          <p:cNvPr id="4" name="Bild 3">
            <a:extLst>
              <a:ext uri="{FF2B5EF4-FFF2-40B4-BE49-F238E27FC236}">
                <a16:creationId xmlns:a16="http://schemas.microsoft.com/office/drawing/2014/main" id="{C67790A6-5CEB-6845-AFC6-64B9FA5CAD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000"/>
            <a:ext cx="9144000"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B3E64ADD-6AE0-4488-AF7C-947D5BD20F31}"/>
              </a:ext>
            </a:extLst>
          </p:cNvPr>
          <p:cNvSpPr/>
          <p:nvPr/>
        </p:nvSpPr>
        <p:spPr>
          <a:xfrm>
            <a:off x="8005547" y="6189418"/>
            <a:ext cx="1138453" cy="230832"/>
          </a:xfrm>
          <a:prstGeom prst="rect">
            <a:avLst/>
          </a:prstGeom>
        </p:spPr>
        <p:txBody>
          <a:bodyPr wrap="none">
            <a:spAutoFit/>
          </a:bodyPr>
          <a:lstStyle/>
          <a:p>
            <a:r>
              <a:rPr lang="de-AT" sz="900" dirty="0">
                <a:latin typeface="Gill Sans MT" panose="020B0502020104020203" pitchFamily="34" charset="0"/>
              </a:rPr>
              <a:t>Bild: Saferinternet.at</a:t>
            </a:r>
          </a:p>
        </p:txBody>
      </p:sp>
    </p:spTree>
    <p:extLst>
      <p:ext uri="{BB962C8B-B14F-4D97-AF65-F5344CB8AC3E}">
        <p14:creationId xmlns:p14="http://schemas.microsoft.com/office/powerpoint/2010/main" val="2921897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731220B0-3DE3-2F4C-BE83-4EA18370E6E9}"/>
              </a:ext>
            </a:extLst>
          </p:cNvPr>
          <p:cNvSpPr>
            <a:spLocks noGrp="1"/>
          </p:cNvSpPr>
          <p:nvPr>
            <p:ph type="sldNum" sz="quarter" idx="12"/>
          </p:nvPr>
        </p:nvSpPr>
        <p:spPr>
          <a:xfrm>
            <a:off x="8454257" y="6399798"/>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B922093-6066-4C73-9215-88E20F9F9CC5}" type="slidenum">
              <a:rPr lang="de-AT" smtClean="0"/>
              <a:pPr/>
              <a:t>7</a:t>
            </a:fld>
            <a:endParaRPr lang="de-AT" dirty="0"/>
          </a:p>
        </p:txBody>
      </p:sp>
      <p:grpSp>
        <p:nvGrpSpPr>
          <p:cNvPr id="13" name="Gruppieren 12">
            <a:extLst>
              <a:ext uri="{FF2B5EF4-FFF2-40B4-BE49-F238E27FC236}">
                <a16:creationId xmlns:a16="http://schemas.microsoft.com/office/drawing/2014/main" id="{51FF4572-0240-4268-9C00-304C8FEE901A}"/>
              </a:ext>
            </a:extLst>
          </p:cNvPr>
          <p:cNvGrpSpPr/>
          <p:nvPr/>
        </p:nvGrpSpPr>
        <p:grpSpPr>
          <a:xfrm>
            <a:off x="377677" y="376981"/>
            <a:ext cx="8388645" cy="5618473"/>
            <a:chOff x="636813" y="1104094"/>
            <a:chExt cx="8388645" cy="5618473"/>
          </a:xfrm>
        </p:grpSpPr>
        <p:pic>
          <p:nvPicPr>
            <p:cNvPr id="6" name="Grafik 5">
              <a:extLst>
                <a:ext uri="{FF2B5EF4-FFF2-40B4-BE49-F238E27FC236}">
                  <a16:creationId xmlns:a16="http://schemas.microsoft.com/office/drawing/2014/main" id="{A423B465-8A6F-9044-B65E-1AFE4A733F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47258" y="1337985"/>
              <a:ext cx="3378200" cy="4356100"/>
            </a:xfrm>
            <a:prstGeom prst="rect">
              <a:avLst/>
            </a:prstGeom>
          </p:spPr>
        </p:pic>
        <p:sp>
          <p:nvSpPr>
            <p:cNvPr id="8" name="Rechteckige Legende 7">
              <a:extLst>
                <a:ext uri="{FF2B5EF4-FFF2-40B4-BE49-F238E27FC236}">
                  <a16:creationId xmlns:a16="http://schemas.microsoft.com/office/drawing/2014/main" id="{61FF3984-23C6-A74F-AE36-3FCE469B2657}"/>
                </a:ext>
              </a:extLst>
            </p:cNvPr>
            <p:cNvSpPr/>
            <p:nvPr/>
          </p:nvSpPr>
          <p:spPr>
            <a:xfrm>
              <a:off x="636813" y="1104094"/>
              <a:ext cx="5208815" cy="855435"/>
            </a:xfrm>
            <a:prstGeom prst="wedgeRectCallout">
              <a:avLst>
                <a:gd name="adj1" fmla="val 60045"/>
                <a:gd name="adj2" fmla="val 48006"/>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Mit den eigenen körperlichen Grenzen umgehen: Wann wird es zu viel?</a:t>
              </a:r>
            </a:p>
          </p:txBody>
        </p:sp>
        <p:sp>
          <p:nvSpPr>
            <p:cNvPr id="9" name="Rechteckige Legende 8">
              <a:extLst>
                <a:ext uri="{FF2B5EF4-FFF2-40B4-BE49-F238E27FC236}">
                  <a16:creationId xmlns:a16="http://schemas.microsoft.com/office/drawing/2014/main" id="{56409005-D720-654E-9B1B-50E06A21468C}"/>
                </a:ext>
              </a:extLst>
            </p:cNvPr>
            <p:cNvSpPr/>
            <p:nvPr/>
          </p:nvSpPr>
          <p:spPr>
            <a:xfrm>
              <a:off x="636813" y="2180050"/>
              <a:ext cx="5208815" cy="855435"/>
            </a:xfrm>
            <a:prstGeom prst="wedgeRectCallout">
              <a:avLst>
                <a:gd name="adj1" fmla="val 58478"/>
                <a:gd name="adj2" fmla="val 32736"/>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Mit Langeweile umgehen:  Was kann ich tun, wenn mir fad ist?</a:t>
              </a:r>
            </a:p>
          </p:txBody>
        </p:sp>
        <p:sp>
          <p:nvSpPr>
            <p:cNvPr id="10" name="Rechteckige Legende 9">
              <a:extLst>
                <a:ext uri="{FF2B5EF4-FFF2-40B4-BE49-F238E27FC236}">
                  <a16:creationId xmlns:a16="http://schemas.microsoft.com/office/drawing/2014/main" id="{62670AEE-9A27-7F43-BADB-359DA2612A14}"/>
                </a:ext>
              </a:extLst>
            </p:cNvPr>
            <p:cNvSpPr/>
            <p:nvPr/>
          </p:nvSpPr>
          <p:spPr>
            <a:xfrm>
              <a:off x="636813" y="3165492"/>
              <a:ext cx="5208815" cy="855435"/>
            </a:xfrm>
            <a:prstGeom prst="wedgeRectCallout">
              <a:avLst>
                <a:gd name="adj1" fmla="val 56597"/>
                <a:gd name="adj2" fmla="val 7921"/>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Mit Gruppendruck umgehen:  Wie kann ich sagen, dass ich nicht mitmachen will?</a:t>
              </a:r>
            </a:p>
          </p:txBody>
        </p:sp>
        <p:sp>
          <p:nvSpPr>
            <p:cNvPr id="11" name="Rechteckige Legende 10">
              <a:extLst>
                <a:ext uri="{FF2B5EF4-FFF2-40B4-BE49-F238E27FC236}">
                  <a16:creationId xmlns:a16="http://schemas.microsoft.com/office/drawing/2014/main" id="{A4242DC1-66B0-6D4C-88F2-E1530A64A6B6}"/>
                </a:ext>
              </a:extLst>
            </p:cNvPr>
            <p:cNvSpPr/>
            <p:nvPr/>
          </p:nvSpPr>
          <p:spPr>
            <a:xfrm>
              <a:off x="636814" y="4193353"/>
              <a:ext cx="5208815" cy="855435"/>
            </a:xfrm>
            <a:prstGeom prst="wedgeRectCallout">
              <a:avLst>
                <a:gd name="adj1" fmla="val 63180"/>
                <a:gd name="adj2" fmla="val 9830"/>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Mit Ängsten umgehen:  Was kann ich tun, wenn ich nicht schlafen kann?</a:t>
              </a:r>
            </a:p>
          </p:txBody>
        </p:sp>
        <p:sp>
          <p:nvSpPr>
            <p:cNvPr id="12" name="Rechteckige Legende 11">
              <a:extLst>
                <a:ext uri="{FF2B5EF4-FFF2-40B4-BE49-F238E27FC236}">
                  <a16:creationId xmlns:a16="http://schemas.microsoft.com/office/drawing/2014/main" id="{D6DF57B1-207B-3947-AE7B-10334D37CBAD}"/>
                </a:ext>
              </a:extLst>
            </p:cNvPr>
            <p:cNvSpPr/>
            <p:nvPr/>
          </p:nvSpPr>
          <p:spPr>
            <a:xfrm>
              <a:off x="2226728" y="5867132"/>
              <a:ext cx="5208815" cy="855435"/>
            </a:xfrm>
            <a:prstGeom prst="wedgeRectCallout">
              <a:avLst>
                <a:gd name="adj1" fmla="val 48231"/>
                <a:gd name="adj2" fmla="val -95660"/>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Mit Vorbildern umgehen: Ich möchte auch Fotos machen und spielen, wie mein Papa.</a:t>
              </a:r>
            </a:p>
          </p:txBody>
        </p:sp>
      </p:grpSp>
      <p:sp>
        <p:nvSpPr>
          <p:cNvPr id="14" name="Textfeld 13">
            <a:extLst>
              <a:ext uri="{FF2B5EF4-FFF2-40B4-BE49-F238E27FC236}">
                <a16:creationId xmlns:a16="http://schemas.microsoft.com/office/drawing/2014/main" id="{96CF8E8F-002F-4AF9-ADFC-CEA1C26764B6}"/>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Themen für Kindergartenkinder</a:t>
            </a:r>
          </a:p>
        </p:txBody>
      </p:sp>
    </p:spTree>
    <p:extLst>
      <p:ext uri="{BB962C8B-B14F-4D97-AF65-F5344CB8AC3E}">
        <p14:creationId xmlns:p14="http://schemas.microsoft.com/office/powerpoint/2010/main" val="31255868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22733" y="1672252"/>
            <a:ext cx="1706562"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407025" y="4116124"/>
            <a:ext cx="1294869" cy="129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6" descr="463px-Symbol_thumbs_up.svg.png"/>
          <p:cNvPicPr>
            <a:picLocks noChangeAspect="1"/>
          </p:cNvPicPr>
          <p:nvPr/>
        </p:nvPicPr>
        <p:blipFill>
          <a:blip r:embed="rId5" cstate="email">
            <a:duotone>
              <a:prstClr val="black"/>
              <a:srgbClr val="F39200">
                <a:tint val="45000"/>
                <a:satMod val="400000"/>
              </a:srgbClr>
            </a:duotone>
            <a:extLst>
              <a:ext uri="{28A0092B-C50C-407E-A947-70E740481C1C}">
                <a14:useLocalDpi xmlns:a14="http://schemas.microsoft.com/office/drawing/2010/main"/>
              </a:ext>
            </a:extLst>
          </a:blip>
          <a:srcRect/>
          <a:stretch>
            <a:fillRect/>
          </a:stretch>
        </p:blipFill>
        <p:spPr bwMode="auto">
          <a:xfrm>
            <a:off x="250826" y="1446840"/>
            <a:ext cx="3486150" cy="4510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7" descr="463px-Symbol_thumbs_down.svg.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13091" y="1021555"/>
            <a:ext cx="3392488" cy="4389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a:extLst>
              <a:ext uri="{FF2B5EF4-FFF2-40B4-BE49-F238E27FC236}">
                <a16:creationId xmlns:a16="http://schemas.microsoft.com/office/drawing/2014/main" id="{1CF33150-C438-48C2-AE73-321F2DBB8880}"/>
              </a:ext>
            </a:extLst>
          </p:cNvPr>
          <p:cNvSpPr txBox="1"/>
          <p:nvPr/>
        </p:nvSpPr>
        <p:spPr>
          <a:xfrm>
            <a:off x="4129295" y="6473279"/>
            <a:ext cx="4997301" cy="384721"/>
          </a:xfrm>
          <a:prstGeom prst="rect">
            <a:avLst/>
          </a:prstGeom>
          <a:noFill/>
        </p:spPr>
        <p:txBody>
          <a:bodyPr wrap="square" rtlCol="0">
            <a:spAutoFit/>
          </a:bodyPr>
          <a:lstStyle/>
          <a:p>
            <a:pPr algn="r"/>
            <a:r>
              <a:rPr lang="de-AT" sz="1900" dirty="0">
                <a:latin typeface="Gill Sans MT" panose="020B0502020104020203" pitchFamily="34" charset="0"/>
              </a:rPr>
              <a:t>Ja oder Nein?</a:t>
            </a:r>
          </a:p>
        </p:txBody>
      </p:sp>
    </p:spTree>
    <p:extLst>
      <p:ext uri="{BB962C8B-B14F-4D97-AF65-F5344CB8AC3E}">
        <p14:creationId xmlns:p14="http://schemas.microsoft.com/office/powerpoint/2010/main" val="18482699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A1E52AEF-7A1E-4C2E-B7F5-68A2BDB30B9F}"/>
              </a:ext>
            </a:extLst>
          </p:cNvPr>
          <p:cNvSpPr txBox="1"/>
          <p:nvPr/>
        </p:nvSpPr>
        <p:spPr>
          <a:xfrm>
            <a:off x="3993693"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Ja oder Nein?</a:t>
            </a:r>
          </a:p>
        </p:txBody>
      </p:sp>
      <p:pic>
        <p:nvPicPr>
          <p:cNvPr id="3" name="Grafik 2" descr="Ein Bild, das Screenshot enthält.&#10;&#10;Mit sehr hoher Zuverlässigkeit generierte Beschreibung">
            <a:extLst>
              <a:ext uri="{FF2B5EF4-FFF2-40B4-BE49-F238E27FC236}">
                <a16:creationId xmlns:a16="http://schemas.microsoft.com/office/drawing/2014/main" id="{84EFB762-F007-4544-B014-F6F0F31846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3669" y="447675"/>
            <a:ext cx="4956661" cy="5295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57318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A078C8E-4485-D843-95D1-5F07766C67BB}"/>
              </a:ext>
            </a:extLst>
          </p:cNvPr>
          <p:cNvSpPr txBox="1"/>
          <p:nvPr/>
        </p:nvSpPr>
        <p:spPr>
          <a:xfrm>
            <a:off x="7793950" y="6473279"/>
            <a:ext cx="1350050" cy="384721"/>
          </a:xfrm>
          <a:prstGeom prst="rect">
            <a:avLst/>
          </a:prstGeom>
          <a:noFill/>
        </p:spPr>
        <p:txBody>
          <a:bodyPr wrap="none" rtlCol="0">
            <a:spAutoFit/>
          </a:bodyPr>
          <a:lstStyle/>
          <a:p>
            <a:r>
              <a:rPr lang="de-DE" sz="1900" dirty="0">
                <a:latin typeface="Gill Sans MT" panose="020B0502020104020203" pitchFamily="34" charset="0"/>
              </a:rPr>
              <a:t>Elternarbeit</a:t>
            </a:r>
          </a:p>
        </p:txBody>
      </p:sp>
      <p:pic>
        <p:nvPicPr>
          <p:cNvPr id="7" name="Grafik 6" descr="Ein Bild, das bemalt, blau, Gebäude, Foto enthält.&#10;&#10;Automatisch generierte Beschreibung">
            <a:extLst>
              <a:ext uri="{FF2B5EF4-FFF2-40B4-BE49-F238E27FC236}">
                <a16:creationId xmlns:a16="http://schemas.microsoft.com/office/drawing/2014/main" id="{5C0322E8-1B72-4F49-967C-3288DCE712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393711"/>
          </a:xfrm>
          <a:prstGeom prst="rect">
            <a:avLst/>
          </a:prstGeom>
        </p:spPr>
      </p:pic>
      <p:sp>
        <p:nvSpPr>
          <p:cNvPr id="2" name="Rechteck 1">
            <a:extLst>
              <a:ext uri="{FF2B5EF4-FFF2-40B4-BE49-F238E27FC236}">
                <a16:creationId xmlns:a16="http://schemas.microsoft.com/office/drawing/2014/main" id="{09C177E8-D454-4A2B-8AF8-604957284E96}"/>
              </a:ext>
            </a:extLst>
          </p:cNvPr>
          <p:cNvSpPr/>
          <p:nvPr/>
        </p:nvSpPr>
        <p:spPr>
          <a:xfrm>
            <a:off x="7305035" y="6162879"/>
            <a:ext cx="1838965" cy="230832"/>
          </a:xfrm>
          <a:prstGeom prst="rect">
            <a:avLst/>
          </a:prstGeom>
        </p:spPr>
        <p:txBody>
          <a:bodyPr wrap="none">
            <a:spAutoFit/>
          </a:bodyPr>
          <a:lstStyle/>
          <a:p>
            <a:r>
              <a:rPr lang="de-AT" sz="900" dirty="0">
                <a:solidFill>
                  <a:schemeClr val="bg1"/>
                </a:solidFill>
                <a:latin typeface="Gill Sans MT" panose="020B0502020104020203" pitchFamily="34" charset="0"/>
              </a:rPr>
              <a:t>Bild: </a:t>
            </a:r>
            <a:r>
              <a:rPr lang="de-AT" sz="9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dimitrisvetsikas1969</a:t>
            </a:r>
            <a:r>
              <a:rPr lang="de-AT" sz="900" dirty="0">
                <a:solidFill>
                  <a:schemeClr val="bg1"/>
                </a:solidFill>
                <a:latin typeface="Gill Sans MT" panose="020B0502020104020203" pitchFamily="34" charset="0"/>
              </a:rPr>
              <a:t> / </a:t>
            </a:r>
            <a:r>
              <a:rPr lang="de-AT" sz="900" dirty="0" err="1">
                <a:solidFill>
                  <a:schemeClr val="bg1"/>
                </a:solidFill>
                <a:latin typeface="Gill Sans MT" panose="020B0502020104020203" pitchFamily="34" charset="0"/>
              </a:rPr>
              <a:t>pixabay</a:t>
            </a:r>
            <a:endParaRPr lang="de-AT" sz="9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8156966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E03A231-0583-A04B-B313-1150B436FF82}"/>
              </a:ext>
            </a:extLst>
          </p:cNvPr>
          <p:cNvSpPr txBox="1"/>
          <p:nvPr/>
        </p:nvSpPr>
        <p:spPr>
          <a:xfrm>
            <a:off x="7189619" y="6473279"/>
            <a:ext cx="1954381" cy="384721"/>
          </a:xfrm>
          <a:prstGeom prst="rect">
            <a:avLst/>
          </a:prstGeom>
          <a:noFill/>
        </p:spPr>
        <p:txBody>
          <a:bodyPr wrap="none" rtlCol="0">
            <a:spAutoFit/>
          </a:bodyPr>
          <a:lstStyle/>
          <a:p>
            <a:r>
              <a:rPr lang="de-DE" sz="1900" dirty="0">
                <a:latin typeface="Gill Sans MT" panose="020B0502020104020203" pitchFamily="34" charset="0"/>
              </a:rPr>
              <a:t>Gesprächsanfänge</a:t>
            </a:r>
          </a:p>
        </p:txBody>
      </p:sp>
      <p:sp>
        <p:nvSpPr>
          <p:cNvPr id="9" name="Rechteck 8">
            <a:extLst>
              <a:ext uri="{FF2B5EF4-FFF2-40B4-BE49-F238E27FC236}">
                <a16:creationId xmlns:a16="http://schemas.microsoft.com/office/drawing/2014/main" id="{E14EE8BD-C96A-447B-90EF-6E033AEF6090}"/>
              </a:ext>
            </a:extLst>
          </p:cNvPr>
          <p:cNvSpPr/>
          <p:nvPr/>
        </p:nvSpPr>
        <p:spPr>
          <a:xfrm>
            <a:off x="308345" y="4512050"/>
            <a:ext cx="3547241" cy="1450428"/>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500" b="1" dirty="0">
                <a:solidFill>
                  <a:schemeClr val="tx1"/>
                </a:solidFill>
                <a:latin typeface="Gill Sans MT" panose="020B0502020104020203" pitchFamily="34" charset="0"/>
              </a:rPr>
              <a:t>Ausgangssituation: </a:t>
            </a:r>
            <a:r>
              <a:rPr lang="de-AT" sz="1500" dirty="0">
                <a:solidFill>
                  <a:schemeClr val="tx1"/>
                </a:solidFill>
                <a:latin typeface="Gill Sans MT" panose="020B0502020104020203" pitchFamily="34" charset="0"/>
              </a:rPr>
              <a:t>Ein Kind verschließt sich oder wird sehr aggressiv im Umgang mit anderen Kindern, es möchte auch andere Kinder mit verstörenden Inhalten konfrontieren.</a:t>
            </a:r>
          </a:p>
        </p:txBody>
      </p:sp>
      <p:grpSp>
        <p:nvGrpSpPr>
          <p:cNvPr id="20" name="Gruppieren 19">
            <a:extLst>
              <a:ext uri="{FF2B5EF4-FFF2-40B4-BE49-F238E27FC236}">
                <a16:creationId xmlns:a16="http://schemas.microsoft.com/office/drawing/2014/main" id="{F73FAA27-AA16-4E5B-9273-BF593FA2350D}"/>
              </a:ext>
            </a:extLst>
          </p:cNvPr>
          <p:cNvGrpSpPr/>
          <p:nvPr/>
        </p:nvGrpSpPr>
        <p:grpSpPr>
          <a:xfrm>
            <a:off x="3978929" y="502929"/>
            <a:ext cx="5008341" cy="4512050"/>
            <a:chOff x="3978929" y="502929"/>
            <a:chExt cx="5008341" cy="4512050"/>
          </a:xfrm>
        </p:grpSpPr>
        <p:pic>
          <p:nvPicPr>
            <p:cNvPr id="19" name="Grafik 18">
              <a:extLst>
                <a:ext uri="{FF2B5EF4-FFF2-40B4-BE49-F238E27FC236}">
                  <a16:creationId xmlns:a16="http://schemas.microsoft.com/office/drawing/2014/main" id="{9D724DEF-1A8B-4ED5-8A3C-F40FEE4DB6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8929" y="502929"/>
              <a:ext cx="5008341" cy="4512050"/>
            </a:xfrm>
            <a:prstGeom prst="rect">
              <a:avLst/>
            </a:prstGeom>
          </p:spPr>
        </p:pic>
        <p:sp>
          <p:nvSpPr>
            <p:cNvPr id="18" name="Rechteck 17">
              <a:extLst>
                <a:ext uri="{FF2B5EF4-FFF2-40B4-BE49-F238E27FC236}">
                  <a16:creationId xmlns:a16="http://schemas.microsoft.com/office/drawing/2014/main" id="{F3C70BE3-ACC7-4804-AA93-2259E7D9B56C}"/>
                </a:ext>
              </a:extLst>
            </p:cNvPr>
            <p:cNvSpPr/>
            <p:nvPr/>
          </p:nvSpPr>
          <p:spPr>
            <a:xfrm>
              <a:off x="4311298" y="872870"/>
              <a:ext cx="4130953" cy="2462213"/>
            </a:xfrm>
            <a:prstGeom prst="rect">
              <a:avLst/>
            </a:prstGeom>
          </p:spPr>
          <p:txBody>
            <a:bodyPr wrap="square">
              <a:spAutoFit/>
            </a:bodyPr>
            <a:lstStyle/>
            <a:p>
              <a:pPr algn="ctr"/>
              <a:r>
                <a:rPr lang="de-AT" sz="2200" dirty="0">
                  <a:latin typeface="Gill Sans MT" panose="020B0502020104020203" pitchFamily="34" charset="0"/>
                </a:rPr>
                <a:t>„Bei uns ist der Eindruck entstanden, dass Ihr Kind Dinge im Internet oder Fernsehen gesehen hat, die ihm Angst machen. Wie können wir miteinander dafür sorgen, dass Ihr Kind keinen Schaden daraus zieht?“</a:t>
              </a:r>
              <a:endParaRPr lang="de-DE" sz="2200" dirty="0">
                <a:latin typeface="Gill Sans MT" panose="020B0502020104020203" pitchFamily="34" charset="0"/>
              </a:endParaRPr>
            </a:p>
          </p:txBody>
        </p:sp>
      </p:grpSp>
      <p:pic>
        <p:nvPicPr>
          <p:cNvPr id="23" name="Grafik 22">
            <a:extLst>
              <a:ext uri="{FF2B5EF4-FFF2-40B4-BE49-F238E27FC236}">
                <a16:creationId xmlns:a16="http://schemas.microsoft.com/office/drawing/2014/main" id="{9060D926-CEDC-4D1D-A623-1FBD154DB5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6730" y="192677"/>
            <a:ext cx="1640172" cy="1568414"/>
          </a:xfrm>
          <a:prstGeom prst="rect">
            <a:avLst/>
          </a:prstGeom>
        </p:spPr>
      </p:pic>
    </p:spTree>
    <p:extLst>
      <p:ext uri="{BB962C8B-B14F-4D97-AF65-F5344CB8AC3E}">
        <p14:creationId xmlns:p14="http://schemas.microsoft.com/office/powerpoint/2010/main" val="979172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E14EE8BD-C96A-447B-90EF-6E033AEF6090}"/>
              </a:ext>
            </a:extLst>
          </p:cNvPr>
          <p:cNvSpPr/>
          <p:nvPr/>
        </p:nvSpPr>
        <p:spPr>
          <a:xfrm>
            <a:off x="308345" y="4512050"/>
            <a:ext cx="3547241" cy="1450428"/>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500" b="1" dirty="0">
                <a:solidFill>
                  <a:schemeClr val="tx1"/>
                </a:solidFill>
                <a:latin typeface="Gill Sans MT" panose="020B0502020104020203" pitchFamily="34" charset="0"/>
              </a:rPr>
              <a:t>Ausgangssituation: </a:t>
            </a:r>
            <a:r>
              <a:rPr lang="de-AT" sz="1500" dirty="0">
                <a:solidFill>
                  <a:schemeClr val="tx1"/>
                </a:solidFill>
                <a:latin typeface="Gill Sans MT" panose="020B0502020104020203" pitchFamily="34" charset="0"/>
              </a:rPr>
              <a:t>Die Gespräche eines Kindes handeln nur noch von einem Computerspiel, es will sich mit nichts anderem beschäftigen und versucht auch andere Kinder davon zu überzeugen.</a:t>
            </a:r>
          </a:p>
        </p:txBody>
      </p:sp>
      <p:grpSp>
        <p:nvGrpSpPr>
          <p:cNvPr id="20" name="Gruppieren 19">
            <a:extLst>
              <a:ext uri="{FF2B5EF4-FFF2-40B4-BE49-F238E27FC236}">
                <a16:creationId xmlns:a16="http://schemas.microsoft.com/office/drawing/2014/main" id="{F73FAA27-AA16-4E5B-9273-BF593FA2350D}"/>
              </a:ext>
            </a:extLst>
          </p:cNvPr>
          <p:cNvGrpSpPr/>
          <p:nvPr/>
        </p:nvGrpSpPr>
        <p:grpSpPr>
          <a:xfrm>
            <a:off x="3978929" y="502929"/>
            <a:ext cx="5008341" cy="4512050"/>
            <a:chOff x="3978929" y="502929"/>
            <a:chExt cx="5008341" cy="4512050"/>
          </a:xfrm>
        </p:grpSpPr>
        <p:pic>
          <p:nvPicPr>
            <p:cNvPr id="19" name="Grafik 18">
              <a:extLst>
                <a:ext uri="{FF2B5EF4-FFF2-40B4-BE49-F238E27FC236}">
                  <a16:creationId xmlns:a16="http://schemas.microsoft.com/office/drawing/2014/main" id="{9D724DEF-1A8B-4ED5-8A3C-F40FEE4DB6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8929" y="502929"/>
              <a:ext cx="5008341" cy="4512050"/>
            </a:xfrm>
            <a:prstGeom prst="rect">
              <a:avLst/>
            </a:prstGeom>
          </p:spPr>
        </p:pic>
        <p:sp>
          <p:nvSpPr>
            <p:cNvPr id="18" name="Rechteck 17">
              <a:extLst>
                <a:ext uri="{FF2B5EF4-FFF2-40B4-BE49-F238E27FC236}">
                  <a16:creationId xmlns:a16="http://schemas.microsoft.com/office/drawing/2014/main" id="{F3C70BE3-ACC7-4804-AA93-2259E7D9B56C}"/>
                </a:ext>
              </a:extLst>
            </p:cNvPr>
            <p:cNvSpPr/>
            <p:nvPr/>
          </p:nvSpPr>
          <p:spPr>
            <a:xfrm>
              <a:off x="4311298" y="872870"/>
              <a:ext cx="4130953" cy="2554545"/>
            </a:xfrm>
            <a:prstGeom prst="rect">
              <a:avLst/>
            </a:prstGeom>
          </p:spPr>
          <p:txBody>
            <a:bodyPr wrap="square">
              <a:spAutoFit/>
            </a:bodyPr>
            <a:lstStyle/>
            <a:p>
              <a:pPr algn="ctr"/>
              <a:r>
                <a:rPr lang="de-AT" sz="2000" dirty="0">
                  <a:latin typeface="Gill Sans MT" panose="020B0502020104020203" pitchFamily="34" charset="0"/>
                </a:rPr>
                <a:t>„Als wir über das Thema Computer-spiele geredet haben, ist bei uns der Eindruck entstanden, dass Ihr Kind sehr viel Zeit mit solchen Spielen verbringt. Vielleicht können wir gemeinsam überlegen, wie diese Zeit weniger werden könnte und was Ihrem Kind sonst noch Spaß macht.“</a:t>
              </a:r>
              <a:endParaRPr lang="de-DE" sz="2000" dirty="0">
                <a:latin typeface="Gill Sans MT" panose="020B0502020104020203" pitchFamily="34" charset="0"/>
              </a:endParaRPr>
            </a:p>
          </p:txBody>
        </p:sp>
      </p:grpSp>
      <p:pic>
        <p:nvPicPr>
          <p:cNvPr id="4" name="Grafik 3" descr="Ein Bild, das Uhr enthält.&#10;&#10;Automatisch generierte Beschreibung">
            <a:extLst>
              <a:ext uri="{FF2B5EF4-FFF2-40B4-BE49-F238E27FC236}">
                <a16:creationId xmlns:a16="http://schemas.microsoft.com/office/drawing/2014/main" id="{52F9E717-F059-45BB-8FD3-F5DEFE885705}"/>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8974" y="-204948"/>
            <a:ext cx="2200939" cy="2200939"/>
          </a:xfrm>
          <a:prstGeom prst="rect">
            <a:avLst/>
          </a:prstGeom>
        </p:spPr>
      </p:pic>
      <p:sp>
        <p:nvSpPr>
          <p:cNvPr id="8" name="Textfeld 7">
            <a:extLst>
              <a:ext uri="{FF2B5EF4-FFF2-40B4-BE49-F238E27FC236}">
                <a16:creationId xmlns:a16="http://schemas.microsoft.com/office/drawing/2014/main" id="{73DFF383-ADB8-4C9F-A410-F1BC1221F373}"/>
              </a:ext>
            </a:extLst>
          </p:cNvPr>
          <p:cNvSpPr txBox="1"/>
          <p:nvPr/>
        </p:nvSpPr>
        <p:spPr>
          <a:xfrm>
            <a:off x="7189619" y="6473279"/>
            <a:ext cx="1954381" cy="384721"/>
          </a:xfrm>
          <a:prstGeom prst="rect">
            <a:avLst/>
          </a:prstGeom>
          <a:noFill/>
        </p:spPr>
        <p:txBody>
          <a:bodyPr wrap="none" rtlCol="0">
            <a:spAutoFit/>
          </a:bodyPr>
          <a:lstStyle/>
          <a:p>
            <a:r>
              <a:rPr lang="de-DE" sz="1900" dirty="0">
                <a:latin typeface="Gill Sans MT" panose="020B0502020104020203" pitchFamily="34" charset="0"/>
              </a:rPr>
              <a:t>Gesprächsanfänge</a:t>
            </a:r>
          </a:p>
        </p:txBody>
      </p:sp>
    </p:spTree>
    <p:extLst>
      <p:ext uri="{BB962C8B-B14F-4D97-AF65-F5344CB8AC3E}">
        <p14:creationId xmlns:p14="http://schemas.microsoft.com/office/powerpoint/2010/main" val="32954572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E14EE8BD-C96A-447B-90EF-6E033AEF6090}"/>
              </a:ext>
            </a:extLst>
          </p:cNvPr>
          <p:cNvSpPr/>
          <p:nvPr/>
        </p:nvSpPr>
        <p:spPr>
          <a:xfrm>
            <a:off x="308345" y="4512050"/>
            <a:ext cx="3547241" cy="1450428"/>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600" b="1" dirty="0">
                <a:solidFill>
                  <a:schemeClr val="tx1"/>
                </a:solidFill>
                <a:latin typeface="Gill Sans MT" panose="020B0502020104020203" pitchFamily="34" charset="0"/>
              </a:rPr>
              <a:t>Ausgangssituation: </a:t>
            </a:r>
            <a:r>
              <a:rPr lang="de-AT" sz="1600" dirty="0">
                <a:solidFill>
                  <a:schemeClr val="tx1"/>
                </a:solidFill>
                <a:latin typeface="Gill Sans MT" panose="020B0502020104020203" pitchFamily="34" charset="0"/>
              </a:rPr>
              <a:t>Ein Kind legt aggressives Verhalten an den Tag und hat einen entsprechenden Wortschatz, sodass andere Kinder sich unwohl fühlen.</a:t>
            </a:r>
          </a:p>
        </p:txBody>
      </p:sp>
      <p:grpSp>
        <p:nvGrpSpPr>
          <p:cNvPr id="20" name="Gruppieren 19">
            <a:extLst>
              <a:ext uri="{FF2B5EF4-FFF2-40B4-BE49-F238E27FC236}">
                <a16:creationId xmlns:a16="http://schemas.microsoft.com/office/drawing/2014/main" id="{F73FAA27-AA16-4E5B-9273-BF593FA2350D}"/>
              </a:ext>
            </a:extLst>
          </p:cNvPr>
          <p:cNvGrpSpPr/>
          <p:nvPr/>
        </p:nvGrpSpPr>
        <p:grpSpPr>
          <a:xfrm>
            <a:off x="3978929" y="502929"/>
            <a:ext cx="5008341" cy="4512050"/>
            <a:chOff x="3978929" y="502929"/>
            <a:chExt cx="5008341" cy="4512050"/>
          </a:xfrm>
        </p:grpSpPr>
        <p:pic>
          <p:nvPicPr>
            <p:cNvPr id="19" name="Grafik 18">
              <a:extLst>
                <a:ext uri="{FF2B5EF4-FFF2-40B4-BE49-F238E27FC236}">
                  <a16:creationId xmlns:a16="http://schemas.microsoft.com/office/drawing/2014/main" id="{9D724DEF-1A8B-4ED5-8A3C-F40FEE4DB6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8929" y="502929"/>
              <a:ext cx="5008341" cy="4512050"/>
            </a:xfrm>
            <a:prstGeom prst="rect">
              <a:avLst/>
            </a:prstGeom>
          </p:spPr>
        </p:pic>
        <p:sp>
          <p:nvSpPr>
            <p:cNvPr id="18" name="Rechteck 17">
              <a:extLst>
                <a:ext uri="{FF2B5EF4-FFF2-40B4-BE49-F238E27FC236}">
                  <a16:creationId xmlns:a16="http://schemas.microsoft.com/office/drawing/2014/main" id="{F3C70BE3-ACC7-4804-AA93-2259E7D9B56C}"/>
                </a:ext>
              </a:extLst>
            </p:cNvPr>
            <p:cNvSpPr/>
            <p:nvPr/>
          </p:nvSpPr>
          <p:spPr>
            <a:xfrm>
              <a:off x="4311298" y="872870"/>
              <a:ext cx="4130953" cy="2554545"/>
            </a:xfrm>
            <a:prstGeom prst="rect">
              <a:avLst/>
            </a:prstGeom>
          </p:spPr>
          <p:txBody>
            <a:bodyPr wrap="square">
              <a:spAutoFit/>
            </a:bodyPr>
            <a:lstStyle/>
            <a:p>
              <a:pPr algn="ctr"/>
              <a:r>
                <a:rPr lang="de-AT" sz="2000" dirty="0">
                  <a:latin typeface="Gill Sans MT" panose="020B0502020104020203" pitchFamily="34" charset="0"/>
                </a:rPr>
                <a:t>„Beim Spielen ist uns aufgefallen, dass Ihr Kind ein Computerspiel nachspielt, in dem die Leute nicht sehr nett miteinander umgehen. Es geht nun auch selbst so mit anderen Kindern um. Wie können wir miteinander dafür sorgen, dass sich das wieder ändern kann?“</a:t>
              </a:r>
              <a:endParaRPr lang="de-DE" sz="2000" dirty="0">
                <a:latin typeface="Gill Sans MT" panose="020B0502020104020203" pitchFamily="34" charset="0"/>
              </a:endParaRPr>
            </a:p>
          </p:txBody>
        </p:sp>
      </p:grpSp>
      <p:pic>
        <p:nvPicPr>
          <p:cNvPr id="8" name="Picture 2" descr="Zorn, Wütend, Brennen, Flammen, Heiß">
            <a:extLst>
              <a:ext uri="{FF2B5EF4-FFF2-40B4-BE49-F238E27FC236}">
                <a16:creationId xmlns:a16="http://schemas.microsoft.com/office/drawing/2014/main" id="{20B7E841-D5D8-4E43-AE5C-2A95F261C20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6730" y="138495"/>
            <a:ext cx="1863456" cy="17310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DE9DB6FE-2519-42A1-9926-24CA1334C6D2}"/>
              </a:ext>
            </a:extLst>
          </p:cNvPr>
          <p:cNvSpPr txBox="1"/>
          <p:nvPr/>
        </p:nvSpPr>
        <p:spPr>
          <a:xfrm>
            <a:off x="7189619" y="6473279"/>
            <a:ext cx="1954381" cy="384721"/>
          </a:xfrm>
          <a:prstGeom prst="rect">
            <a:avLst/>
          </a:prstGeom>
          <a:noFill/>
        </p:spPr>
        <p:txBody>
          <a:bodyPr wrap="none" rtlCol="0">
            <a:spAutoFit/>
          </a:bodyPr>
          <a:lstStyle/>
          <a:p>
            <a:r>
              <a:rPr lang="de-DE" sz="1900" dirty="0">
                <a:latin typeface="Gill Sans MT" panose="020B0502020104020203" pitchFamily="34" charset="0"/>
              </a:rPr>
              <a:t>Gesprächsanfänge</a:t>
            </a:r>
          </a:p>
        </p:txBody>
      </p:sp>
    </p:spTree>
    <p:extLst>
      <p:ext uri="{BB962C8B-B14F-4D97-AF65-F5344CB8AC3E}">
        <p14:creationId xmlns:p14="http://schemas.microsoft.com/office/powerpoint/2010/main" val="783993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ieren 23">
            <a:extLst>
              <a:ext uri="{FF2B5EF4-FFF2-40B4-BE49-F238E27FC236}">
                <a16:creationId xmlns:a16="http://schemas.microsoft.com/office/drawing/2014/main" id="{869B9808-3614-4C52-883C-263356EE76DC}"/>
              </a:ext>
            </a:extLst>
          </p:cNvPr>
          <p:cNvGrpSpPr/>
          <p:nvPr/>
        </p:nvGrpSpPr>
        <p:grpSpPr>
          <a:xfrm>
            <a:off x="4135659" y="467833"/>
            <a:ext cx="5008341" cy="4512050"/>
            <a:chOff x="4572000" y="439781"/>
            <a:chExt cx="4540508" cy="4072269"/>
          </a:xfrm>
        </p:grpSpPr>
        <p:pic>
          <p:nvPicPr>
            <p:cNvPr id="21" name="Grafik 20">
              <a:extLst>
                <a:ext uri="{FF2B5EF4-FFF2-40B4-BE49-F238E27FC236}">
                  <a16:creationId xmlns:a16="http://schemas.microsoft.com/office/drawing/2014/main" id="{DA6C32FA-A40F-4CAA-BBF2-C78188D996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439781"/>
              <a:ext cx="4540508" cy="4072269"/>
            </a:xfrm>
            <a:prstGeom prst="rect">
              <a:avLst/>
            </a:prstGeom>
          </p:spPr>
        </p:pic>
        <p:sp>
          <p:nvSpPr>
            <p:cNvPr id="22" name="Rechteck 21">
              <a:extLst>
                <a:ext uri="{FF2B5EF4-FFF2-40B4-BE49-F238E27FC236}">
                  <a16:creationId xmlns:a16="http://schemas.microsoft.com/office/drawing/2014/main" id="{B08F20A5-67E5-4193-B97A-EDB250E23331}"/>
                </a:ext>
              </a:extLst>
            </p:cNvPr>
            <p:cNvSpPr/>
            <p:nvPr/>
          </p:nvSpPr>
          <p:spPr>
            <a:xfrm>
              <a:off x="5008138" y="694963"/>
              <a:ext cx="3668232" cy="2416670"/>
            </a:xfrm>
            <a:prstGeom prst="rect">
              <a:avLst/>
            </a:prstGeom>
          </p:spPr>
          <p:txBody>
            <a:bodyPr wrap="square">
              <a:spAutoFit/>
            </a:bodyPr>
            <a:lstStyle/>
            <a:p>
              <a:pPr algn="ctr"/>
              <a:r>
                <a:rPr lang="de-AT" sz="2100" dirty="0">
                  <a:latin typeface="Gill Sans MT" panose="020B0502020104020203" pitchFamily="34" charset="0"/>
                </a:rPr>
                <a:t>„Ihr Kind erzählt seit einiger Zeit auffallend oft, wie viele digitale Geräte und Spiele es nutzen darf. Vielleicht können wir gemeinsam überlegen, wie Ihr Kind darauf kommt und wie sich die Mediennutzung eventuell reduzieren lässt.“</a:t>
              </a:r>
            </a:p>
          </p:txBody>
        </p:sp>
      </p:grpSp>
      <p:sp>
        <p:nvSpPr>
          <p:cNvPr id="23" name="Rechteck 22">
            <a:extLst>
              <a:ext uri="{FF2B5EF4-FFF2-40B4-BE49-F238E27FC236}">
                <a16:creationId xmlns:a16="http://schemas.microsoft.com/office/drawing/2014/main" id="{581CEBF9-9EE4-4479-841F-A545BF9C0576}"/>
              </a:ext>
            </a:extLst>
          </p:cNvPr>
          <p:cNvSpPr/>
          <p:nvPr/>
        </p:nvSpPr>
        <p:spPr>
          <a:xfrm>
            <a:off x="308345" y="4512050"/>
            <a:ext cx="3547241" cy="1450428"/>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Ausgangssituation: </a:t>
            </a:r>
            <a:r>
              <a:rPr lang="de-AT" dirty="0">
                <a:solidFill>
                  <a:schemeClr val="tx1"/>
                </a:solidFill>
                <a:latin typeface="Gill Sans MT" panose="020B0502020104020203" pitchFamily="34" charset="0"/>
              </a:rPr>
              <a:t>Ein Kind prahlt mit den Geräten, die es zuhause nutzen darf. </a:t>
            </a:r>
          </a:p>
        </p:txBody>
      </p:sp>
      <p:pic>
        <p:nvPicPr>
          <p:cNvPr id="31" name="Picture 2" descr="Smartphone, Telefon, Anruf, Iphone">
            <a:extLst>
              <a:ext uri="{FF2B5EF4-FFF2-40B4-BE49-F238E27FC236}">
                <a16:creationId xmlns:a16="http://schemas.microsoft.com/office/drawing/2014/main" id="{024C9C4A-232D-46EB-BD2A-7F9A259533FD}"/>
              </a:ext>
            </a:extLst>
          </p:cNvPr>
          <p:cNvPicPr>
            <a:picLocks noChangeAspect="1" noChangeArrowheads="1"/>
          </p:cNvPicPr>
          <p:nvPr/>
        </p:nvPicPr>
        <p:blipFill>
          <a:blip r:embed="rId4">
            <a:clrChange>
              <a:clrFrom>
                <a:srgbClr val="D7E0DF"/>
              </a:clrFrom>
              <a:clrTo>
                <a:srgbClr val="D7E0DF">
                  <a:alpha val="0"/>
                </a:srgbClr>
              </a:clrTo>
            </a:clrChange>
            <a:extLst>
              <a:ext uri="{28A0092B-C50C-407E-A947-70E740481C1C}">
                <a14:useLocalDpi xmlns:a14="http://schemas.microsoft.com/office/drawing/2010/main"/>
              </a:ext>
            </a:extLst>
          </a:blip>
          <a:srcRect/>
          <a:stretch>
            <a:fillRect/>
          </a:stretch>
        </p:blipFill>
        <p:spPr bwMode="auto">
          <a:xfrm rot="18826988">
            <a:off x="128911" y="82201"/>
            <a:ext cx="2001406" cy="209024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8461F6E5-BF6E-472F-BE2E-5B14689383A7}"/>
              </a:ext>
            </a:extLst>
          </p:cNvPr>
          <p:cNvSpPr txBox="1"/>
          <p:nvPr/>
        </p:nvSpPr>
        <p:spPr>
          <a:xfrm>
            <a:off x="7189619" y="6473279"/>
            <a:ext cx="1954381" cy="384721"/>
          </a:xfrm>
          <a:prstGeom prst="rect">
            <a:avLst/>
          </a:prstGeom>
          <a:noFill/>
        </p:spPr>
        <p:txBody>
          <a:bodyPr wrap="none" rtlCol="0">
            <a:spAutoFit/>
          </a:bodyPr>
          <a:lstStyle/>
          <a:p>
            <a:r>
              <a:rPr lang="de-DE" sz="1900" dirty="0">
                <a:latin typeface="Gill Sans MT" panose="020B0502020104020203" pitchFamily="34" charset="0"/>
              </a:rPr>
              <a:t>Gesprächsanfänge</a:t>
            </a:r>
          </a:p>
        </p:txBody>
      </p:sp>
    </p:spTree>
    <p:extLst>
      <p:ext uri="{BB962C8B-B14F-4D97-AF65-F5344CB8AC3E}">
        <p14:creationId xmlns:p14="http://schemas.microsoft.com/office/powerpoint/2010/main" val="891167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ieren 23">
            <a:extLst>
              <a:ext uri="{FF2B5EF4-FFF2-40B4-BE49-F238E27FC236}">
                <a16:creationId xmlns:a16="http://schemas.microsoft.com/office/drawing/2014/main" id="{869B9808-3614-4C52-883C-263356EE76DC}"/>
              </a:ext>
            </a:extLst>
          </p:cNvPr>
          <p:cNvGrpSpPr/>
          <p:nvPr/>
        </p:nvGrpSpPr>
        <p:grpSpPr>
          <a:xfrm>
            <a:off x="4135659" y="467833"/>
            <a:ext cx="5008341" cy="4512050"/>
            <a:chOff x="4572000" y="439781"/>
            <a:chExt cx="4540508" cy="4072269"/>
          </a:xfrm>
        </p:grpSpPr>
        <p:pic>
          <p:nvPicPr>
            <p:cNvPr id="21" name="Grafik 20">
              <a:extLst>
                <a:ext uri="{FF2B5EF4-FFF2-40B4-BE49-F238E27FC236}">
                  <a16:creationId xmlns:a16="http://schemas.microsoft.com/office/drawing/2014/main" id="{DA6C32FA-A40F-4CAA-BBF2-C78188D996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439781"/>
              <a:ext cx="4540508" cy="4072269"/>
            </a:xfrm>
            <a:prstGeom prst="rect">
              <a:avLst/>
            </a:prstGeom>
          </p:spPr>
        </p:pic>
        <p:sp>
          <p:nvSpPr>
            <p:cNvPr id="22" name="Rechteck 21">
              <a:extLst>
                <a:ext uri="{FF2B5EF4-FFF2-40B4-BE49-F238E27FC236}">
                  <a16:creationId xmlns:a16="http://schemas.microsoft.com/office/drawing/2014/main" id="{B08F20A5-67E5-4193-B97A-EDB250E23331}"/>
                </a:ext>
              </a:extLst>
            </p:cNvPr>
            <p:cNvSpPr/>
            <p:nvPr/>
          </p:nvSpPr>
          <p:spPr>
            <a:xfrm>
              <a:off x="4803712" y="825784"/>
              <a:ext cx="3923220" cy="2222226"/>
            </a:xfrm>
            <a:prstGeom prst="rect">
              <a:avLst/>
            </a:prstGeom>
          </p:spPr>
          <p:txBody>
            <a:bodyPr wrap="square">
              <a:spAutoFit/>
            </a:bodyPr>
            <a:lstStyle/>
            <a:p>
              <a:pPr algn="ctr"/>
              <a:r>
                <a:rPr lang="de-AT" sz="2200" dirty="0">
                  <a:latin typeface="Gill Sans MT" panose="020B0502020104020203" pitchFamily="34" charset="0"/>
                </a:rPr>
                <a:t>„Gibt es bei Ihnen zuhause Veränderungen oder verstärkte berufliche Belastungen? Ihr Kind gibt uns zu verstehen, dass Sie häufig durch Ihr Handy abgelenkt sind und es sich dadurch von Ihnen ein wenig vernachlässigt fühlt.“ </a:t>
              </a:r>
            </a:p>
          </p:txBody>
        </p:sp>
      </p:grpSp>
      <p:sp>
        <p:nvSpPr>
          <p:cNvPr id="23" name="Rechteck 22">
            <a:extLst>
              <a:ext uri="{FF2B5EF4-FFF2-40B4-BE49-F238E27FC236}">
                <a16:creationId xmlns:a16="http://schemas.microsoft.com/office/drawing/2014/main" id="{581CEBF9-9EE4-4479-841F-A545BF9C0576}"/>
              </a:ext>
            </a:extLst>
          </p:cNvPr>
          <p:cNvSpPr/>
          <p:nvPr/>
        </p:nvSpPr>
        <p:spPr>
          <a:xfrm>
            <a:off x="308345" y="4512050"/>
            <a:ext cx="3547241" cy="1450428"/>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Ausgangssituation: </a:t>
            </a:r>
            <a:r>
              <a:rPr lang="de-AT" dirty="0">
                <a:solidFill>
                  <a:schemeClr val="tx1"/>
                </a:solidFill>
                <a:latin typeface="Gill Sans MT" panose="020B0502020104020203" pitchFamily="34" charset="0"/>
              </a:rPr>
              <a:t>Ein Kind spielt in Rollenspielen nach, dass seine Eltern keine Zeit und Aufmerksamkeit für es aufbringen. </a:t>
            </a:r>
          </a:p>
        </p:txBody>
      </p:sp>
      <p:pic>
        <p:nvPicPr>
          <p:cNvPr id="8" name="Grafik 7" descr="Ein Bild, das Person, sitzend, Wand, Tisch enthält.&#10;&#10;Automatisch generierte Beschreibung">
            <a:extLst>
              <a:ext uri="{FF2B5EF4-FFF2-40B4-BE49-F238E27FC236}">
                <a16:creationId xmlns:a16="http://schemas.microsoft.com/office/drawing/2014/main" id="{C71F9D42-2BB6-4715-914F-B3A6F35C73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652" y="206189"/>
            <a:ext cx="2322568" cy="1548786"/>
          </a:xfrm>
          <a:prstGeom prst="rect">
            <a:avLst/>
          </a:prstGeom>
        </p:spPr>
      </p:pic>
      <p:sp>
        <p:nvSpPr>
          <p:cNvPr id="9" name="Textfeld 8">
            <a:extLst>
              <a:ext uri="{FF2B5EF4-FFF2-40B4-BE49-F238E27FC236}">
                <a16:creationId xmlns:a16="http://schemas.microsoft.com/office/drawing/2014/main" id="{A5607DE2-A59A-426E-9431-A571105C28E4}"/>
              </a:ext>
            </a:extLst>
          </p:cNvPr>
          <p:cNvSpPr txBox="1"/>
          <p:nvPr/>
        </p:nvSpPr>
        <p:spPr>
          <a:xfrm>
            <a:off x="7189619" y="6473279"/>
            <a:ext cx="1954381" cy="384721"/>
          </a:xfrm>
          <a:prstGeom prst="rect">
            <a:avLst/>
          </a:prstGeom>
          <a:noFill/>
        </p:spPr>
        <p:txBody>
          <a:bodyPr wrap="none" rtlCol="0">
            <a:spAutoFit/>
          </a:bodyPr>
          <a:lstStyle/>
          <a:p>
            <a:r>
              <a:rPr lang="de-DE" sz="1900" dirty="0">
                <a:latin typeface="Gill Sans MT" panose="020B0502020104020203" pitchFamily="34" charset="0"/>
              </a:rPr>
              <a:t>Gesprächsanfänge</a:t>
            </a:r>
          </a:p>
        </p:txBody>
      </p:sp>
    </p:spTree>
    <p:extLst>
      <p:ext uri="{BB962C8B-B14F-4D97-AF65-F5344CB8AC3E}">
        <p14:creationId xmlns:p14="http://schemas.microsoft.com/office/powerpoint/2010/main" val="5382969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7" name="Gruppieren 46"/>
          <p:cNvGrpSpPr/>
          <p:nvPr/>
        </p:nvGrpSpPr>
        <p:grpSpPr>
          <a:xfrm>
            <a:off x="6097420" y="3437768"/>
            <a:ext cx="2700003" cy="2376000"/>
            <a:chOff x="6284715" y="3822903"/>
            <a:chExt cx="2700003" cy="2376000"/>
          </a:xfrm>
        </p:grpSpPr>
        <p:sp>
          <p:nvSpPr>
            <p:cNvPr id="18" name="Rechteck 17">
              <a:hlinkClick r:id="rId3"/>
            </p:cNvPr>
            <p:cNvSpPr/>
            <p:nvPr/>
          </p:nvSpPr>
          <p:spPr>
            <a:xfrm>
              <a:off x="6284718" y="3822903"/>
              <a:ext cx="2700000" cy="2376000"/>
            </a:xfrm>
            <a:prstGeom prst="rect">
              <a:avLst/>
            </a:prstGeom>
            <a:solidFill>
              <a:srgbClr val="969696">
                <a:alpha val="6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45" name="Textfeld 44">
              <a:hlinkClick r:id="rId4"/>
            </p:cNvPr>
            <p:cNvSpPr txBox="1"/>
            <p:nvPr/>
          </p:nvSpPr>
          <p:spPr>
            <a:xfrm>
              <a:off x="6284715" y="5526618"/>
              <a:ext cx="2690009" cy="338554"/>
            </a:xfrm>
            <a:prstGeom prst="rect">
              <a:avLst/>
            </a:prstGeom>
            <a:noFill/>
          </p:spPr>
          <p:txBody>
            <a:bodyPr wrap="square" rtlCol="0">
              <a:spAutoFit/>
            </a:bodyPr>
            <a:lstStyle/>
            <a:p>
              <a:pPr algn="ctr"/>
              <a:endParaRPr lang="de-AT" sz="1600" dirty="0">
                <a:solidFill>
                  <a:schemeClr val="bg1"/>
                </a:solidFill>
              </a:endParaRPr>
            </a:p>
          </p:txBody>
        </p:sp>
      </p:grpSp>
      <p:grpSp>
        <p:nvGrpSpPr>
          <p:cNvPr id="74" name="Gruppieren 73"/>
          <p:cNvGrpSpPr/>
          <p:nvPr/>
        </p:nvGrpSpPr>
        <p:grpSpPr>
          <a:xfrm>
            <a:off x="3213886" y="889235"/>
            <a:ext cx="2700299" cy="2376000"/>
            <a:chOff x="3213886" y="1279760"/>
            <a:chExt cx="2700299" cy="2376000"/>
          </a:xfrm>
        </p:grpSpPr>
        <p:sp>
          <p:nvSpPr>
            <p:cNvPr id="17" name="Rechteck 16">
              <a:hlinkClick r:id="rId5"/>
            </p:cNvPr>
            <p:cNvSpPr/>
            <p:nvPr/>
          </p:nvSpPr>
          <p:spPr>
            <a:xfrm>
              <a:off x="3214184" y="1279760"/>
              <a:ext cx="2700000" cy="2376000"/>
            </a:xfrm>
            <a:prstGeom prst="rect">
              <a:avLst/>
            </a:prstGeom>
            <a:solidFill>
              <a:srgbClr val="80197F">
                <a:alpha val="6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0" name="Textfeld 19">
              <a:hlinkClick r:id="rId5"/>
            </p:cNvPr>
            <p:cNvSpPr txBox="1"/>
            <p:nvPr/>
          </p:nvSpPr>
          <p:spPr>
            <a:xfrm>
              <a:off x="3214185" y="1413436"/>
              <a:ext cx="2700000" cy="384721"/>
            </a:xfrm>
            <a:prstGeom prst="rect">
              <a:avLst/>
            </a:prstGeom>
            <a:noFill/>
          </p:spPr>
          <p:txBody>
            <a:bodyPr wrap="square" rtlCol="0">
              <a:spAutoFit/>
            </a:bodyPr>
            <a:lstStyle/>
            <a:p>
              <a:pPr algn="ctr"/>
              <a:r>
                <a:rPr lang="de-AT" sz="1900" dirty="0" err="1">
                  <a:latin typeface="Gill Sans MT" panose="020B0502020104020203" pitchFamily="34" charset="0"/>
                </a:rPr>
                <a:t>Broschürenservice</a:t>
              </a:r>
              <a:endParaRPr lang="de-AT" sz="1900" dirty="0"/>
            </a:p>
          </p:txBody>
        </p:sp>
        <p:sp>
          <p:nvSpPr>
            <p:cNvPr id="29" name="Textfeld 28">
              <a:hlinkClick r:id="rId5"/>
            </p:cNvPr>
            <p:cNvSpPr txBox="1"/>
            <p:nvPr/>
          </p:nvSpPr>
          <p:spPr>
            <a:xfrm>
              <a:off x="3213886" y="2984132"/>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broschuerenservice</a:t>
              </a:r>
              <a:endParaRPr lang="de-AT" sz="1600" dirty="0">
                <a:solidFill>
                  <a:schemeClr val="bg1"/>
                </a:solidFill>
              </a:endParaRPr>
            </a:p>
          </p:txBody>
        </p:sp>
        <p:pic>
          <p:nvPicPr>
            <p:cNvPr id="66" name="Grafik 65">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18942" y="1835368"/>
              <a:ext cx="1019931" cy="1113872"/>
            </a:xfrm>
            <a:prstGeom prst="rect">
              <a:avLst/>
            </a:prstGeom>
          </p:spPr>
        </p:pic>
      </p:grpSp>
      <p:grpSp>
        <p:nvGrpSpPr>
          <p:cNvPr id="75" name="Gruppieren 74"/>
          <p:cNvGrpSpPr/>
          <p:nvPr/>
        </p:nvGrpSpPr>
        <p:grpSpPr>
          <a:xfrm>
            <a:off x="6087431" y="894906"/>
            <a:ext cx="2700000" cy="2376000"/>
            <a:chOff x="6087431" y="1285431"/>
            <a:chExt cx="2700000" cy="2376000"/>
          </a:xfrm>
        </p:grpSpPr>
        <p:grpSp>
          <p:nvGrpSpPr>
            <p:cNvPr id="48" name="Gruppieren 47"/>
            <p:cNvGrpSpPr/>
            <p:nvPr/>
          </p:nvGrpSpPr>
          <p:grpSpPr>
            <a:xfrm>
              <a:off x="6087431" y="1285431"/>
              <a:ext cx="2700000" cy="2376000"/>
              <a:chOff x="6295976" y="1280662"/>
              <a:chExt cx="2700000" cy="2376000"/>
            </a:xfrm>
          </p:grpSpPr>
          <p:sp>
            <p:nvSpPr>
              <p:cNvPr id="19" name="Rechteck 18">
                <a:hlinkClick r:id="rId7"/>
              </p:cNvPr>
              <p:cNvSpPr/>
              <p:nvPr/>
            </p:nvSpPr>
            <p:spPr>
              <a:xfrm>
                <a:off x="6295976" y="1280662"/>
                <a:ext cx="2700000" cy="2376000"/>
              </a:xfrm>
              <a:prstGeom prst="rect">
                <a:avLst/>
              </a:prstGeom>
              <a:solidFill>
                <a:srgbClr val="ED7D31">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1" name="Textfeld 20">
                <a:hlinkClick r:id="rId7"/>
              </p:cNvPr>
              <p:cNvSpPr txBox="1"/>
              <p:nvPr/>
            </p:nvSpPr>
            <p:spPr>
              <a:xfrm>
                <a:off x="6295977" y="1425170"/>
                <a:ext cx="2699999" cy="384721"/>
              </a:xfrm>
              <a:prstGeom prst="rect">
                <a:avLst/>
              </a:prstGeom>
              <a:noFill/>
            </p:spPr>
            <p:txBody>
              <a:bodyPr wrap="square" rtlCol="0">
                <a:spAutoFit/>
              </a:bodyPr>
              <a:lstStyle/>
              <a:p>
                <a:pPr algn="ctr"/>
                <a:r>
                  <a:rPr lang="de-AT" sz="1900" dirty="0">
                    <a:latin typeface="Gill Sans MT" panose="020B0502020104020203" pitchFamily="34" charset="0"/>
                  </a:rPr>
                  <a:t>Veranstaltungsservice</a:t>
                </a:r>
                <a:endParaRPr lang="de-AT" sz="1900" dirty="0"/>
              </a:p>
            </p:txBody>
          </p:sp>
          <p:sp>
            <p:nvSpPr>
              <p:cNvPr id="31" name="Textfeld 30">
                <a:hlinkClick r:id="rId7"/>
              </p:cNvPr>
              <p:cNvSpPr txBox="1"/>
              <p:nvPr/>
            </p:nvSpPr>
            <p:spPr>
              <a:xfrm>
                <a:off x="6305968" y="2983015"/>
                <a:ext cx="269000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veranstaltungsservice</a:t>
                </a:r>
                <a:endParaRPr lang="de-AT" sz="1600" dirty="0">
                  <a:solidFill>
                    <a:schemeClr val="bg1"/>
                  </a:solidFill>
                </a:endParaRPr>
              </a:p>
            </p:txBody>
          </p:sp>
        </p:grpSp>
        <p:pic>
          <p:nvPicPr>
            <p:cNvPr id="67" name="Grafik 66">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48408" y="1853337"/>
              <a:ext cx="960742" cy="1095111"/>
            </a:xfrm>
            <a:prstGeom prst="rect">
              <a:avLst/>
            </a:prstGeom>
          </p:spPr>
        </p:pic>
      </p:grpSp>
      <p:grpSp>
        <p:nvGrpSpPr>
          <p:cNvPr id="76" name="Gruppieren 75"/>
          <p:cNvGrpSpPr/>
          <p:nvPr/>
        </p:nvGrpSpPr>
        <p:grpSpPr>
          <a:xfrm>
            <a:off x="338351" y="3431476"/>
            <a:ext cx="2826481" cy="2376000"/>
            <a:chOff x="338351" y="3822001"/>
            <a:chExt cx="2826481" cy="2376000"/>
          </a:xfrm>
        </p:grpSpPr>
        <p:grpSp>
          <p:nvGrpSpPr>
            <p:cNvPr id="46" name="Gruppieren 45"/>
            <p:cNvGrpSpPr/>
            <p:nvPr/>
          </p:nvGrpSpPr>
          <p:grpSpPr>
            <a:xfrm>
              <a:off x="338351" y="3822001"/>
              <a:ext cx="2826481" cy="2376000"/>
              <a:chOff x="576552" y="3822903"/>
              <a:chExt cx="2826481" cy="2376000"/>
            </a:xfrm>
          </p:grpSpPr>
          <p:sp>
            <p:nvSpPr>
              <p:cNvPr id="52" name="Rechteck 51">
                <a:hlinkClick r:id="rId9"/>
              </p:cNvPr>
              <p:cNvSpPr/>
              <p:nvPr/>
            </p:nvSpPr>
            <p:spPr>
              <a:xfrm>
                <a:off x="611188" y="3822903"/>
                <a:ext cx="2700000" cy="2376000"/>
              </a:xfrm>
              <a:prstGeom prst="rect">
                <a:avLst/>
              </a:prstGeom>
              <a:solidFill>
                <a:srgbClr val="2E75B6">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7" name="Textfeld 56">
                <a:hlinkClick r:id="rId9"/>
              </p:cNvPr>
              <p:cNvSpPr txBox="1"/>
              <p:nvPr/>
            </p:nvSpPr>
            <p:spPr>
              <a:xfrm>
                <a:off x="576552" y="3961052"/>
                <a:ext cx="2826481" cy="384721"/>
              </a:xfrm>
              <a:prstGeom prst="rect">
                <a:avLst/>
              </a:prstGeom>
              <a:noFill/>
            </p:spPr>
            <p:txBody>
              <a:bodyPr wrap="square" rtlCol="0">
                <a:spAutoFit/>
              </a:bodyPr>
              <a:lstStyle/>
              <a:p>
                <a:pPr algn="ctr"/>
                <a:r>
                  <a:rPr lang="de-AT" sz="1900" dirty="0">
                    <a:latin typeface="Gill Sans MT" panose="020B0502020104020203" pitchFamily="34" charset="0"/>
                  </a:rPr>
                  <a:t>Privatsphäre-Leitfäden</a:t>
                </a:r>
                <a:endParaRPr lang="de-AT" sz="2000" dirty="0">
                  <a:latin typeface="Gill Sans MT" panose="020B0502020104020203" pitchFamily="34" charset="0"/>
                </a:endParaRPr>
              </a:p>
            </p:txBody>
          </p:sp>
          <p:sp>
            <p:nvSpPr>
              <p:cNvPr id="30" name="Textfeld 29">
                <a:hlinkClick r:id="rId9"/>
              </p:cNvPr>
              <p:cNvSpPr txBox="1"/>
              <p:nvPr/>
            </p:nvSpPr>
            <p:spPr>
              <a:xfrm>
                <a:off x="611186" y="5532910"/>
                <a:ext cx="2700000"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br>
                  <a:rPr lang="de-AT" sz="1600" dirty="0">
                    <a:solidFill>
                      <a:schemeClr val="bg1"/>
                    </a:solidFill>
                    <a:latin typeface="Gill Sans MT" panose="020B0502020104020203" pitchFamily="34" charset="0"/>
                  </a:rPr>
                </a:br>
                <a:r>
                  <a:rPr lang="de-AT" sz="1600" dirty="0">
                    <a:solidFill>
                      <a:schemeClr val="bg1"/>
                    </a:solidFill>
                    <a:latin typeface="Gill Sans MT" panose="020B0502020104020203" pitchFamily="34" charset="0"/>
                  </a:rPr>
                  <a:t>leitfaden</a:t>
                </a:r>
                <a:endParaRPr lang="de-AT" sz="1600" dirty="0">
                  <a:solidFill>
                    <a:schemeClr val="bg1"/>
                  </a:solidFill>
                </a:endParaRPr>
              </a:p>
            </p:txBody>
          </p:sp>
        </p:grpSp>
        <p:pic>
          <p:nvPicPr>
            <p:cNvPr id="68" name="Grafik 67">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51022" y="4427707"/>
              <a:ext cx="1170876" cy="1135179"/>
            </a:xfrm>
            <a:prstGeom prst="rect">
              <a:avLst/>
            </a:prstGeom>
          </p:spPr>
        </p:pic>
      </p:grpSp>
      <p:grpSp>
        <p:nvGrpSpPr>
          <p:cNvPr id="77" name="Gruppieren 76"/>
          <p:cNvGrpSpPr/>
          <p:nvPr/>
        </p:nvGrpSpPr>
        <p:grpSpPr>
          <a:xfrm>
            <a:off x="3213886" y="3444059"/>
            <a:ext cx="2700298" cy="2376000"/>
            <a:chOff x="3213886" y="3834584"/>
            <a:chExt cx="2700298" cy="2376000"/>
          </a:xfrm>
        </p:grpSpPr>
        <p:grpSp>
          <p:nvGrpSpPr>
            <p:cNvPr id="14" name="Gruppieren 13"/>
            <p:cNvGrpSpPr/>
            <p:nvPr/>
          </p:nvGrpSpPr>
          <p:grpSpPr>
            <a:xfrm>
              <a:off x="3213886" y="3834584"/>
              <a:ext cx="2700298" cy="2376000"/>
              <a:chOff x="3385254" y="3732354"/>
              <a:chExt cx="2700298" cy="2376000"/>
            </a:xfrm>
          </p:grpSpPr>
          <p:sp>
            <p:nvSpPr>
              <p:cNvPr id="16" name="Rechteck 15">
                <a:hlinkClick r:id="rId11"/>
              </p:cNvPr>
              <p:cNvSpPr/>
              <p:nvPr/>
            </p:nvSpPr>
            <p:spPr>
              <a:xfrm>
                <a:off x="3385552" y="3732354"/>
                <a:ext cx="2700000" cy="2376000"/>
              </a:xfrm>
              <a:prstGeom prst="rect">
                <a:avLst/>
              </a:prstGeom>
              <a:solidFill>
                <a:srgbClr val="94C23D">
                  <a:alpha val="8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2" name="Textfeld 21">
                <a:hlinkClick r:id="rId11"/>
              </p:cNvPr>
              <p:cNvSpPr txBox="1"/>
              <p:nvPr/>
            </p:nvSpPr>
            <p:spPr>
              <a:xfrm>
                <a:off x="3385255" y="3859435"/>
                <a:ext cx="2700297" cy="384721"/>
              </a:xfrm>
              <a:prstGeom prst="rect">
                <a:avLst/>
              </a:prstGeom>
              <a:noFill/>
            </p:spPr>
            <p:txBody>
              <a:bodyPr wrap="square" rtlCol="0">
                <a:spAutoFit/>
              </a:bodyPr>
              <a:lstStyle/>
              <a:p>
                <a:pPr algn="ctr"/>
                <a:r>
                  <a:rPr lang="de-AT" sz="1900" dirty="0">
                    <a:latin typeface="Gill Sans MT" panose="020B0502020104020203" pitchFamily="34" charset="0"/>
                  </a:rPr>
                  <a:t>Tests und Quiz</a:t>
                </a:r>
                <a:endParaRPr lang="de-AT" sz="1900" dirty="0"/>
              </a:p>
            </p:txBody>
          </p:sp>
          <p:sp>
            <p:nvSpPr>
              <p:cNvPr id="34" name="Textfeld 33">
                <a:hlinkClick r:id="rId11"/>
              </p:cNvPr>
              <p:cNvSpPr txBox="1"/>
              <p:nvPr/>
            </p:nvSpPr>
            <p:spPr>
              <a:xfrm>
                <a:off x="3385254" y="5429778"/>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quiz</a:t>
                </a:r>
                <a:endParaRPr lang="de-AT" sz="1600" dirty="0">
                  <a:solidFill>
                    <a:schemeClr val="bg1"/>
                  </a:solidFill>
                </a:endParaRPr>
              </a:p>
            </p:txBody>
          </p:sp>
        </p:grpSp>
        <p:pic>
          <p:nvPicPr>
            <p:cNvPr id="69" name="Grafik 68">
              <a:hlinkClick r:id="rId11"/>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20704" y="4484392"/>
              <a:ext cx="877915" cy="1050837"/>
            </a:xfrm>
            <a:prstGeom prst="rect">
              <a:avLst/>
            </a:prstGeom>
          </p:spPr>
        </p:pic>
      </p:grpSp>
      <p:sp>
        <p:nvSpPr>
          <p:cNvPr id="44" name="Textfeld 43">
            <a:hlinkClick r:id="rId4"/>
          </p:cNvPr>
          <p:cNvSpPr txBox="1"/>
          <p:nvPr/>
        </p:nvSpPr>
        <p:spPr>
          <a:xfrm>
            <a:off x="6097423" y="3577043"/>
            <a:ext cx="2699999" cy="384721"/>
          </a:xfrm>
          <a:prstGeom prst="rect">
            <a:avLst/>
          </a:prstGeom>
          <a:noFill/>
        </p:spPr>
        <p:txBody>
          <a:bodyPr wrap="square" rtlCol="0">
            <a:spAutoFit/>
          </a:bodyPr>
          <a:lstStyle/>
          <a:p>
            <a:pPr algn="ctr"/>
            <a:r>
              <a:rPr lang="de-AT" sz="1900" dirty="0">
                <a:latin typeface="Gill Sans MT" panose="020B0502020104020203" pitchFamily="34" charset="0"/>
              </a:rPr>
              <a:t>Vorlesegeschichten</a:t>
            </a:r>
            <a:endParaRPr lang="de-AT" sz="1900" dirty="0"/>
          </a:p>
        </p:txBody>
      </p:sp>
      <p:grpSp>
        <p:nvGrpSpPr>
          <p:cNvPr id="53" name="Gruppieren 52"/>
          <p:cNvGrpSpPr/>
          <p:nvPr/>
        </p:nvGrpSpPr>
        <p:grpSpPr>
          <a:xfrm>
            <a:off x="372985" y="889235"/>
            <a:ext cx="2700000" cy="2389402"/>
            <a:chOff x="372985" y="1279760"/>
            <a:chExt cx="2700000" cy="2389402"/>
          </a:xfrm>
        </p:grpSpPr>
        <p:sp>
          <p:nvSpPr>
            <p:cNvPr id="55" name="Rechteck 54">
              <a:hlinkClick r:id="rId13"/>
            </p:cNvPr>
            <p:cNvSpPr/>
            <p:nvPr/>
          </p:nvSpPr>
          <p:spPr>
            <a:xfrm>
              <a:off x="372985" y="1279760"/>
              <a:ext cx="2700000" cy="2376000"/>
            </a:xfrm>
            <a:prstGeom prst="rect">
              <a:avLst/>
            </a:prstGeom>
            <a:solidFill>
              <a:srgbClr val="F39200">
                <a:alpha val="70000"/>
              </a:srgbClr>
            </a:solidFill>
            <a:ln w="317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6" name="Textfeld 55">
              <a:hlinkClick r:id="rId13"/>
            </p:cNvPr>
            <p:cNvSpPr txBox="1"/>
            <p:nvPr/>
          </p:nvSpPr>
          <p:spPr>
            <a:xfrm>
              <a:off x="372985" y="1431198"/>
              <a:ext cx="2700000" cy="384721"/>
            </a:xfrm>
            <a:prstGeom prst="rect">
              <a:avLst/>
            </a:prstGeom>
            <a:noFill/>
          </p:spPr>
          <p:txBody>
            <a:bodyPr wrap="square" rtlCol="0">
              <a:spAutoFit/>
            </a:bodyPr>
            <a:lstStyle/>
            <a:p>
              <a:pPr algn="ctr"/>
              <a:r>
                <a:rPr lang="de-AT" sz="1900" dirty="0">
                  <a:latin typeface="Gill Sans MT" panose="020B0502020104020203" pitchFamily="34" charset="0"/>
                </a:rPr>
                <a:t>Tipps &amp; Infos</a:t>
              </a:r>
            </a:p>
          </p:txBody>
        </p:sp>
        <p:sp>
          <p:nvSpPr>
            <p:cNvPr id="58" name="Textfeld 57">
              <a:hlinkClick r:id="rId13"/>
            </p:cNvPr>
            <p:cNvSpPr txBox="1"/>
            <p:nvPr/>
          </p:nvSpPr>
          <p:spPr>
            <a:xfrm>
              <a:off x="372985" y="2982193"/>
              <a:ext cx="2700000" cy="338554"/>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endParaRPr lang="de-AT" sz="1600" dirty="0">
                <a:solidFill>
                  <a:schemeClr val="bg1"/>
                </a:solidFill>
              </a:endParaRPr>
            </a:p>
          </p:txBody>
        </p:sp>
        <p:grpSp>
          <p:nvGrpSpPr>
            <p:cNvPr id="62" name="Gruppieren 61"/>
            <p:cNvGrpSpPr/>
            <p:nvPr/>
          </p:nvGrpSpPr>
          <p:grpSpPr>
            <a:xfrm>
              <a:off x="826801" y="3236430"/>
              <a:ext cx="1444789" cy="432732"/>
              <a:chOff x="826801" y="3236430"/>
              <a:chExt cx="1444789" cy="432732"/>
            </a:xfrm>
          </p:grpSpPr>
          <p:pic>
            <p:nvPicPr>
              <p:cNvPr id="71" name="Grafik 70">
                <a:hlinkClick r:id="rId14"/>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26801" y="3312797"/>
                <a:ext cx="259762" cy="259762"/>
              </a:xfrm>
              <a:prstGeom prst="rect">
                <a:avLst/>
              </a:prstGeom>
            </p:spPr>
          </p:pic>
          <p:pic>
            <p:nvPicPr>
              <p:cNvPr id="72" name="Grafik 71">
                <a:hlinkClick r:id="rId16"/>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227464" y="3303699"/>
                <a:ext cx="273299" cy="273299"/>
              </a:xfrm>
              <a:prstGeom prst="rect">
                <a:avLst/>
              </a:prstGeom>
            </p:spPr>
          </p:pic>
          <p:pic>
            <p:nvPicPr>
              <p:cNvPr id="78" name="Grafik 77">
                <a:hlinkClick r:id="rId18"/>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515125" y="3236430"/>
                <a:ext cx="432733" cy="432732"/>
              </a:xfrm>
              <a:prstGeom prst="rect">
                <a:avLst/>
              </a:prstGeom>
            </p:spPr>
          </p:pic>
          <p:pic>
            <p:nvPicPr>
              <p:cNvPr id="79" name="Grafik 78">
                <a:hlinkClick r:id="rId20"/>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961937" y="3343782"/>
                <a:ext cx="309653" cy="218027"/>
              </a:xfrm>
              <a:prstGeom prst="rect">
                <a:avLst/>
              </a:prstGeom>
            </p:spPr>
          </p:pic>
        </p:grpSp>
        <p:pic>
          <p:nvPicPr>
            <p:cNvPr id="70" name="Grafik 69">
              <a:hlinkClick r:id="rId13"/>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187412" y="1912910"/>
              <a:ext cx="1146811" cy="987129"/>
            </a:xfrm>
            <a:prstGeom prst="rect">
              <a:avLst/>
            </a:prstGeom>
          </p:spPr>
        </p:pic>
      </p:grpSp>
      <p:pic>
        <p:nvPicPr>
          <p:cNvPr id="59" name="Grafik 58">
            <a:hlinkClick r:id="rId23"/>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334223" y="2905211"/>
            <a:ext cx="314117" cy="314117"/>
          </a:xfrm>
          <a:prstGeom prst="rect">
            <a:avLst/>
          </a:prstGeom>
        </p:spPr>
      </p:pic>
      <p:sp>
        <p:nvSpPr>
          <p:cNvPr id="43" name="Textfeld 42">
            <a:extLst>
              <a:ext uri="{FF2B5EF4-FFF2-40B4-BE49-F238E27FC236}">
                <a16:creationId xmlns:a16="http://schemas.microsoft.com/office/drawing/2014/main" id="{720B7145-C1DA-4D26-B108-C18116ECDBD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Informationsangebote von Saferinternet.at</a:t>
            </a:r>
          </a:p>
        </p:txBody>
      </p:sp>
      <p:sp>
        <p:nvSpPr>
          <p:cNvPr id="2" name="Rechteck 1">
            <a:extLst>
              <a:ext uri="{FF2B5EF4-FFF2-40B4-BE49-F238E27FC236}">
                <a16:creationId xmlns:a16="http://schemas.microsoft.com/office/drawing/2014/main" id="{02524C7E-6AC8-47AF-8D21-CC62144577C9}"/>
              </a:ext>
            </a:extLst>
          </p:cNvPr>
          <p:cNvSpPr/>
          <p:nvPr/>
        </p:nvSpPr>
        <p:spPr>
          <a:xfrm>
            <a:off x="6087426" y="5141483"/>
            <a:ext cx="2705700" cy="584775"/>
          </a:xfrm>
          <a:prstGeom prst="rect">
            <a:avLst/>
          </a:prstGeom>
        </p:spPr>
        <p:txBody>
          <a:bodyPr wrap="square">
            <a:spAutoFit/>
          </a:bodyPr>
          <a:lstStyle/>
          <a:p>
            <a:pPr algn="ctr"/>
            <a:r>
              <a:rPr lang="de-AT" sz="1600" dirty="0">
                <a:solidFill>
                  <a:schemeClr val="bg1"/>
                </a:solidFill>
                <a:latin typeface="Gill Sans MT" panose="020B0502020104020203" pitchFamily="34" charset="0"/>
              </a:rPr>
              <a:t>www.saferinternet.at/zielgruppen/lehrende/kindergarten</a:t>
            </a:r>
          </a:p>
        </p:txBody>
      </p:sp>
      <p:pic>
        <p:nvPicPr>
          <p:cNvPr id="4" name="Grafik 3" descr="Bücher">
            <a:extLst>
              <a:ext uri="{FF2B5EF4-FFF2-40B4-BE49-F238E27FC236}">
                <a16:creationId xmlns:a16="http://schemas.microsoft.com/office/drawing/2014/main" id="{126C01C2-079A-4AA4-B561-FC71EDFF1FA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899567" y="4113937"/>
            <a:ext cx="1058424" cy="1058424"/>
          </a:xfrm>
          <a:prstGeom prst="rect">
            <a:avLst/>
          </a:prstGeom>
        </p:spPr>
      </p:pic>
    </p:spTree>
    <p:extLst>
      <p:ext uri="{BB962C8B-B14F-4D97-AF65-F5344CB8AC3E}">
        <p14:creationId xmlns:p14="http://schemas.microsoft.com/office/powerpoint/2010/main" val="2511840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731220B0-3DE3-2F4C-BE83-4EA18370E6E9}"/>
              </a:ext>
            </a:extLst>
          </p:cNvPr>
          <p:cNvSpPr>
            <a:spLocks noGrp="1"/>
          </p:cNvSpPr>
          <p:nvPr>
            <p:ph type="sldNum" sz="quarter" idx="12"/>
          </p:nvPr>
        </p:nvSpPr>
        <p:spPr>
          <a:xfrm>
            <a:off x="8454257" y="6399798"/>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B922093-6066-4C73-9215-88E20F9F9CC5}" type="slidenum">
              <a:rPr lang="de-AT" smtClean="0"/>
              <a:pPr/>
              <a:t>8</a:t>
            </a:fld>
            <a:endParaRPr lang="de-AT" dirty="0"/>
          </a:p>
        </p:txBody>
      </p:sp>
      <p:grpSp>
        <p:nvGrpSpPr>
          <p:cNvPr id="7" name="Gruppieren 6">
            <a:extLst>
              <a:ext uri="{FF2B5EF4-FFF2-40B4-BE49-F238E27FC236}">
                <a16:creationId xmlns:a16="http://schemas.microsoft.com/office/drawing/2014/main" id="{4BDD8D44-F2A1-4AEA-A6D1-38F4FA24E257}"/>
              </a:ext>
            </a:extLst>
          </p:cNvPr>
          <p:cNvGrpSpPr/>
          <p:nvPr/>
        </p:nvGrpSpPr>
        <p:grpSpPr>
          <a:xfrm>
            <a:off x="295288" y="941378"/>
            <a:ext cx="8388647" cy="4356100"/>
            <a:chOff x="636811" y="1337985"/>
            <a:chExt cx="8388647" cy="4356100"/>
          </a:xfrm>
        </p:grpSpPr>
        <p:pic>
          <p:nvPicPr>
            <p:cNvPr id="6" name="Grafik 5">
              <a:extLst>
                <a:ext uri="{FF2B5EF4-FFF2-40B4-BE49-F238E27FC236}">
                  <a16:creationId xmlns:a16="http://schemas.microsoft.com/office/drawing/2014/main" id="{A423B465-8A6F-9044-B65E-1AFE4A733F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47258" y="1337985"/>
              <a:ext cx="3378200" cy="4356100"/>
            </a:xfrm>
            <a:prstGeom prst="rect">
              <a:avLst/>
            </a:prstGeom>
          </p:spPr>
        </p:pic>
        <p:sp>
          <p:nvSpPr>
            <p:cNvPr id="8" name="Rechteckige Legende 7">
              <a:extLst>
                <a:ext uri="{FF2B5EF4-FFF2-40B4-BE49-F238E27FC236}">
                  <a16:creationId xmlns:a16="http://schemas.microsoft.com/office/drawing/2014/main" id="{61FF3984-23C6-A74F-AE36-3FCE469B2657}"/>
                </a:ext>
              </a:extLst>
            </p:cNvPr>
            <p:cNvSpPr/>
            <p:nvPr/>
          </p:nvSpPr>
          <p:spPr>
            <a:xfrm>
              <a:off x="636811" y="2477579"/>
              <a:ext cx="5208815" cy="855435"/>
            </a:xfrm>
            <a:prstGeom prst="wedgeRectCallout">
              <a:avLst>
                <a:gd name="adj1" fmla="val 60045"/>
                <a:gd name="adj2" fmla="val 48006"/>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Kostenfallen und Werbung in Spielen:  Was kann echtes Geld kosten?</a:t>
              </a:r>
            </a:p>
          </p:txBody>
        </p:sp>
        <p:sp>
          <p:nvSpPr>
            <p:cNvPr id="9" name="Rechteckige Legende 8">
              <a:extLst>
                <a:ext uri="{FF2B5EF4-FFF2-40B4-BE49-F238E27FC236}">
                  <a16:creationId xmlns:a16="http://schemas.microsoft.com/office/drawing/2014/main" id="{56409005-D720-654E-9B1B-50E06A21468C}"/>
                </a:ext>
              </a:extLst>
            </p:cNvPr>
            <p:cNvSpPr/>
            <p:nvPr/>
          </p:nvSpPr>
          <p:spPr>
            <a:xfrm>
              <a:off x="636811" y="3542283"/>
              <a:ext cx="5208815" cy="855435"/>
            </a:xfrm>
            <a:prstGeom prst="wedgeRectCallout">
              <a:avLst>
                <a:gd name="adj1" fmla="val 58478"/>
                <a:gd name="adj2" fmla="val 32736"/>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Mit Gefühlen umgehen:  Wie mit positiven und negativen Gefühlen umgehen?</a:t>
              </a:r>
            </a:p>
          </p:txBody>
        </p:sp>
        <p:sp>
          <p:nvSpPr>
            <p:cNvPr id="10" name="Rechteckige Legende 9">
              <a:extLst>
                <a:ext uri="{FF2B5EF4-FFF2-40B4-BE49-F238E27FC236}">
                  <a16:creationId xmlns:a16="http://schemas.microsoft.com/office/drawing/2014/main" id="{62670AEE-9A27-7F43-BADB-359DA2612A14}"/>
                </a:ext>
              </a:extLst>
            </p:cNvPr>
            <p:cNvSpPr/>
            <p:nvPr/>
          </p:nvSpPr>
          <p:spPr>
            <a:xfrm>
              <a:off x="636811" y="4606987"/>
              <a:ext cx="5208815" cy="855435"/>
            </a:xfrm>
            <a:prstGeom prst="wedgeRectCallout">
              <a:avLst>
                <a:gd name="adj1" fmla="val 56597"/>
                <a:gd name="adj2" fmla="val 7921"/>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Regeln in Familien und im Kindergarten:  Welche Regeln haben wir?</a:t>
              </a:r>
            </a:p>
          </p:txBody>
        </p:sp>
        <p:sp>
          <p:nvSpPr>
            <p:cNvPr id="13" name="Rechteckige Legende 12">
              <a:extLst>
                <a:ext uri="{FF2B5EF4-FFF2-40B4-BE49-F238E27FC236}">
                  <a16:creationId xmlns:a16="http://schemas.microsoft.com/office/drawing/2014/main" id="{31E29F96-2AD5-6840-AC44-089D0F1A6ED9}"/>
                </a:ext>
              </a:extLst>
            </p:cNvPr>
            <p:cNvSpPr/>
            <p:nvPr/>
          </p:nvSpPr>
          <p:spPr>
            <a:xfrm>
              <a:off x="636811" y="1476308"/>
              <a:ext cx="5208815" cy="788078"/>
            </a:xfrm>
            <a:prstGeom prst="wedgeRectCallout">
              <a:avLst>
                <a:gd name="adj1" fmla="val 63815"/>
                <a:gd name="adj2" fmla="val 26211"/>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Mit Fotos umgehen: Posen und Mitbestimmen können/ Recht am eigenen Bild</a:t>
              </a:r>
            </a:p>
          </p:txBody>
        </p:sp>
      </p:grpSp>
      <p:sp>
        <p:nvSpPr>
          <p:cNvPr id="11" name="Textfeld 10">
            <a:extLst>
              <a:ext uri="{FF2B5EF4-FFF2-40B4-BE49-F238E27FC236}">
                <a16:creationId xmlns:a16="http://schemas.microsoft.com/office/drawing/2014/main" id="{5B48816E-2466-4F70-B04E-5A0227C63E3D}"/>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Themen für Kindergartenkinder</a:t>
            </a:r>
          </a:p>
        </p:txBody>
      </p:sp>
    </p:spTree>
    <p:extLst>
      <p:ext uri="{BB962C8B-B14F-4D97-AF65-F5344CB8AC3E}">
        <p14:creationId xmlns:p14="http://schemas.microsoft.com/office/powerpoint/2010/main" val="3895764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AB38CD-5971-0149-B9A0-7FAB2D029A57}"/>
              </a:ext>
            </a:extLst>
          </p:cNvPr>
          <p:cNvSpPr>
            <a:spLocks noGrp="1"/>
          </p:cNvSpPr>
          <p:nvPr>
            <p:ph type="title"/>
          </p:nvPr>
        </p:nvSpPr>
        <p:spPr/>
        <p:txBody>
          <a:bodyPr/>
          <a:lstStyle/>
          <a:p>
            <a:endParaRPr lang="de-DE"/>
          </a:p>
        </p:txBody>
      </p:sp>
      <p:sp>
        <p:nvSpPr>
          <p:cNvPr id="3" name="Foliennummernplatzhalter 2">
            <a:extLst>
              <a:ext uri="{FF2B5EF4-FFF2-40B4-BE49-F238E27FC236}">
                <a16:creationId xmlns:a16="http://schemas.microsoft.com/office/drawing/2014/main" id="{2BC5D918-595B-3941-878C-3306EC5BD001}"/>
              </a:ext>
            </a:extLst>
          </p:cNvPr>
          <p:cNvSpPr>
            <a:spLocks noGrp="1"/>
          </p:cNvSpPr>
          <p:nvPr>
            <p:ph type="sldNum" sz="quarter" idx="12"/>
          </p:nvPr>
        </p:nvSpPr>
        <p:spPr>
          <a:xfrm>
            <a:off x="8454257" y="6399798"/>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B922093-6066-4C73-9215-88E20F9F9CC5}" type="slidenum">
              <a:rPr lang="de-AT" smtClean="0"/>
              <a:pPr/>
              <a:t>9</a:t>
            </a:fld>
            <a:endParaRPr lang="de-AT" dirty="0"/>
          </a:p>
        </p:txBody>
      </p:sp>
      <p:pic>
        <p:nvPicPr>
          <p:cNvPr id="7" name="Grafik 6" descr="Ein Bild, das Person, sitzend, Wand, Tisch enthält.&#10;&#10;Automatisch generierte Beschreibung">
            <a:extLst>
              <a:ext uri="{FF2B5EF4-FFF2-40B4-BE49-F238E27FC236}">
                <a16:creationId xmlns:a16="http://schemas.microsoft.com/office/drawing/2014/main" id="{7A309EFC-26EE-1F4C-A6AC-D3E6E0E431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17" y="-33050"/>
            <a:ext cx="9155018" cy="6448531"/>
          </a:xfrm>
          <a:prstGeom prst="rect">
            <a:avLst/>
          </a:prstGeom>
        </p:spPr>
      </p:pic>
      <p:sp>
        <p:nvSpPr>
          <p:cNvPr id="5" name="Textfeld 3">
            <a:extLst>
              <a:ext uri="{FF2B5EF4-FFF2-40B4-BE49-F238E27FC236}">
                <a16:creationId xmlns:a16="http://schemas.microsoft.com/office/drawing/2014/main" id="{EC812483-985B-4DCD-AD1E-B99F43F459CC}"/>
              </a:ext>
            </a:extLst>
          </p:cNvPr>
          <p:cNvSpPr txBox="1">
            <a:spLocks noChangeArrowheads="1"/>
          </p:cNvSpPr>
          <p:nvPr/>
        </p:nvSpPr>
        <p:spPr bwMode="auto">
          <a:xfrm>
            <a:off x="6096000" y="6452245"/>
            <a:ext cx="3048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pitchFamily="6"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pitchFamily="6"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pitchFamily="6"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pitchFamily="6" charset="-128"/>
                <a:cs typeface="+mn-cs"/>
              </a:defRPr>
            </a:lvl9pPr>
          </a:lstStyle>
          <a:p>
            <a:pPr>
              <a:lnSpc>
                <a:spcPct val="100000"/>
              </a:lnSpc>
              <a:spcBef>
                <a:spcPct val="0"/>
              </a:spcBef>
              <a:buClrTx/>
              <a:buFontTx/>
              <a:buNone/>
            </a:pPr>
            <a:r>
              <a:rPr lang="de-DE" altLang="de-DE" sz="1900" dirty="0">
                <a:solidFill>
                  <a:schemeClr val="tx1"/>
                </a:solidFill>
                <a:latin typeface="Gill Sans MT" panose="020B0502020104020203" pitchFamily="34" charset="0"/>
              </a:rPr>
              <a:t>Wer kümmert sich um mich?</a:t>
            </a:r>
          </a:p>
        </p:txBody>
      </p:sp>
      <p:sp>
        <p:nvSpPr>
          <p:cNvPr id="6" name="Textfeld 4">
            <a:extLst>
              <a:ext uri="{FF2B5EF4-FFF2-40B4-BE49-F238E27FC236}">
                <a16:creationId xmlns:a16="http://schemas.microsoft.com/office/drawing/2014/main" id="{D5F0FCA4-B66F-4584-BECF-FE6C6AB85F20}"/>
              </a:ext>
            </a:extLst>
          </p:cNvPr>
          <p:cNvSpPr txBox="1">
            <a:spLocks noChangeArrowheads="1"/>
          </p:cNvSpPr>
          <p:nvPr/>
        </p:nvSpPr>
        <p:spPr bwMode="auto">
          <a:xfrm>
            <a:off x="-11017" y="6169260"/>
            <a:ext cx="3493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742950" indent="-28575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nSpc>
                <a:spcPct val="100000"/>
              </a:lnSpc>
              <a:spcBef>
                <a:spcPct val="0"/>
              </a:spcBef>
              <a:buClrTx/>
              <a:buFontTx/>
              <a:buNone/>
            </a:pPr>
            <a:r>
              <a:rPr lang="de-DE" altLang="de-DE" sz="1000" dirty="0">
                <a:solidFill>
                  <a:schemeClr val="bg1"/>
                </a:solidFill>
              </a:rPr>
              <a:t>Bild: </a:t>
            </a:r>
            <a:r>
              <a:rPr lang="fr-FR" altLang="de-DE" sz="1000" dirty="0">
                <a:solidFill>
                  <a:schemeClr val="bg1"/>
                </a:solidFill>
              </a:rPr>
              <a:t>CC-BY 4.0 Service National de la Jeunesse  (BEE SECURE)</a:t>
            </a:r>
            <a:endParaRPr lang="de-DE" altLang="de-DE" sz="1000" dirty="0">
              <a:solidFill>
                <a:schemeClr val="bg1"/>
              </a:solidFill>
            </a:endParaRPr>
          </a:p>
        </p:txBody>
      </p:sp>
    </p:spTree>
    <p:extLst>
      <p:ext uri="{BB962C8B-B14F-4D97-AF65-F5344CB8AC3E}">
        <p14:creationId xmlns:p14="http://schemas.microsoft.com/office/powerpoint/2010/main" val="1020783564"/>
      </p:ext>
    </p:extLst>
  </p:cSld>
  <p:clrMapOvr>
    <a:masterClrMapping/>
  </p:clrMapOvr>
</p:sld>
</file>

<file path=ppt/theme/theme1.xml><?xml version="1.0" encoding="utf-8"?>
<a:theme xmlns:a="http://schemas.openxmlformats.org/drawingml/2006/main" name="Office">
  <a:themeElements>
    <a:clrScheme name="Benutzerdefiniert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39200"/>
      </a:hlink>
      <a:folHlink>
        <a:srgbClr val="434F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1750">
          <a:solidFill>
            <a:srgbClr val="F39200"/>
          </a:solidFill>
        </a:ln>
      </a:spPr>
      <a:bodyPr rtlCol="0" anchor="ctr"/>
      <a:lstStyle>
        <a:defPPr algn="ctr">
          <a:defRPr sz="1900" dirty="0" err="1" smtClean="0">
            <a:solidFill>
              <a:schemeClr val="tx1"/>
            </a:solidFill>
            <a:latin typeface="Gill Sans MT" panose="020B05020201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0">
          <a:solidFill>
            <a:srgbClr val="F392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900" dirty="0" err="1" smtClean="0">
            <a:latin typeface="Gill Sans MT" panose="020B05020201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9054</Words>
  <Application>Microsoft Office PowerPoint</Application>
  <PresentationFormat>Bildschirmpräsentation (4:3)</PresentationFormat>
  <Paragraphs>776</Paragraphs>
  <Slides>78</Slides>
  <Notes>74</Notes>
  <HiddenSlides>13</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78</vt:i4>
      </vt:variant>
    </vt:vector>
  </HeadingPairs>
  <TitlesOfParts>
    <vt:vector size="85" baseType="lpstr">
      <vt:lpstr>Arial</vt:lpstr>
      <vt:lpstr>Calibri</vt:lpstr>
      <vt:lpstr>Calibri Light</vt:lpstr>
      <vt:lpstr>Gill Sans MT</vt:lpstr>
      <vt:lpstr>Times</vt:lpstr>
      <vt:lpstr>Wingdings</vt:lpstr>
      <vt:lpstr>Office</vt:lpstr>
      <vt:lpstr>Safer Internet in der Elementarpädagogik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Internet sicher nutzen!</dc:title>
  <dc:creator>lili</dc:creator>
  <cp:lastModifiedBy>Matthias Jax</cp:lastModifiedBy>
  <cp:revision>439</cp:revision>
  <dcterms:created xsi:type="dcterms:W3CDTF">2018-07-11T13:12:25Z</dcterms:created>
  <dcterms:modified xsi:type="dcterms:W3CDTF">2023-04-26T07:12:48Z</dcterms:modified>
</cp:coreProperties>
</file>