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1"/>
  </p:sldMasterIdLst>
  <p:notesMasterIdLst>
    <p:notesMasterId r:id="rId28"/>
  </p:notesMasterIdLst>
  <p:handoutMasterIdLst>
    <p:handoutMasterId r:id="rId29"/>
  </p:handoutMasterIdLst>
  <p:sldIdLst>
    <p:sldId id="1093" r:id="rId2"/>
    <p:sldId id="2235" r:id="rId3"/>
    <p:sldId id="1047" r:id="rId4"/>
    <p:sldId id="1094" r:id="rId5"/>
    <p:sldId id="1109" r:id="rId6"/>
    <p:sldId id="1096" r:id="rId7"/>
    <p:sldId id="1068" r:id="rId8"/>
    <p:sldId id="1097" r:id="rId9"/>
    <p:sldId id="975" r:id="rId10"/>
    <p:sldId id="1050" r:id="rId11"/>
    <p:sldId id="956" r:id="rId12"/>
    <p:sldId id="961" r:id="rId13"/>
    <p:sldId id="976" r:id="rId14"/>
    <p:sldId id="1060" r:id="rId15"/>
    <p:sldId id="1100" r:id="rId16"/>
    <p:sldId id="2239" r:id="rId17"/>
    <p:sldId id="2240" r:id="rId18"/>
    <p:sldId id="2241" r:id="rId19"/>
    <p:sldId id="2242" r:id="rId20"/>
    <p:sldId id="2243" r:id="rId21"/>
    <p:sldId id="2244" r:id="rId22"/>
    <p:sldId id="2245" r:id="rId23"/>
    <p:sldId id="2246" r:id="rId24"/>
    <p:sldId id="2248" r:id="rId25"/>
    <p:sldId id="2247" r:id="rId26"/>
    <p:sldId id="2238" r:id="rId27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1FF923-F093-032F-0824-52DD3A7A353B}" name="Gastbenutzer" initials="Ga" userId="S::urn:spo:anon#5abd1b0b6d2be589a922c7a9782ed748e1ba35a531fb53dfdeb2ce5fe0e8a8c6::" providerId="AD"/>
  <p188:author id="{13974941-D451-7A8E-6E89-4A894F3CC154}" name="Gastbenutzer" initials="Ga" userId="S::urn:spo:anon#b34ec17acf94197992907583decad47335a7a803611dcd17afa2ff8168ba2cea::" providerId="AD"/>
  <p188:author id="{34F5126A-F30B-1722-1B2D-B3AE9C90806F}" name="Hannah Schedenig" initials="HS" userId="S::schedenig@oiat.at::5734d146-3774-4de5-a04e-2e745df6d09c" providerId="AD"/>
  <p188:author id="{A6BA8083-051C-45CB-4F94-88DB76DBC584}" name="Barbara Buchegger" initials="BB" userId="S::buchegger@oiat.at::82195943-d173-4bd1-8cb4-3a89bb5210f4" providerId="AD"/>
  <p188:author id="{1AFC6AB0-4D0C-DB5C-E50E-537909AB4984}" name="Matthias Jax" initials="MJ" userId="S::jax@oiat.at::cd89ef17-9735-4177-9198-9f4f41e2c0d7" providerId="AD"/>
  <p188:author id="{1DB296C3-22B8-E963-AE9C-60A023BCD8FC}" name="Gastbenutzer" initials="Ga" userId="S::urn:spo:anon#6df9bbdbe68a14e013eb2f59f5363a915cf5742f3b0d16cd57621630d77c2230::" providerId="AD"/>
  <p188:author id="{2E3A71D2-5E54-4789-9D2A-BEFB4837DD56}" name="Gastbenutzer" initials="Ga" userId="S::urn:spo:anon#c0b79ebb5b42d2e7c425becde9af1501f18e41846db99ecf1e7b92575ed06e0c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9" name="Bernhard Jungwirth" initials="BJ" lastIdx="49" clrIdx="28">
    <p:extLst>
      <p:ext uri="{19B8F6BF-5375-455C-9EA6-DF929625EA0E}">
        <p15:presenceInfo xmlns:p15="http://schemas.microsoft.com/office/powerpoint/2012/main" userId="7294075c5f3767b3" providerId="Windows Live"/>
      </p:ext>
    </p:extLst>
  </p:cmAuthor>
  <p:cmAuthor id="1" name="frederica" initials="f" lastIdx="5" clrIdx="0"/>
  <p:cmAuthor id="30" name="Hannah Schedenig" initials="HS" lastIdx="15" clrIdx="29">
    <p:extLst>
      <p:ext uri="{19B8F6BF-5375-455C-9EA6-DF929625EA0E}">
        <p15:presenceInfo xmlns:p15="http://schemas.microsoft.com/office/powerpoint/2012/main" userId="01a006174d9cf14a" providerId="Windows Live"/>
      </p:ext>
    </p:extLst>
  </p:cmAuthor>
  <p:cmAuthor id="2" name="Barbara Buchegger" initials="BB" lastIdx="20" clrIdx="1"/>
  <p:cmAuthor id="31" name="Anna Diop" initials="AD" lastIdx="19" clrIdx="30">
    <p:extLst>
      <p:ext uri="{19B8F6BF-5375-455C-9EA6-DF929625EA0E}">
        <p15:presenceInfo xmlns:p15="http://schemas.microsoft.com/office/powerpoint/2012/main" userId="0d3afe49218b3cb3" providerId="Windows Live"/>
      </p:ext>
    </p:extLst>
  </p:cmAuthor>
  <p:cmAuthor id="3" name="Barbara Buchegger" initials="BB [2]" lastIdx="1" clrIdx="2"/>
  <p:cmAuthor id="4" name="Barbara Buchegger" initials="BB [3]" lastIdx="1" clrIdx="3"/>
  <p:cmAuthor id="5" name="Barbara Buchegger" initials="BB [4]" lastIdx="1" clrIdx="4"/>
  <p:cmAuthor id="6" name="Barbara Buchegger" initials="BB [5]" lastIdx="1" clrIdx="5"/>
  <p:cmAuthor id="7" name="Barbara Buchegger" initials="BB [6]" lastIdx="1" clrIdx="6"/>
  <p:cmAuthor id="8" name="Barbara Buchegger" initials="BB [7]" lastIdx="1" clrIdx="7"/>
  <p:cmAuthor id="9" name="Barbara Buchegger" initials="BB [8]" lastIdx="1" clrIdx="8"/>
  <p:cmAuthor id="10" name="Barbara Buchegger" initials="BB [9]" lastIdx="1" clrIdx="9"/>
  <p:cmAuthor id="11" name="Barbara Buchegger" initials="BB [10]" lastIdx="1" clrIdx="10"/>
  <p:cmAuthor id="12" name="Barbara Buchegger" initials="BB [11]" lastIdx="1" clrIdx="11"/>
  <p:cmAuthor id="13" name="Barbara Buchegger" initials="BB [12]" lastIdx="1" clrIdx="12"/>
  <p:cmAuthor id="14" name="Barbara Buchegger" initials="BB [13]" lastIdx="1" clrIdx="13"/>
  <p:cmAuthor id="15" name="Barbara Buchegger" initials="BB [14]" lastIdx="1" clrIdx="14"/>
  <p:cmAuthor id="16" name="Barbara Buchegger" initials="BB [15]" lastIdx="1" clrIdx="15"/>
  <p:cmAuthor id="17" name="Barbara Buchegger" initials="BB [16]" lastIdx="1" clrIdx="16"/>
  <p:cmAuthor id="18" name="Barbara Buchegger" initials="BB [17]" lastIdx="1" clrIdx="17"/>
  <p:cmAuthor id="19" name="Barbara Buchegger" initials="BB [18]" lastIdx="1" clrIdx="18"/>
  <p:cmAuthor id="20" name="Barbara Buchegger" initials="BB [19]" lastIdx="1" clrIdx="19"/>
  <p:cmAuthor id="21" name="Barbara Buchegger" initials="BB [20]" lastIdx="1" clrIdx="20"/>
  <p:cmAuthor id="22" name="Barbara Buchegger" initials="BB [21]" lastIdx="1" clrIdx="21"/>
  <p:cmAuthor id="23" name="Marlene Kettinger" initials="MK" lastIdx="1" clrIdx="22"/>
  <p:cmAuthor id="24" name="Matthias Jax" initials="MJ" lastIdx="1" clrIdx="23"/>
  <p:cmAuthor id="25" name="Moritz Friedrich Fürst" initials="MFF" lastIdx="13" clrIdx="24"/>
  <p:cmAuthor id="26" name="Birgit Mühl" initials="BM" lastIdx="24" clrIdx="25"/>
  <p:cmAuthor id="27" name="Maximilian Schubert" initials="MS" lastIdx="5" clrIdx="26"/>
  <p:cmAuthor id="28" name="Matthias Rohrer" initials="MR" lastIdx="2" clrIdx="27">
    <p:extLst>
      <p:ext uri="{19B8F6BF-5375-455C-9EA6-DF929625EA0E}">
        <p15:presenceInfo xmlns:p15="http://schemas.microsoft.com/office/powerpoint/2012/main" userId="6a35e80ffe9552c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200"/>
    <a:srgbClr val="424F55"/>
    <a:srgbClr val="354B7B"/>
    <a:srgbClr val="F2F2F2"/>
    <a:srgbClr val="F3F3F5"/>
    <a:srgbClr val="FFC000"/>
    <a:srgbClr val="A5A5A5"/>
    <a:srgbClr val="E3E3E3"/>
    <a:srgbClr val="8497A0"/>
    <a:srgbClr val="ADB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244995-4634-CFB1-A5DE-7585D059C480}" v="26" dt="2024-02-08T14:05:23.7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7" d="100"/>
          <a:sy n="67" d="100"/>
        </p:scale>
        <p:origin x="620" y="32"/>
      </p:cViewPr>
      <p:guideLst>
        <p:guide orient="horz" pos="89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43448096-CA18-4483-8A3B-F400D94E0B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8" cy="498137"/>
          </a:xfrm>
          <a:prstGeom prst="rect">
            <a:avLst/>
          </a:prstGeom>
        </p:spPr>
        <p:txBody>
          <a:bodyPr vert="horz" lIns="91281" tIns="45641" rIns="91281" bIns="45641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37B0BD-6D93-43F2-8901-D49A4B921A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8" cy="498136"/>
          </a:xfrm>
          <a:prstGeom prst="rect">
            <a:avLst/>
          </a:prstGeom>
        </p:spPr>
        <p:txBody>
          <a:bodyPr vert="horz" lIns="91281" tIns="45641" rIns="91281" bIns="45641" rtlCol="0" anchor="b"/>
          <a:lstStyle>
            <a:lvl1pPr algn="l">
              <a:defRPr sz="1200"/>
            </a:lvl1pPr>
          </a:lstStyle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53010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8" cy="498137"/>
          </a:xfrm>
          <a:prstGeom prst="rect">
            <a:avLst/>
          </a:prstGeom>
        </p:spPr>
        <p:txBody>
          <a:bodyPr vert="horz" lIns="91281" tIns="45641" rIns="91281" bIns="45641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8" cy="498137"/>
          </a:xfrm>
          <a:prstGeom prst="rect">
            <a:avLst/>
          </a:prstGeom>
        </p:spPr>
        <p:txBody>
          <a:bodyPr vert="horz" lIns="91281" tIns="45641" rIns="91281" bIns="45641" rtlCol="0"/>
          <a:lstStyle>
            <a:lvl1pPr algn="r">
              <a:defRPr sz="1200"/>
            </a:lvl1pPr>
          </a:lstStyle>
          <a:p>
            <a:fld id="{6D4F06C4-ADF8-4350-A037-0F83E0B0DC09}" type="datetimeFigureOut">
              <a:rPr lang="de-AT" smtClean="0"/>
              <a:t>09.02.2024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81" tIns="45641" rIns="91281" bIns="45641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73" y="4777961"/>
            <a:ext cx="5438139" cy="3909238"/>
          </a:xfrm>
          <a:prstGeom prst="rect">
            <a:avLst/>
          </a:prstGeom>
        </p:spPr>
        <p:txBody>
          <a:bodyPr vert="horz" lIns="91281" tIns="45641" rIns="91281" bIns="45641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8" cy="498136"/>
          </a:xfrm>
          <a:prstGeom prst="rect">
            <a:avLst/>
          </a:prstGeom>
        </p:spPr>
        <p:txBody>
          <a:bodyPr vert="horz" lIns="91281" tIns="45641" rIns="91281" bIns="45641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8" cy="498136"/>
          </a:xfrm>
          <a:prstGeom prst="rect">
            <a:avLst/>
          </a:prstGeom>
        </p:spPr>
        <p:txBody>
          <a:bodyPr vert="horz" lIns="91281" tIns="45641" rIns="91281" bIns="45641" rtlCol="0" anchor="b"/>
          <a:lstStyle>
            <a:lvl1pPr algn="r">
              <a:defRPr sz="1200"/>
            </a:lvl1pPr>
          </a:lstStyle>
          <a:p>
            <a:fld id="{5BC9136F-CA9D-4FE5-85DC-58A8F95C26F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04009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401">
              <a:defRPr/>
            </a:pPr>
            <a:fld id="{5BC9136F-CA9D-4FE5-85DC-58A8F95C26FC}" type="slidenum">
              <a:rPr lang="de-AT">
                <a:solidFill>
                  <a:prstClr val="black"/>
                </a:solidFill>
                <a:latin typeface="Calibri"/>
              </a:rPr>
              <a:pPr defTabSz="456401">
                <a:defRPr/>
              </a:pPr>
              <a:t>1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9609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401">
              <a:defRPr/>
            </a:pPr>
            <a:fld id="{5BC9136F-CA9D-4FE5-85DC-58A8F95C26FC}" type="slidenum">
              <a:rPr lang="de-AT">
                <a:solidFill>
                  <a:prstClr val="black"/>
                </a:solidFill>
                <a:latin typeface="Calibri"/>
              </a:rPr>
              <a:pPr defTabSz="456401">
                <a:defRPr/>
              </a:pPr>
              <a:t>3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992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401">
              <a:defRPr/>
            </a:pPr>
            <a:fld id="{5BC9136F-CA9D-4FE5-85DC-58A8F95C26FC}" type="slidenum">
              <a:rPr lang="de-AT">
                <a:solidFill>
                  <a:prstClr val="black"/>
                </a:solidFill>
                <a:latin typeface="Calibri"/>
              </a:rPr>
              <a:pPr defTabSz="456401">
                <a:defRPr/>
              </a:pPr>
              <a:t>11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4741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49082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1792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5942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5430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3893C1D3-05D7-4930-B66F-E7EAA8BD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365" y="308178"/>
            <a:ext cx="11353800" cy="898859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39200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43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8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172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005" y="3831904"/>
            <a:ext cx="11665292" cy="1806819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812B975-CB8A-45A2-B443-42CF57B8AA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793732" y="6484919"/>
            <a:ext cx="1094841" cy="288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DE061AF-B79E-49A8-A093-FF3A534374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5103" y="6459079"/>
            <a:ext cx="416691" cy="31251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061AEF2-09E8-48B7-A482-9453405A8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7221" y="6430669"/>
            <a:ext cx="1577276" cy="41080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189B1B6-A47B-4280-8569-8F433116129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641" y="6447192"/>
            <a:ext cx="1636135" cy="41080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CB714F1-6CCA-4184-9122-643AAC8F911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6312" y="6456211"/>
            <a:ext cx="1841275" cy="28991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A0A612A-D533-4129-AD7A-CC3372C5FF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8326" y="6490647"/>
            <a:ext cx="1094841" cy="27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57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53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3219395"/>
            <a:ext cx="12192000" cy="1620024"/>
          </a:xfrm>
          <a:prstGeom prst="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18" y="3219395"/>
            <a:ext cx="11650825" cy="1318100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13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51952"/>
            <a:ext cx="5181600" cy="4645513"/>
          </a:xfrm>
        </p:spPr>
        <p:txBody>
          <a:bodyPr/>
          <a:lstStyle>
            <a:lvl1pPr marL="514350" indent="-51435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371600" indent="-4572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51952"/>
            <a:ext cx="5181600" cy="4645513"/>
          </a:xfrm>
        </p:spPr>
        <p:txBody>
          <a:bodyPr/>
          <a:lstStyle>
            <a:lvl1pPr marL="514350" indent="-51435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371600" indent="-4572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0523219" y="6395403"/>
            <a:ext cx="8305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180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63ABA5C-3763-4652-AE96-93F9C2860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365" y="308178"/>
            <a:ext cx="11353800" cy="898859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39200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11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99809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2223720"/>
            <a:ext cx="5157787" cy="3842971"/>
          </a:xfrm>
        </p:spPr>
        <p:txBody>
          <a:bodyPr/>
          <a:lstStyle>
            <a:lvl1pPr marL="514350" indent="-51435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371600" indent="-4572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11" y="1399809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1" y="2223720"/>
            <a:ext cx="5183188" cy="3842971"/>
          </a:xfrm>
        </p:spPr>
        <p:txBody>
          <a:bodyPr/>
          <a:lstStyle>
            <a:lvl1pPr marL="514350" indent="-51435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371600" indent="-4572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10523219" y="6395403"/>
            <a:ext cx="8305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180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07D317B-BD82-4A76-8E33-568C01648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365" y="308178"/>
            <a:ext cx="11353800" cy="898859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39200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21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00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3994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49378E1-549E-4835-35D4-FFA1290FAF63}"/>
              </a:ext>
            </a:extLst>
          </p:cNvPr>
          <p:cNvSpPr txBox="1">
            <a:spLocks/>
          </p:cNvSpPr>
          <p:nvPr userDrawn="1"/>
        </p:nvSpPr>
        <p:spPr>
          <a:xfrm>
            <a:off x="10523219" y="6395403"/>
            <a:ext cx="8305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1800"/>
          </a:p>
        </p:txBody>
      </p:sp>
    </p:spTree>
    <p:extLst>
      <p:ext uri="{BB962C8B-B14F-4D97-AF65-F5344CB8AC3E}">
        <p14:creationId xmlns:p14="http://schemas.microsoft.com/office/powerpoint/2010/main" val="1719514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436F410-ADA7-37D8-5F7E-9A703935AE5C}"/>
              </a:ext>
            </a:extLst>
          </p:cNvPr>
          <p:cNvSpPr txBox="1">
            <a:spLocks/>
          </p:cNvSpPr>
          <p:nvPr userDrawn="1"/>
        </p:nvSpPr>
        <p:spPr>
          <a:xfrm>
            <a:off x="10523219" y="6395403"/>
            <a:ext cx="8305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1800"/>
          </a:p>
        </p:txBody>
      </p:sp>
    </p:spTree>
    <p:extLst>
      <p:ext uri="{BB962C8B-B14F-4D97-AF65-F5344CB8AC3E}">
        <p14:creationId xmlns:p14="http://schemas.microsoft.com/office/powerpoint/2010/main" val="1415841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A97B5-CE8D-AD4A-BDE6-82F4DD453FE8}" type="datetimeFigureOut">
              <a:rPr lang="de-DE" smtClean="0"/>
              <a:t>09.02.2024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66477-5F9B-CB40-B574-BC358D249B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8319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40836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2007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0086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CDE592-2FC6-7DA6-A3A3-A0A3F6D2B6B6}"/>
              </a:ext>
            </a:extLst>
          </p:cNvPr>
          <p:cNvSpPr/>
          <p:nvPr userDrawn="1"/>
        </p:nvSpPr>
        <p:spPr>
          <a:xfrm>
            <a:off x="0" y="6400799"/>
            <a:ext cx="12192000" cy="457200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90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237F5E6-F09E-8998-528A-D9F743BACDF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69" y="6484561"/>
            <a:ext cx="1185400" cy="29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6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661" r:id="rId14"/>
    <p:sldLayoutId id="2147483663" r:id="rId15"/>
    <p:sldLayoutId id="2147483664" r:id="rId16"/>
    <p:sldLayoutId id="2147483665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72.png"/><Relationship Id="rId39" Type="http://schemas.openxmlformats.org/officeDocument/2006/relationships/image" Target="../media/image85.png"/><Relationship Id="rId21" Type="http://schemas.openxmlformats.org/officeDocument/2006/relationships/image" Target="../media/image67.png"/><Relationship Id="rId34" Type="http://schemas.openxmlformats.org/officeDocument/2006/relationships/image" Target="../media/image80.png"/><Relationship Id="rId42" Type="http://schemas.openxmlformats.org/officeDocument/2006/relationships/image" Target="../media/image88.png"/><Relationship Id="rId47" Type="http://schemas.openxmlformats.org/officeDocument/2006/relationships/image" Target="../media/image93.png"/><Relationship Id="rId50" Type="http://schemas.openxmlformats.org/officeDocument/2006/relationships/image" Target="../media/image96.png"/><Relationship Id="rId55" Type="http://schemas.openxmlformats.org/officeDocument/2006/relationships/image" Target="../media/image101.png"/><Relationship Id="rId63" Type="http://schemas.openxmlformats.org/officeDocument/2006/relationships/image" Target="../media/image109.png"/><Relationship Id="rId68" Type="http://schemas.openxmlformats.org/officeDocument/2006/relationships/image" Target="../media/image114.png"/><Relationship Id="rId76" Type="http://schemas.openxmlformats.org/officeDocument/2006/relationships/image" Target="../media/image122.png"/><Relationship Id="rId84" Type="http://schemas.openxmlformats.org/officeDocument/2006/relationships/image" Target="../media/image130.png"/><Relationship Id="rId7" Type="http://schemas.openxmlformats.org/officeDocument/2006/relationships/image" Target="../media/image53.png"/><Relationship Id="rId71" Type="http://schemas.openxmlformats.org/officeDocument/2006/relationships/image" Target="../media/image117.pn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29" Type="http://schemas.openxmlformats.org/officeDocument/2006/relationships/image" Target="../media/image75.png"/><Relationship Id="rId11" Type="http://schemas.openxmlformats.org/officeDocument/2006/relationships/image" Target="../media/image57.png"/><Relationship Id="rId24" Type="http://schemas.openxmlformats.org/officeDocument/2006/relationships/image" Target="../media/image70.png"/><Relationship Id="rId32" Type="http://schemas.openxmlformats.org/officeDocument/2006/relationships/image" Target="../media/image78.png"/><Relationship Id="rId37" Type="http://schemas.openxmlformats.org/officeDocument/2006/relationships/image" Target="../media/image83.png"/><Relationship Id="rId40" Type="http://schemas.openxmlformats.org/officeDocument/2006/relationships/image" Target="../media/image86.png"/><Relationship Id="rId45" Type="http://schemas.openxmlformats.org/officeDocument/2006/relationships/image" Target="../media/image91.png"/><Relationship Id="rId53" Type="http://schemas.openxmlformats.org/officeDocument/2006/relationships/image" Target="../media/image99.png"/><Relationship Id="rId58" Type="http://schemas.openxmlformats.org/officeDocument/2006/relationships/image" Target="../media/image104.png"/><Relationship Id="rId66" Type="http://schemas.openxmlformats.org/officeDocument/2006/relationships/image" Target="../media/image112.png"/><Relationship Id="rId74" Type="http://schemas.openxmlformats.org/officeDocument/2006/relationships/image" Target="../media/image120.png"/><Relationship Id="rId79" Type="http://schemas.openxmlformats.org/officeDocument/2006/relationships/image" Target="../media/image125.png"/><Relationship Id="rId5" Type="http://schemas.openxmlformats.org/officeDocument/2006/relationships/image" Target="../media/image51.png"/><Relationship Id="rId61" Type="http://schemas.openxmlformats.org/officeDocument/2006/relationships/image" Target="../media/image107.png"/><Relationship Id="rId82" Type="http://schemas.openxmlformats.org/officeDocument/2006/relationships/image" Target="../media/image128.png"/><Relationship Id="rId19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Relationship Id="rId27" Type="http://schemas.openxmlformats.org/officeDocument/2006/relationships/image" Target="../media/image73.png"/><Relationship Id="rId30" Type="http://schemas.openxmlformats.org/officeDocument/2006/relationships/image" Target="../media/image76.png"/><Relationship Id="rId35" Type="http://schemas.openxmlformats.org/officeDocument/2006/relationships/image" Target="../media/image81.png"/><Relationship Id="rId43" Type="http://schemas.openxmlformats.org/officeDocument/2006/relationships/image" Target="../media/image89.png"/><Relationship Id="rId48" Type="http://schemas.openxmlformats.org/officeDocument/2006/relationships/image" Target="../media/image94.png"/><Relationship Id="rId56" Type="http://schemas.openxmlformats.org/officeDocument/2006/relationships/image" Target="../media/image102.png"/><Relationship Id="rId64" Type="http://schemas.openxmlformats.org/officeDocument/2006/relationships/image" Target="../media/image110.png"/><Relationship Id="rId69" Type="http://schemas.openxmlformats.org/officeDocument/2006/relationships/image" Target="../media/image115.png"/><Relationship Id="rId77" Type="http://schemas.openxmlformats.org/officeDocument/2006/relationships/image" Target="../media/image123.png"/><Relationship Id="rId8" Type="http://schemas.openxmlformats.org/officeDocument/2006/relationships/image" Target="../media/image54.png"/><Relationship Id="rId51" Type="http://schemas.openxmlformats.org/officeDocument/2006/relationships/image" Target="../media/image97.png"/><Relationship Id="rId72" Type="http://schemas.openxmlformats.org/officeDocument/2006/relationships/image" Target="../media/image118.png"/><Relationship Id="rId80" Type="http://schemas.openxmlformats.org/officeDocument/2006/relationships/image" Target="../media/image126.png"/><Relationship Id="rId85" Type="http://schemas.openxmlformats.org/officeDocument/2006/relationships/image" Target="../media/image131.jpeg"/><Relationship Id="rId3" Type="http://schemas.openxmlformats.org/officeDocument/2006/relationships/image" Target="../media/image49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71.png"/><Relationship Id="rId33" Type="http://schemas.openxmlformats.org/officeDocument/2006/relationships/image" Target="../media/image79.png"/><Relationship Id="rId38" Type="http://schemas.openxmlformats.org/officeDocument/2006/relationships/image" Target="../media/image84.png"/><Relationship Id="rId46" Type="http://schemas.openxmlformats.org/officeDocument/2006/relationships/image" Target="../media/image92.png"/><Relationship Id="rId59" Type="http://schemas.openxmlformats.org/officeDocument/2006/relationships/image" Target="../media/image105.png"/><Relationship Id="rId67" Type="http://schemas.openxmlformats.org/officeDocument/2006/relationships/image" Target="../media/image113.png"/><Relationship Id="rId20" Type="http://schemas.openxmlformats.org/officeDocument/2006/relationships/image" Target="../media/image66.png"/><Relationship Id="rId41" Type="http://schemas.openxmlformats.org/officeDocument/2006/relationships/image" Target="../media/image87.png"/><Relationship Id="rId54" Type="http://schemas.openxmlformats.org/officeDocument/2006/relationships/image" Target="../media/image100.png"/><Relationship Id="rId62" Type="http://schemas.openxmlformats.org/officeDocument/2006/relationships/image" Target="../media/image108.png"/><Relationship Id="rId70" Type="http://schemas.openxmlformats.org/officeDocument/2006/relationships/image" Target="../media/image116.png"/><Relationship Id="rId75" Type="http://schemas.openxmlformats.org/officeDocument/2006/relationships/image" Target="../media/image121.png"/><Relationship Id="rId83" Type="http://schemas.openxmlformats.org/officeDocument/2006/relationships/image" Target="../media/image1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28" Type="http://schemas.openxmlformats.org/officeDocument/2006/relationships/image" Target="../media/image74.png"/><Relationship Id="rId36" Type="http://schemas.openxmlformats.org/officeDocument/2006/relationships/image" Target="../media/image82.png"/><Relationship Id="rId49" Type="http://schemas.openxmlformats.org/officeDocument/2006/relationships/image" Target="../media/image95.png"/><Relationship Id="rId57" Type="http://schemas.openxmlformats.org/officeDocument/2006/relationships/image" Target="../media/image103.png"/><Relationship Id="rId10" Type="http://schemas.openxmlformats.org/officeDocument/2006/relationships/image" Target="../media/image56.png"/><Relationship Id="rId31" Type="http://schemas.openxmlformats.org/officeDocument/2006/relationships/image" Target="../media/image77.png"/><Relationship Id="rId44" Type="http://schemas.openxmlformats.org/officeDocument/2006/relationships/image" Target="../media/image90.png"/><Relationship Id="rId52" Type="http://schemas.openxmlformats.org/officeDocument/2006/relationships/image" Target="../media/image98.png"/><Relationship Id="rId60" Type="http://schemas.openxmlformats.org/officeDocument/2006/relationships/image" Target="../media/image106.png"/><Relationship Id="rId65" Type="http://schemas.openxmlformats.org/officeDocument/2006/relationships/image" Target="../media/image111.png"/><Relationship Id="rId73" Type="http://schemas.openxmlformats.org/officeDocument/2006/relationships/image" Target="../media/image119.png"/><Relationship Id="rId78" Type="http://schemas.openxmlformats.org/officeDocument/2006/relationships/image" Target="../media/image124.png"/><Relationship Id="rId81" Type="http://schemas.openxmlformats.org/officeDocument/2006/relationships/image" Target="../media/image127.png"/><Relationship Id="rId86" Type="http://schemas.openxmlformats.org/officeDocument/2006/relationships/image" Target="../media/image1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hyperlink" Target="http://www.ispa.at/onlinezoo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png"/><Relationship Id="rId4" Type="http://schemas.openxmlformats.org/officeDocument/2006/relationships/image" Target="../media/image1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58.svg"/><Relationship Id="rId4" Type="http://schemas.openxmlformats.org/officeDocument/2006/relationships/image" Target="../media/image1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sv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7.png"/><Relationship Id="rId4" Type="http://schemas.openxmlformats.org/officeDocument/2006/relationships/image" Target="../media/image1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svg"/><Relationship Id="rId4" Type="http://schemas.openxmlformats.org/officeDocument/2006/relationships/image" Target="../media/image1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Kleidung, Jeans, Person, Menschliches Gesicht enthält.&#10;&#10;Automatisch generierte Beschreibung">
            <a:extLst>
              <a:ext uri="{FF2B5EF4-FFF2-40B4-BE49-F238E27FC236}">
                <a16:creationId xmlns:a16="http://schemas.microsoft.com/office/drawing/2014/main" id="{2246C3C3-11D4-5AF7-BF5B-8D20810D83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027" y="-5547"/>
            <a:ext cx="12198843" cy="6497421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49DAA229-CE0D-2A22-32E1-F47DF0BBE48C}"/>
              </a:ext>
            </a:extLst>
          </p:cNvPr>
          <p:cNvSpPr/>
          <p:nvPr/>
        </p:nvSpPr>
        <p:spPr>
          <a:xfrm>
            <a:off x="-6843" y="6412316"/>
            <a:ext cx="12198843" cy="445684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AT" sz="1900" err="1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BB4C361-D162-FD4C-A268-8F0ACF46C2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4048" y="6441646"/>
            <a:ext cx="1227101" cy="41080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8BF017E-596C-C24A-A9ED-87CACCB179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4434" y="6466233"/>
            <a:ext cx="312518" cy="312518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17DE786C-BC04-4F90-A4F7-B08772B1F025}"/>
              </a:ext>
            </a:extLst>
          </p:cNvPr>
          <p:cNvGrpSpPr/>
          <p:nvPr/>
        </p:nvGrpSpPr>
        <p:grpSpPr>
          <a:xfrm>
            <a:off x="168164" y="111579"/>
            <a:ext cx="3675745" cy="1162050"/>
            <a:chOff x="5191124" y="247650"/>
            <a:chExt cx="3675745" cy="1162050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944BAB04-E9E3-46B1-90E3-C65AE261BA46}"/>
                </a:ext>
              </a:extLst>
            </p:cNvPr>
            <p:cNvSpPr/>
            <p:nvPr/>
          </p:nvSpPr>
          <p:spPr>
            <a:xfrm>
              <a:off x="5191124" y="247650"/>
              <a:ext cx="3675745" cy="1162050"/>
            </a:xfrm>
            <a:prstGeom prst="rect">
              <a:avLst/>
            </a:prstGeom>
            <a:solidFill>
              <a:schemeClr val="bg1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1900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DABBAEA4-350E-4868-976F-6BCF7DFCF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3951" y="419847"/>
              <a:ext cx="3252785" cy="832154"/>
            </a:xfrm>
            <a:prstGeom prst="rect">
              <a:avLst/>
            </a:prstGeom>
          </p:spPr>
        </p:pic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id="{7E95B7BE-D1DF-4884-948C-8C01CF8985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179" y="6535998"/>
            <a:ext cx="562220" cy="198856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D344F93-5CE1-486A-A9F9-223624D3F23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1844" y="6525512"/>
            <a:ext cx="1119185" cy="208732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1D986CC6-59BC-4C4E-ACBA-F36A3F1213C2}"/>
              </a:ext>
            </a:extLst>
          </p:cNvPr>
          <p:cNvSpPr/>
          <p:nvPr/>
        </p:nvSpPr>
        <p:spPr>
          <a:xfrm>
            <a:off x="-6843" y="4800601"/>
            <a:ext cx="12198843" cy="1311667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AT" sz="1900" err="1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26" name="Titel 3">
            <a:extLst>
              <a:ext uri="{FF2B5EF4-FFF2-40B4-BE49-F238E27FC236}">
                <a16:creationId xmlns:a16="http://schemas.microsoft.com/office/drawing/2014/main" id="{BD14E740-D602-4162-9AE0-68232140CFDB}"/>
              </a:ext>
            </a:extLst>
          </p:cNvPr>
          <p:cNvSpPr txBox="1">
            <a:spLocks/>
          </p:cNvSpPr>
          <p:nvPr/>
        </p:nvSpPr>
        <p:spPr>
          <a:xfrm>
            <a:off x="127140" y="4758339"/>
            <a:ext cx="2985983" cy="4622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AT" altLang="de-DE" sz="1600" b="0">
                <a:solidFill>
                  <a:schemeClr val="tx1"/>
                </a:solidFill>
                <a:latin typeface="Gill Sans MT"/>
              </a:rPr>
              <a:t>Safer Internet Day: 6. Februar 2024 </a:t>
            </a:r>
            <a:endParaRPr lang="de-AT" sz="1600" b="0">
              <a:solidFill>
                <a:schemeClr val="tx1"/>
              </a:solidFill>
            </a:endParaRPr>
          </a:p>
        </p:txBody>
      </p:sp>
      <p:sp>
        <p:nvSpPr>
          <p:cNvPr id="27" name="Untertitel 4">
            <a:extLst>
              <a:ext uri="{FF2B5EF4-FFF2-40B4-BE49-F238E27FC236}">
                <a16:creationId xmlns:a16="http://schemas.microsoft.com/office/drawing/2014/main" id="{92A5B040-DF83-4C67-87E6-463E8A792E95}"/>
              </a:ext>
            </a:extLst>
          </p:cNvPr>
          <p:cNvSpPr txBox="1">
            <a:spLocks/>
          </p:cNvSpPr>
          <p:nvPr/>
        </p:nvSpPr>
        <p:spPr>
          <a:xfrm>
            <a:off x="103009" y="5220248"/>
            <a:ext cx="9043883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buNone/>
              <a:defRPr/>
            </a:pPr>
            <a:r>
              <a:rPr lang="de-DE" sz="2400" b="1">
                <a:solidFill>
                  <a:schemeClr val="tx1"/>
                </a:solidFill>
                <a:latin typeface="Gill Sans MT"/>
              </a:rPr>
              <a:t>Schönheitsideale im Internet</a:t>
            </a:r>
            <a:endParaRPr lang="en-US" sz="2400" b="1">
              <a:solidFill>
                <a:schemeClr val="tx1"/>
              </a:solidFill>
              <a:latin typeface="Gill Sans MT"/>
            </a:endParaRPr>
          </a:p>
        </p:txBody>
      </p:sp>
      <p:sp>
        <p:nvSpPr>
          <p:cNvPr id="28" name="Untertitel 4">
            <a:extLst>
              <a:ext uri="{FF2B5EF4-FFF2-40B4-BE49-F238E27FC236}">
                <a16:creationId xmlns:a16="http://schemas.microsoft.com/office/drawing/2014/main" id="{417C1523-6645-4740-A80B-9BC6171E7C6B}"/>
              </a:ext>
            </a:extLst>
          </p:cNvPr>
          <p:cNvSpPr txBox="1">
            <a:spLocks/>
          </p:cNvSpPr>
          <p:nvPr/>
        </p:nvSpPr>
        <p:spPr>
          <a:xfrm>
            <a:off x="9198430" y="5790180"/>
            <a:ext cx="2933700" cy="32085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200">
              <a:buNone/>
              <a:defRPr/>
            </a:pPr>
            <a:r>
              <a:rPr lang="de-AT" sz="1600">
                <a:solidFill>
                  <a:schemeClr val="tx1"/>
                </a:solidFill>
                <a:latin typeface="Gill Sans MT"/>
              </a:rPr>
              <a:t>Pressegespräch, 5. Februar 2024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5C91BDC-5DFE-42CA-97B0-5FF02979D0B9}"/>
              </a:ext>
            </a:extLst>
          </p:cNvPr>
          <p:cNvSpPr/>
          <p:nvPr/>
        </p:nvSpPr>
        <p:spPr>
          <a:xfrm>
            <a:off x="110387" y="5622114"/>
            <a:ext cx="6106454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de-DE" sz="2000">
                <a:latin typeface="Gill Sans MT" panose="020B0502020104020203" pitchFamily="34" charset="0"/>
                <a:cs typeface="Calibri"/>
              </a:rPr>
              <a:t>Studie zum Safer Internet Day 2024</a:t>
            </a: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9DD974C7-F185-4283-94F0-FDBD642E0D1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043" y="6539916"/>
            <a:ext cx="1119185" cy="198324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7B6749DD-1BDE-2AE7-A569-C8D9F1CA1F4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196" y="6483073"/>
            <a:ext cx="1130019" cy="308187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44662DC2-5894-32A9-7819-464E8382C8E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48" y="6525512"/>
            <a:ext cx="1227101" cy="257440"/>
          </a:xfrm>
          <a:prstGeom prst="rect">
            <a:avLst/>
          </a:prstGeom>
        </p:spPr>
      </p:pic>
      <p:pic>
        <p:nvPicPr>
          <p:cNvPr id="5" name="Grafik 4" descr="Ein Bild, das Logo enthält.&#10;&#10;Automatisch generierte Beschreibung">
            <a:extLst>
              <a:ext uri="{FF2B5EF4-FFF2-40B4-BE49-F238E27FC236}">
                <a16:creationId xmlns:a16="http://schemas.microsoft.com/office/drawing/2014/main" id="{63DBA153-2B9E-0117-3523-07E428DCD35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4031" y="6449622"/>
            <a:ext cx="895234" cy="38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76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Menschliches Gesicht, Person, Lächeln, computer enthält.&#10;&#10;Automatisch generierte Beschreibung">
            <a:extLst>
              <a:ext uri="{FF2B5EF4-FFF2-40B4-BE49-F238E27FC236}">
                <a16:creationId xmlns:a16="http://schemas.microsoft.com/office/drawing/2014/main" id="{1D5C1F7E-F4FD-4195-70DA-6536B0E2B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267" y="4969880"/>
            <a:ext cx="1078907" cy="809180"/>
          </a:xfrm>
          <a:prstGeom prst="rect">
            <a:avLst/>
          </a:prstGeom>
        </p:spPr>
      </p:pic>
      <p:pic>
        <p:nvPicPr>
          <p:cNvPr id="3" name="Grafik 2" descr="Ein Bild, das Cartoon, Clipart enthält.&#10;&#10;Automatisch generierte Beschreibung">
            <a:extLst>
              <a:ext uri="{FF2B5EF4-FFF2-40B4-BE49-F238E27FC236}">
                <a16:creationId xmlns:a16="http://schemas.microsoft.com/office/drawing/2014/main" id="{EB00BE5C-CE27-4444-B0F6-7160C6F95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507" y="1579087"/>
            <a:ext cx="1078907" cy="809180"/>
          </a:xfrm>
          <a:prstGeom prst="rect">
            <a:avLst/>
          </a:prstGeom>
        </p:spPr>
      </p:pic>
      <p:pic>
        <p:nvPicPr>
          <p:cNvPr id="4" name="Grafik 3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BBB618C4-D297-9B16-FA1E-C3C450BA5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901" y="2245677"/>
            <a:ext cx="1078907" cy="809180"/>
          </a:xfrm>
          <a:prstGeom prst="rect">
            <a:avLst/>
          </a:prstGeom>
        </p:spPr>
      </p:pic>
      <p:pic>
        <p:nvPicPr>
          <p:cNvPr id="5" name="Grafik 4" descr="Ein Bild, das Screenshot, Text, Person, Baby enthält.&#10;&#10;Automatisch generierte Beschreibung">
            <a:extLst>
              <a:ext uri="{FF2B5EF4-FFF2-40B4-BE49-F238E27FC236}">
                <a16:creationId xmlns:a16="http://schemas.microsoft.com/office/drawing/2014/main" id="{52EA5573-D6C0-E7E5-CBE8-6C27009087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599" y="3440910"/>
            <a:ext cx="1078907" cy="809180"/>
          </a:xfrm>
          <a:prstGeom prst="rect">
            <a:avLst/>
          </a:prstGeom>
        </p:spPr>
      </p:pic>
      <p:pic>
        <p:nvPicPr>
          <p:cNvPr id="6" name="Grafik 5" descr="Ein Bild, das Text, Screenshot, Logo, Marke enthält.&#10;&#10;Automatisch generierte Beschreibung">
            <a:extLst>
              <a:ext uri="{FF2B5EF4-FFF2-40B4-BE49-F238E27FC236}">
                <a16:creationId xmlns:a16="http://schemas.microsoft.com/office/drawing/2014/main" id="{F3F2507E-433C-06CF-158C-D3FF919241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196" y="5032951"/>
            <a:ext cx="988438" cy="741328"/>
          </a:xfrm>
          <a:prstGeom prst="rect">
            <a:avLst/>
          </a:prstGeom>
        </p:spPr>
      </p:pic>
      <p:pic>
        <p:nvPicPr>
          <p:cNvPr id="7" name="Grafik 6" descr="Ein Bild, das Text, Grafikdesign, Poster, Grafiken enthält.&#10;&#10;Automatisch generierte Beschreibung">
            <a:extLst>
              <a:ext uri="{FF2B5EF4-FFF2-40B4-BE49-F238E27FC236}">
                <a16:creationId xmlns:a16="http://schemas.microsoft.com/office/drawing/2014/main" id="{5588E9F4-41B8-734E-25AF-652A7DFA31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804" y="4628361"/>
            <a:ext cx="1078907" cy="809180"/>
          </a:xfrm>
          <a:prstGeom prst="rect">
            <a:avLst/>
          </a:prstGeom>
        </p:spPr>
      </p:pic>
      <p:pic>
        <p:nvPicPr>
          <p:cNvPr id="8" name="Grafik 7" descr="Ein Bild, das Text, Screenshot, Design, Visitenkarte enthält.&#10;&#10;Automatisch generierte Beschreibung">
            <a:extLst>
              <a:ext uri="{FF2B5EF4-FFF2-40B4-BE49-F238E27FC236}">
                <a16:creationId xmlns:a16="http://schemas.microsoft.com/office/drawing/2014/main" id="{75AE1FEF-AAFE-8F29-ED02-5CF3EAC19B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669" y="3845500"/>
            <a:ext cx="1078907" cy="809180"/>
          </a:xfrm>
          <a:prstGeom prst="rect">
            <a:avLst/>
          </a:prstGeom>
        </p:spPr>
      </p:pic>
      <p:pic>
        <p:nvPicPr>
          <p:cNvPr id="9" name="Grafik 8" descr="Ein Bild, das Text, Website, Onlinewerbung, Webseite enthält.&#10;&#10;Automatisch generierte Beschreibung">
            <a:extLst>
              <a:ext uri="{FF2B5EF4-FFF2-40B4-BE49-F238E27FC236}">
                <a16:creationId xmlns:a16="http://schemas.microsoft.com/office/drawing/2014/main" id="{8B2FB864-8D8D-D66B-7B2D-57D3CCF75E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041" y="3047075"/>
            <a:ext cx="1078907" cy="809180"/>
          </a:xfrm>
          <a:prstGeom prst="rect">
            <a:avLst/>
          </a:prstGeom>
        </p:spPr>
      </p:pic>
      <p:pic>
        <p:nvPicPr>
          <p:cNvPr id="10" name="Grafik 9" descr="Ein Bild, das Text, Screenshot, Werbung, Reklametafel enthält.&#10;&#10;Automatisch generierte Beschreibung">
            <a:extLst>
              <a:ext uri="{FF2B5EF4-FFF2-40B4-BE49-F238E27FC236}">
                <a16:creationId xmlns:a16="http://schemas.microsoft.com/office/drawing/2014/main" id="{09E4D6C4-42D3-E0CD-6048-3CAFF76A55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935" y="4837021"/>
            <a:ext cx="1078907" cy="809180"/>
          </a:xfrm>
          <a:prstGeom prst="rect">
            <a:avLst/>
          </a:prstGeom>
        </p:spPr>
      </p:pic>
      <p:pic>
        <p:nvPicPr>
          <p:cNvPr id="11" name="Grafik 10" descr="Ein Bild, das Cartoon, Screenshot enthält.&#10;&#10;Automatisch generierte Beschreibung">
            <a:extLst>
              <a:ext uri="{FF2B5EF4-FFF2-40B4-BE49-F238E27FC236}">
                <a16:creationId xmlns:a16="http://schemas.microsoft.com/office/drawing/2014/main" id="{E09DC918-B458-596D-2152-C236408484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221" y="4722751"/>
            <a:ext cx="1078907" cy="809180"/>
          </a:xfrm>
          <a:prstGeom prst="rect">
            <a:avLst/>
          </a:prstGeom>
        </p:spPr>
      </p:pic>
      <p:pic>
        <p:nvPicPr>
          <p:cNvPr id="12" name="Grafik 11" descr="Ein Bild, das Text, Grafikdesign, Screenshot, Poster enthält.&#10;&#10;Automatisch generierte Beschreibung">
            <a:extLst>
              <a:ext uri="{FF2B5EF4-FFF2-40B4-BE49-F238E27FC236}">
                <a16:creationId xmlns:a16="http://schemas.microsoft.com/office/drawing/2014/main" id="{E74D7C6C-0A3E-4500-F7BE-49109343EE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5847" y="4837021"/>
            <a:ext cx="1078907" cy="809180"/>
          </a:xfrm>
          <a:prstGeom prst="rect">
            <a:avLst/>
          </a:prstGeom>
        </p:spPr>
      </p:pic>
      <p:pic>
        <p:nvPicPr>
          <p:cNvPr id="13" name="Grafik 12" descr="Ein Bild, das Text, Screenshot, Person enthält.&#10;&#10;Automatisch generierte Beschreibung">
            <a:extLst>
              <a:ext uri="{FF2B5EF4-FFF2-40B4-BE49-F238E27FC236}">
                <a16:creationId xmlns:a16="http://schemas.microsoft.com/office/drawing/2014/main" id="{FF3D32EE-B2C3-2E2A-4F44-5626D09C00C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1242" y="1929522"/>
            <a:ext cx="545082" cy="551896"/>
          </a:xfrm>
          <a:prstGeom prst="rect">
            <a:avLst/>
          </a:prstGeom>
        </p:spPr>
      </p:pic>
      <p:pic>
        <p:nvPicPr>
          <p:cNvPr id="14" name="Grafik 13" descr="Ein Bild, das Text, Logo, Grafiken, Grafikdesign enthält.&#10;&#10;Automatisch generierte Beschreibung">
            <a:extLst>
              <a:ext uri="{FF2B5EF4-FFF2-40B4-BE49-F238E27FC236}">
                <a16:creationId xmlns:a16="http://schemas.microsoft.com/office/drawing/2014/main" id="{748E55D5-07E3-E9DE-4A20-6692ED06EB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1538" y="2689287"/>
            <a:ext cx="533282" cy="756594"/>
          </a:xfrm>
          <a:prstGeom prst="rect">
            <a:avLst/>
          </a:prstGeom>
        </p:spPr>
      </p:pic>
      <p:pic>
        <p:nvPicPr>
          <p:cNvPr id="15" name="Grafik 14" descr="Ein Bild, das Grafikdesign, Grafiken, Cartoon, Text enthält.&#10;&#10;Automatisch generierte Beschreibung">
            <a:extLst>
              <a:ext uri="{FF2B5EF4-FFF2-40B4-BE49-F238E27FC236}">
                <a16:creationId xmlns:a16="http://schemas.microsoft.com/office/drawing/2014/main" id="{CA3459ED-977A-628B-0C3B-9E2CBD618F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6600" y="3865835"/>
            <a:ext cx="1078907" cy="809180"/>
          </a:xfrm>
          <a:prstGeom prst="rect">
            <a:avLst/>
          </a:prstGeom>
        </p:spPr>
      </p:pic>
      <p:pic>
        <p:nvPicPr>
          <p:cNvPr id="16" name="Grafik 15" descr="Ein Bild, das Text, Screenshot, Baum, draußen enthält.&#10;&#10;Automatisch generierte Beschreibung">
            <a:extLst>
              <a:ext uri="{FF2B5EF4-FFF2-40B4-BE49-F238E27FC236}">
                <a16:creationId xmlns:a16="http://schemas.microsoft.com/office/drawing/2014/main" id="{30B59A2E-2404-2160-EB6E-F21C4360D46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270" y="4055862"/>
            <a:ext cx="1078907" cy="809180"/>
          </a:xfrm>
          <a:prstGeom prst="rect">
            <a:avLst/>
          </a:prstGeom>
        </p:spPr>
      </p:pic>
      <p:pic>
        <p:nvPicPr>
          <p:cNvPr id="17" name="Grafik 16" descr="Ein Bild, das Text, Screenshot, Handy, mobiles Gerät enthält.&#10;&#10;Automatisch generierte Beschreibung">
            <a:extLst>
              <a:ext uri="{FF2B5EF4-FFF2-40B4-BE49-F238E27FC236}">
                <a16:creationId xmlns:a16="http://schemas.microsoft.com/office/drawing/2014/main" id="{E207FB72-AE5F-1BF7-4EFE-656A5585F3E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7448" y="1048729"/>
            <a:ext cx="1078907" cy="809180"/>
          </a:xfrm>
          <a:prstGeom prst="rect">
            <a:avLst/>
          </a:prstGeom>
        </p:spPr>
      </p:pic>
      <p:pic>
        <p:nvPicPr>
          <p:cNvPr id="18" name="Grafik 17" descr="Ein Bild, das Text, Screenshot, Säugetier enthält.&#10;&#10;Automatisch generierte Beschreibung">
            <a:extLst>
              <a:ext uri="{FF2B5EF4-FFF2-40B4-BE49-F238E27FC236}">
                <a16:creationId xmlns:a16="http://schemas.microsoft.com/office/drawing/2014/main" id="{B985E20E-B7E4-1FC3-D982-7DCAD12B18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208" y="2255919"/>
            <a:ext cx="1078907" cy="809180"/>
          </a:xfrm>
          <a:prstGeom prst="rect">
            <a:avLst/>
          </a:prstGeom>
        </p:spPr>
      </p:pic>
      <p:pic>
        <p:nvPicPr>
          <p:cNvPr id="19" name="Grafik 18" descr="Ein Bild, das Text, Schrift, Screenshot, Design enthält.&#10;&#10;Automatisch generierte Beschreibung">
            <a:extLst>
              <a:ext uri="{FF2B5EF4-FFF2-40B4-BE49-F238E27FC236}">
                <a16:creationId xmlns:a16="http://schemas.microsoft.com/office/drawing/2014/main" id="{138E5EEF-D93A-9709-DD83-22E043006E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4275" y="2620485"/>
            <a:ext cx="1078907" cy="809180"/>
          </a:xfrm>
          <a:prstGeom prst="rect">
            <a:avLst/>
          </a:prstGeom>
        </p:spPr>
      </p:pic>
      <p:pic>
        <p:nvPicPr>
          <p:cNvPr id="20" name="Grafik 19" descr="Ein Bild, das Text, Screenshot, Cartoon, Grafikdesign enthält.&#10;&#10;Automatisch generierte Beschreibung">
            <a:extLst>
              <a:ext uri="{FF2B5EF4-FFF2-40B4-BE49-F238E27FC236}">
                <a16:creationId xmlns:a16="http://schemas.microsoft.com/office/drawing/2014/main" id="{5A8D143F-2C0B-610D-FCF7-24D6D577690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3550" y="4799798"/>
            <a:ext cx="1078907" cy="809180"/>
          </a:xfrm>
          <a:prstGeom prst="rect">
            <a:avLst/>
          </a:prstGeom>
        </p:spPr>
      </p:pic>
      <p:pic>
        <p:nvPicPr>
          <p:cNvPr id="21" name="Grafik 20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14D337CB-50C1-78F2-B993-2E45516A0A9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0330" y="4578117"/>
            <a:ext cx="1078907" cy="809180"/>
          </a:xfrm>
          <a:prstGeom prst="rect">
            <a:avLst/>
          </a:prstGeom>
        </p:spPr>
      </p:pic>
      <p:pic>
        <p:nvPicPr>
          <p:cNvPr id="22" name="Grafik 21" descr="Ein Bild, das Transport, Fahrzeug, Landfahrzeug, Rad enthält.&#10;&#10;Automatisch generierte Beschreibung">
            <a:extLst>
              <a:ext uri="{FF2B5EF4-FFF2-40B4-BE49-F238E27FC236}">
                <a16:creationId xmlns:a16="http://schemas.microsoft.com/office/drawing/2014/main" id="{EDCCE6AA-D559-716A-D1B1-F017D3DACC9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399" y="4818318"/>
            <a:ext cx="1078907" cy="809180"/>
          </a:xfrm>
          <a:prstGeom prst="rect">
            <a:avLst/>
          </a:prstGeom>
        </p:spPr>
      </p:pic>
      <p:pic>
        <p:nvPicPr>
          <p:cNvPr id="23" name="Grafik 22" descr="Ein Bild, das Text, Snack, Essen enthält.&#10;&#10;Automatisch generierte Beschreibung">
            <a:extLst>
              <a:ext uri="{FF2B5EF4-FFF2-40B4-BE49-F238E27FC236}">
                <a16:creationId xmlns:a16="http://schemas.microsoft.com/office/drawing/2014/main" id="{BAC4C61E-A5F6-C017-F0B3-921C48C37E1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6113" y="3036320"/>
            <a:ext cx="1078907" cy="809180"/>
          </a:xfrm>
          <a:prstGeom prst="rect">
            <a:avLst/>
          </a:prstGeom>
        </p:spPr>
      </p:pic>
      <p:pic>
        <p:nvPicPr>
          <p:cNvPr id="24" name="Grafik 23" descr="Ein Bild, das Text, Essen enthält.&#10;&#10;Automatisch generierte Beschreibung">
            <a:extLst>
              <a:ext uri="{FF2B5EF4-FFF2-40B4-BE49-F238E27FC236}">
                <a16:creationId xmlns:a16="http://schemas.microsoft.com/office/drawing/2014/main" id="{728BAE8A-170B-F73A-C3B3-67361DBDC4F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7123" y="4638732"/>
            <a:ext cx="1078907" cy="809180"/>
          </a:xfrm>
          <a:prstGeom prst="rect">
            <a:avLst/>
          </a:prstGeom>
        </p:spPr>
      </p:pic>
      <p:pic>
        <p:nvPicPr>
          <p:cNvPr id="25" name="Grafik 24" descr="Ein Bild, das Text, Screenshot, Handy, mobiles Gerät enthält.&#10;&#10;Automatisch generierte Beschreibung">
            <a:extLst>
              <a:ext uri="{FF2B5EF4-FFF2-40B4-BE49-F238E27FC236}">
                <a16:creationId xmlns:a16="http://schemas.microsoft.com/office/drawing/2014/main" id="{5035CE71-FAC6-95B0-7F84-C27965B7F06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914" y="4041351"/>
            <a:ext cx="1078907" cy="809180"/>
          </a:xfrm>
          <a:prstGeom prst="rect">
            <a:avLst/>
          </a:prstGeom>
        </p:spPr>
      </p:pic>
      <p:pic>
        <p:nvPicPr>
          <p:cNvPr id="26" name="Grafik 25" descr="Ein Bild, das Screenshot, Cartoon, Comic enthält.&#10;&#10;Automatisch generierte Beschreibung">
            <a:extLst>
              <a:ext uri="{FF2B5EF4-FFF2-40B4-BE49-F238E27FC236}">
                <a16:creationId xmlns:a16="http://schemas.microsoft.com/office/drawing/2014/main" id="{D4FFF83C-237A-7786-13B3-BF031C3C0A8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866" y="3432527"/>
            <a:ext cx="1078907" cy="809180"/>
          </a:xfrm>
          <a:prstGeom prst="rect">
            <a:avLst/>
          </a:prstGeom>
        </p:spPr>
      </p:pic>
      <p:pic>
        <p:nvPicPr>
          <p:cNvPr id="27" name="Grafik 26" descr="Ein Bild, das Text, Grafikdesign, Cartoon, Screenshot enthält.&#10;&#10;Automatisch generierte Beschreibung">
            <a:extLst>
              <a:ext uri="{FF2B5EF4-FFF2-40B4-BE49-F238E27FC236}">
                <a16:creationId xmlns:a16="http://schemas.microsoft.com/office/drawing/2014/main" id="{A93573D5-7B0B-36E3-4966-97863CB9FCB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106" y="4376407"/>
            <a:ext cx="1078907" cy="809180"/>
          </a:xfrm>
          <a:prstGeom prst="rect">
            <a:avLst/>
          </a:prstGeom>
        </p:spPr>
      </p:pic>
      <p:pic>
        <p:nvPicPr>
          <p:cNvPr id="28" name="Grafik 27" descr="Ein Bild, das Screenshot, computer, Computer, Multimedia enthält.&#10;&#10;Automatisch generierte Beschreibung">
            <a:extLst>
              <a:ext uri="{FF2B5EF4-FFF2-40B4-BE49-F238E27FC236}">
                <a16:creationId xmlns:a16="http://schemas.microsoft.com/office/drawing/2014/main" id="{EE648A3F-B515-88D4-195C-28902966E35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320" y="4228955"/>
            <a:ext cx="1078907" cy="809180"/>
          </a:xfrm>
          <a:prstGeom prst="rect">
            <a:avLst/>
          </a:prstGeom>
        </p:spPr>
      </p:pic>
      <p:pic>
        <p:nvPicPr>
          <p:cNvPr id="29" name="Grafik 28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F0F38B55-A612-F980-FEF7-A5470868ADA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285" y="3789684"/>
            <a:ext cx="1078907" cy="809180"/>
          </a:xfrm>
          <a:prstGeom prst="rect">
            <a:avLst/>
          </a:prstGeom>
        </p:spPr>
      </p:pic>
      <p:pic>
        <p:nvPicPr>
          <p:cNvPr id="30" name="Grafik 29" descr="Ein Bild, das Text, Cartoon, Grafikdesign, Screenshot enthält.&#10;&#10;Automatisch generierte Beschreibung">
            <a:extLst>
              <a:ext uri="{FF2B5EF4-FFF2-40B4-BE49-F238E27FC236}">
                <a16:creationId xmlns:a16="http://schemas.microsoft.com/office/drawing/2014/main" id="{1F1D930B-68A6-8CB7-41D7-A25CCC1245F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3538" y="1056460"/>
            <a:ext cx="1078907" cy="809180"/>
          </a:xfrm>
          <a:prstGeom prst="rect">
            <a:avLst/>
          </a:prstGeom>
        </p:spPr>
      </p:pic>
      <p:pic>
        <p:nvPicPr>
          <p:cNvPr id="31" name="Grafik 30" descr="Ein Bild, das Text, Screenshot, Grafikdesign, Cartoon enthält.&#10;&#10;Automatisch generierte Beschreibung">
            <a:extLst>
              <a:ext uri="{FF2B5EF4-FFF2-40B4-BE49-F238E27FC236}">
                <a16:creationId xmlns:a16="http://schemas.microsoft.com/office/drawing/2014/main" id="{3B6DD6AE-77B1-7841-24F9-82AE30FBAC5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042" y="3275171"/>
            <a:ext cx="1078907" cy="809180"/>
          </a:xfrm>
          <a:prstGeom prst="rect">
            <a:avLst/>
          </a:prstGeom>
        </p:spPr>
      </p:pic>
      <p:pic>
        <p:nvPicPr>
          <p:cNvPr id="32" name="Grafik 31" descr="Ein Bild, das Menschliches Gesicht, Junge, Kleidung, Text enthält.&#10;&#10;Automatisch generierte Beschreibung">
            <a:extLst>
              <a:ext uri="{FF2B5EF4-FFF2-40B4-BE49-F238E27FC236}">
                <a16:creationId xmlns:a16="http://schemas.microsoft.com/office/drawing/2014/main" id="{C3BA3FD4-9FBC-27E0-7E8A-82AA1D77E09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327" y="905235"/>
            <a:ext cx="1078907" cy="809180"/>
          </a:xfrm>
          <a:prstGeom prst="rect">
            <a:avLst/>
          </a:prstGeom>
        </p:spPr>
      </p:pic>
      <p:pic>
        <p:nvPicPr>
          <p:cNvPr id="33" name="Grafik 32" descr="Ein Bild, das Text, Screenshot, Design, Katalog enthält.&#10;&#10;Automatisch generierte Beschreibung">
            <a:extLst>
              <a:ext uri="{FF2B5EF4-FFF2-40B4-BE49-F238E27FC236}">
                <a16:creationId xmlns:a16="http://schemas.microsoft.com/office/drawing/2014/main" id="{3D27F8DD-8627-181D-6C44-3610A85E9A4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053" y="2284697"/>
            <a:ext cx="1078907" cy="809180"/>
          </a:xfrm>
          <a:prstGeom prst="rect">
            <a:avLst/>
          </a:prstGeom>
        </p:spPr>
      </p:pic>
      <p:pic>
        <p:nvPicPr>
          <p:cNvPr id="34" name="Grafik 33" descr="Ein Bild, das Grafikdesign, Text, Grafiken, Cartoon enthält.&#10;&#10;Automatisch generierte Beschreibung">
            <a:extLst>
              <a:ext uri="{FF2B5EF4-FFF2-40B4-BE49-F238E27FC236}">
                <a16:creationId xmlns:a16="http://schemas.microsoft.com/office/drawing/2014/main" id="{A774FB85-12A0-3BC2-3B41-594E5B03CD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764" y="1711434"/>
            <a:ext cx="1078907" cy="809180"/>
          </a:xfrm>
          <a:prstGeom prst="rect">
            <a:avLst/>
          </a:prstGeom>
        </p:spPr>
      </p:pic>
      <p:pic>
        <p:nvPicPr>
          <p:cNvPr id="35" name="Grafik 34" descr="Ein Bild, das Text, Screenshot, Person, Menschliches Gesicht enthält.&#10;&#10;Automatisch generierte Beschreibung">
            <a:extLst>
              <a:ext uri="{FF2B5EF4-FFF2-40B4-BE49-F238E27FC236}">
                <a16:creationId xmlns:a16="http://schemas.microsoft.com/office/drawing/2014/main" id="{934170A0-D0F9-7E2E-D96D-D6065279A6E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8527" y="1915847"/>
            <a:ext cx="1078907" cy="809180"/>
          </a:xfrm>
          <a:prstGeom prst="rect">
            <a:avLst/>
          </a:prstGeom>
        </p:spPr>
      </p:pic>
      <p:pic>
        <p:nvPicPr>
          <p:cNvPr id="36" name="Grafik 35" descr="Ein Bild, das Text, Poster, Grafikdesign, Flyer enthält.&#10;&#10;Automatisch generierte Beschreibung">
            <a:extLst>
              <a:ext uri="{FF2B5EF4-FFF2-40B4-BE49-F238E27FC236}">
                <a16:creationId xmlns:a16="http://schemas.microsoft.com/office/drawing/2014/main" id="{3EF9F336-DAC2-6D64-939A-77C267AEF67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5877" y="4055862"/>
            <a:ext cx="1078907" cy="809180"/>
          </a:xfrm>
          <a:prstGeom prst="rect">
            <a:avLst/>
          </a:prstGeom>
        </p:spPr>
      </p:pic>
      <p:pic>
        <p:nvPicPr>
          <p:cNvPr id="37" name="Grafik 36" descr="Ein Bild, das Text, Screenshot, Schrift, Logo enthält.&#10;&#10;Automatisch generierte Beschreibung">
            <a:extLst>
              <a:ext uri="{FF2B5EF4-FFF2-40B4-BE49-F238E27FC236}">
                <a16:creationId xmlns:a16="http://schemas.microsoft.com/office/drawing/2014/main" id="{BB302622-3C90-A071-35CF-164317B1246D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122" y="4050259"/>
            <a:ext cx="1078907" cy="809180"/>
          </a:xfrm>
          <a:prstGeom prst="rect">
            <a:avLst/>
          </a:prstGeom>
        </p:spPr>
      </p:pic>
      <p:pic>
        <p:nvPicPr>
          <p:cNvPr id="38" name="Grafik 37" descr="Ein Bild, das Cartoon, Animierter Cartoon, Animation, Clipart enthält.&#10;&#10;Automatisch generierte Beschreibung">
            <a:extLst>
              <a:ext uri="{FF2B5EF4-FFF2-40B4-BE49-F238E27FC236}">
                <a16:creationId xmlns:a16="http://schemas.microsoft.com/office/drawing/2014/main" id="{63700985-CD46-38D1-BFC7-29E0EBC8DD3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422" y="3768112"/>
            <a:ext cx="1078907" cy="809180"/>
          </a:xfrm>
          <a:prstGeom prst="rect">
            <a:avLst/>
          </a:prstGeom>
        </p:spPr>
      </p:pic>
      <p:pic>
        <p:nvPicPr>
          <p:cNvPr id="39" name="Grafik 38" descr="Ein Bild, das Text, Marke, Visitenkarte, Screenshot enthält.&#10;&#10;Automatisch generierte Beschreibung">
            <a:extLst>
              <a:ext uri="{FF2B5EF4-FFF2-40B4-BE49-F238E27FC236}">
                <a16:creationId xmlns:a16="http://schemas.microsoft.com/office/drawing/2014/main" id="{C6A4AB7D-E512-FD6F-2CAD-4EB6CD7709CD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2601" y="1113377"/>
            <a:ext cx="1078907" cy="809180"/>
          </a:xfrm>
          <a:prstGeom prst="rect">
            <a:avLst/>
          </a:prstGeom>
        </p:spPr>
      </p:pic>
      <p:pic>
        <p:nvPicPr>
          <p:cNvPr id="40" name="Grafik 39" descr="Ein Bild, das Text, Screenshot, Design, Visitenkarte enthält.&#10;&#10;Automatisch generierte Beschreibung">
            <a:extLst>
              <a:ext uri="{FF2B5EF4-FFF2-40B4-BE49-F238E27FC236}">
                <a16:creationId xmlns:a16="http://schemas.microsoft.com/office/drawing/2014/main" id="{99955056-D86E-9168-880A-1AED8FBAE339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550" y="2505719"/>
            <a:ext cx="1078907" cy="809180"/>
          </a:xfrm>
          <a:prstGeom prst="rect">
            <a:avLst/>
          </a:prstGeom>
        </p:spPr>
      </p:pic>
      <p:pic>
        <p:nvPicPr>
          <p:cNvPr id="41" name="Grafik 40" descr="Ein Bild, das Text, Screenshot, Schrift, Marke enthält.&#10;&#10;Automatisch generierte Beschreibung">
            <a:extLst>
              <a:ext uri="{FF2B5EF4-FFF2-40B4-BE49-F238E27FC236}">
                <a16:creationId xmlns:a16="http://schemas.microsoft.com/office/drawing/2014/main" id="{AB4A1E77-4FC3-A042-7948-8C8A0A8C5293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142" y="3636761"/>
            <a:ext cx="1078907" cy="809180"/>
          </a:xfrm>
          <a:prstGeom prst="rect">
            <a:avLst/>
          </a:prstGeom>
        </p:spPr>
      </p:pic>
      <p:pic>
        <p:nvPicPr>
          <p:cNvPr id="42" name="Grafik 41" descr="Ein Bild, das Text, Screenshot, Schrift, Logo enthält.&#10;&#10;Automatisch generierte Beschreibung">
            <a:extLst>
              <a:ext uri="{FF2B5EF4-FFF2-40B4-BE49-F238E27FC236}">
                <a16:creationId xmlns:a16="http://schemas.microsoft.com/office/drawing/2014/main" id="{FBAE28E4-BB22-42B5-12DD-0DDA95E06C7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9675" y="3779511"/>
            <a:ext cx="1078907" cy="809180"/>
          </a:xfrm>
          <a:prstGeom prst="rect">
            <a:avLst/>
          </a:prstGeom>
        </p:spPr>
      </p:pic>
      <p:pic>
        <p:nvPicPr>
          <p:cNvPr id="43" name="Grafik 42" descr="Ein Bild, das Text, Schrift, Screenshot, Visitenkarte enthält.&#10;&#10;Automatisch generierte Beschreibung">
            <a:extLst>
              <a:ext uri="{FF2B5EF4-FFF2-40B4-BE49-F238E27FC236}">
                <a16:creationId xmlns:a16="http://schemas.microsoft.com/office/drawing/2014/main" id="{82534828-C6B8-F03F-A295-0055AB6A7E10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153" y="3256062"/>
            <a:ext cx="1178766" cy="884074"/>
          </a:xfrm>
          <a:prstGeom prst="rect">
            <a:avLst/>
          </a:prstGeom>
        </p:spPr>
      </p:pic>
      <p:pic>
        <p:nvPicPr>
          <p:cNvPr id="44" name="Grafik 43" descr="Ein Bild, das Text, Schrift, Visitenkarte, Screenshot enthält.&#10;&#10;Automatisch generierte Beschreibung">
            <a:extLst>
              <a:ext uri="{FF2B5EF4-FFF2-40B4-BE49-F238E27FC236}">
                <a16:creationId xmlns:a16="http://schemas.microsoft.com/office/drawing/2014/main" id="{C2DC8A2F-88E0-401B-3221-2CDDDEFE4003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401" y="3265946"/>
            <a:ext cx="1078907" cy="809180"/>
          </a:xfrm>
          <a:prstGeom prst="rect">
            <a:avLst/>
          </a:prstGeom>
        </p:spPr>
      </p:pic>
      <p:pic>
        <p:nvPicPr>
          <p:cNvPr id="45" name="Grafik 44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F868DA25-CA7D-45B9-B219-5643B5BEDADC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76" y="4296887"/>
            <a:ext cx="1078907" cy="809180"/>
          </a:xfrm>
          <a:prstGeom prst="rect">
            <a:avLst/>
          </a:prstGeom>
        </p:spPr>
      </p:pic>
      <p:pic>
        <p:nvPicPr>
          <p:cNvPr id="46" name="Grafik 45" descr="Ein Bild, das Text, Design, Screenshot, Visitenkarte enthält.&#10;&#10;Automatisch generierte Beschreibung">
            <a:extLst>
              <a:ext uri="{FF2B5EF4-FFF2-40B4-BE49-F238E27FC236}">
                <a16:creationId xmlns:a16="http://schemas.microsoft.com/office/drawing/2014/main" id="{B6D555C4-5708-4251-52E3-DAB59D9DDC3D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910" y="3056655"/>
            <a:ext cx="1078907" cy="809180"/>
          </a:xfrm>
          <a:prstGeom prst="rect">
            <a:avLst/>
          </a:prstGeom>
        </p:spPr>
      </p:pic>
      <p:pic>
        <p:nvPicPr>
          <p:cNvPr id="47" name="Grafik 46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0BD5AEFE-D274-4A4C-1794-E8D36725259B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203" y="2494012"/>
            <a:ext cx="1078907" cy="809180"/>
          </a:xfrm>
          <a:prstGeom prst="rect">
            <a:avLst/>
          </a:prstGeom>
        </p:spPr>
      </p:pic>
      <p:pic>
        <p:nvPicPr>
          <p:cNvPr id="48" name="Grafik 47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CC1664C1-B13A-A721-76EB-8C1707F7DF6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9552" y="1722078"/>
            <a:ext cx="1078907" cy="809180"/>
          </a:xfrm>
          <a:prstGeom prst="rect">
            <a:avLst/>
          </a:prstGeom>
        </p:spPr>
      </p:pic>
      <p:pic>
        <p:nvPicPr>
          <p:cNvPr id="49" name="Grafik 48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689B3890-C391-AE57-822F-7AA7AE672F45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1550" y="3465797"/>
            <a:ext cx="1078907" cy="809180"/>
          </a:xfrm>
          <a:prstGeom prst="rect">
            <a:avLst/>
          </a:prstGeom>
        </p:spPr>
      </p:pic>
      <p:pic>
        <p:nvPicPr>
          <p:cNvPr id="50" name="Grafik 49" descr="Ein Bild, das Text, Schrift, Visitenkarte, Design enthält.&#10;&#10;Automatisch generierte Beschreibung">
            <a:extLst>
              <a:ext uri="{FF2B5EF4-FFF2-40B4-BE49-F238E27FC236}">
                <a16:creationId xmlns:a16="http://schemas.microsoft.com/office/drawing/2014/main" id="{CF3C3B4E-86BC-8B99-33B2-079D7D77B99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644" y="3072553"/>
            <a:ext cx="1078907" cy="809180"/>
          </a:xfrm>
          <a:prstGeom prst="rect">
            <a:avLst/>
          </a:prstGeom>
        </p:spPr>
      </p:pic>
      <p:pic>
        <p:nvPicPr>
          <p:cNvPr id="51" name="Grafik 50" descr="Ein Bild, das Text, Screenshot, Logo, Marke enthält.&#10;&#10;Automatisch generierte Beschreibung">
            <a:extLst>
              <a:ext uri="{FF2B5EF4-FFF2-40B4-BE49-F238E27FC236}">
                <a16:creationId xmlns:a16="http://schemas.microsoft.com/office/drawing/2014/main" id="{E5F25F22-5770-8E03-86A2-4F1F02F264E3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0262" y="3029088"/>
            <a:ext cx="1078907" cy="809180"/>
          </a:xfrm>
          <a:prstGeom prst="rect">
            <a:avLst/>
          </a:prstGeom>
        </p:spPr>
      </p:pic>
      <p:pic>
        <p:nvPicPr>
          <p:cNvPr id="52" name="Grafik 51" descr="Ein Bild, das Text, Screenshot, Broschüre, Onlinewerbung enthält.&#10;&#10;Automatisch generierte Beschreibung">
            <a:extLst>
              <a:ext uri="{FF2B5EF4-FFF2-40B4-BE49-F238E27FC236}">
                <a16:creationId xmlns:a16="http://schemas.microsoft.com/office/drawing/2014/main" id="{E766D729-FFA8-D4DA-DAA0-ACDB52236B0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753" y="2456765"/>
            <a:ext cx="1078907" cy="809180"/>
          </a:xfrm>
          <a:prstGeom prst="rect">
            <a:avLst/>
          </a:prstGeom>
        </p:spPr>
      </p:pic>
      <p:pic>
        <p:nvPicPr>
          <p:cNvPr id="53" name="Grafik 52" descr="Ein Bild, das Text, Cartoon, Animierter Cartoon, Darstellung enthält.&#10;&#10;Automatisch generierte Beschreibung">
            <a:extLst>
              <a:ext uri="{FF2B5EF4-FFF2-40B4-BE49-F238E27FC236}">
                <a16:creationId xmlns:a16="http://schemas.microsoft.com/office/drawing/2014/main" id="{E3285792-AE64-7FF5-DDDC-F4EC5EA3060C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3040" y="1722078"/>
            <a:ext cx="1078907" cy="809180"/>
          </a:xfrm>
          <a:prstGeom prst="rect">
            <a:avLst/>
          </a:prstGeom>
        </p:spPr>
      </p:pic>
      <p:pic>
        <p:nvPicPr>
          <p:cNvPr id="54" name="Grafik 53" descr="Ein Bild, das Text, Screenshot, Beschilderung, Schrift enthält.&#10;&#10;Automatisch generierte Beschreibung">
            <a:extLst>
              <a:ext uri="{FF2B5EF4-FFF2-40B4-BE49-F238E27FC236}">
                <a16:creationId xmlns:a16="http://schemas.microsoft.com/office/drawing/2014/main" id="{484C9946-CE39-FDC5-7E52-0E0EF6875267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374" y="1106412"/>
            <a:ext cx="1078907" cy="809180"/>
          </a:xfrm>
          <a:prstGeom prst="rect">
            <a:avLst/>
          </a:prstGeom>
        </p:spPr>
      </p:pic>
      <p:pic>
        <p:nvPicPr>
          <p:cNvPr id="55" name="Grafik 54" descr="Ein Bild, das Text, Screenshot, Logo, Design enthält.&#10;&#10;Automatisch generierte Beschreibung">
            <a:extLst>
              <a:ext uri="{FF2B5EF4-FFF2-40B4-BE49-F238E27FC236}">
                <a16:creationId xmlns:a16="http://schemas.microsoft.com/office/drawing/2014/main" id="{B0C059CC-06BF-50B1-4F9E-2AAFC83BCC7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723" y="1114244"/>
            <a:ext cx="962459" cy="721844"/>
          </a:xfrm>
          <a:prstGeom prst="rect">
            <a:avLst/>
          </a:prstGeom>
        </p:spPr>
      </p:pic>
      <p:pic>
        <p:nvPicPr>
          <p:cNvPr id="56" name="Grafik 55" descr="Ein Bild, das Menschliches Gesicht, Text, Person, Lächeln enthält.&#10;&#10;Automatisch generierte Beschreibung">
            <a:extLst>
              <a:ext uri="{FF2B5EF4-FFF2-40B4-BE49-F238E27FC236}">
                <a16:creationId xmlns:a16="http://schemas.microsoft.com/office/drawing/2014/main" id="{4D4398C6-4DEC-71AE-D5BD-97B9809B3AF9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49" y="3466782"/>
            <a:ext cx="1078907" cy="809180"/>
          </a:xfrm>
          <a:prstGeom prst="rect">
            <a:avLst/>
          </a:prstGeom>
        </p:spPr>
      </p:pic>
      <p:pic>
        <p:nvPicPr>
          <p:cNvPr id="57" name="Grafik 56" descr="Ein Bild, das Menschliches Gesicht, Text, Lächeln, Baby enthält.&#10;&#10;Automatisch generierte Beschreibung">
            <a:extLst>
              <a:ext uri="{FF2B5EF4-FFF2-40B4-BE49-F238E27FC236}">
                <a16:creationId xmlns:a16="http://schemas.microsoft.com/office/drawing/2014/main" id="{C76CADBF-814C-6418-E58A-91F9C011887B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8824" y="1714170"/>
            <a:ext cx="1078907" cy="809180"/>
          </a:xfrm>
          <a:prstGeom prst="rect">
            <a:avLst/>
          </a:prstGeom>
        </p:spPr>
      </p:pic>
      <p:pic>
        <p:nvPicPr>
          <p:cNvPr id="58" name="Grafik 57" descr="Ein Bild, das Menschliches Gesicht, Text, Screenshot, Baby enthält.&#10;&#10;Automatisch generierte Beschreibung">
            <a:extLst>
              <a:ext uri="{FF2B5EF4-FFF2-40B4-BE49-F238E27FC236}">
                <a16:creationId xmlns:a16="http://schemas.microsoft.com/office/drawing/2014/main" id="{EBB627EE-90DC-6A4D-BBEE-04A823174A8C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361" y="2475815"/>
            <a:ext cx="1078907" cy="809180"/>
          </a:xfrm>
          <a:prstGeom prst="rect">
            <a:avLst/>
          </a:prstGeom>
        </p:spPr>
      </p:pic>
      <p:pic>
        <p:nvPicPr>
          <p:cNvPr id="59" name="Grafik 58" descr="Ein Bild, das Menschliches Gesicht, Text, Lächeln, Screenshot enthält.&#10;&#10;Automatisch generierte Beschreibung">
            <a:extLst>
              <a:ext uri="{FF2B5EF4-FFF2-40B4-BE49-F238E27FC236}">
                <a16:creationId xmlns:a16="http://schemas.microsoft.com/office/drawing/2014/main" id="{B0F914B0-6C49-DF1C-FF2F-04993E48E9D0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015" y="2308706"/>
            <a:ext cx="1078907" cy="809180"/>
          </a:xfrm>
          <a:prstGeom prst="rect">
            <a:avLst/>
          </a:prstGeom>
        </p:spPr>
      </p:pic>
      <p:pic>
        <p:nvPicPr>
          <p:cNvPr id="60" name="Grafik 59" descr="Ein Bild, das Menschliches Gesicht, Text, Person, Lächeln enthält.&#10;&#10;Automatisch generierte Beschreibung">
            <a:extLst>
              <a:ext uri="{FF2B5EF4-FFF2-40B4-BE49-F238E27FC236}">
                <a16:creationId xmlns:a16="http://schemas.microsoft.com/office/drawing/2014/main" id="{5883CFC0-BD83-C11C-8F4F-559E3F6E011D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519" y="2268309"/>
            <a:ext cx="1078907" cy="809180"/>
          </a:xfrm>
          <a:prstGeom prst="rect">
            <a:avLst/>
          </a:prstGeom>
        </p:spPr>
      </p:pic>
      <p:pic>
        <p:nvPicPr>
          <p:cNvPr id="61" name="Grafik 60" descr="Ein Bild, das Screenshot, Cartoon, Person enthält.&#10;&#10;Automatisch generierte Beschreibung">
            <a:extLst>
              <a:ext uri="{FF2B5EF4-FFF2-40B4-BE49-F238E27FC236}">
                <a16:creationId xmlns:a16="http://schemas.microsoft.com/office/drawing/2014/main" id="{370E5ED4-149F-D5C7-3912-107FA9C1A337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911" y="2277834"/>
            <a:ext cx="1078907" cy="809180"/>
          </a:xfrm>
          <a:prstGeom prst="rect">
            <a:avLst/>
          </a:prstGeom>
        </p:spPr>
      </p:pic>
      <p:pic>
        <p:nvPicPr>
          <p:cNvPr id="62" name="Grafik 61" descr="Ein Bild, das Text, Screenshot, Logo, Marke enthält.&#10;&#10;Automatisch generierte Beschreibung">
            <a:extLst>
              <a:ext uri="{FF2B5EF4-FFF2-40B4-BE49-F238E27FC236}">
                <a16:creationId xmlns:a16="http://schemas.microsoft.com/office/drawing/2014/main" id="{DC63EDA3-967C-5D5F-829C-0364647079D2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755" y="1093003"/>
            <a:ext cx="1078907" cy="809180"/>
          </a:xfrm>
          <a:prstGeom prst="rect">
            <a:avLst/>
          </a:prstGeom>
        </p:spPr>
      </p:pic>
      <p:pic>
        <p:nvPicPr>
          <p:cNvPr id="63" name="Grafik 62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27B8B95F-326E-687E-51D1-1A73953DF0F6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1518" y="4209411"/>
            <a:ext cx="1078907" cy="809180"/>
          </a:xfrm>
          <a:prstGeom prst="rect">
            <a:avLst/>
          </a:prstGeom>
        </p:spPr>
      </p:pic>
      <p:pic>
        <p:nvPicPr>
          <p:cNvPr id="64" name="Grafik 63" descr="Ein Bild, das Screenshot, Text, Cartoon, Säugetier enthält.&#10;&#10;Automatisch generierte Beschreibung">
            <a:extLst>
              <a:ext uri="{FF2B5EF4-FFF2-40B4-BE49-F238E27FC236}">
                <a16:creationId xmlns:a16="http://schemas.microsoft.com/office/drawing/2014/main" id="{06E48C71-C74B-EE4C-58B1-3C1C8FE108DA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782" y="2648077"/>
            <a:ext cx="1078907" cy="809180"/>
          </a:xfrm>
          <a:prstGeom prst="rect">
            <a:avLst/>
          </a:prstGeom>
        </p:spPr>
      </p:pic>
      <p:pic>
        <p:nvPicPr>
          <p:cNvPr id="65" name="Grafik 64" descr="Ein Bild, das Text, Screenshot, Design, Visitenkarte enthält.&#10;&#10;Automatisch generierte Beschreibung">
            <a:extLst>
              <a:ext uri="{FF2B5EF4-FFF2-40B4-BE49-F238E27FC236}">
                <a16:creationId xmlns:a16="http://schemas.microsoft.com/office/drawing/2014/main" id="{AA457E64-AB98-F4CB-7E22-0F61AE07D604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846" y="1497593"/>
            <a:ext cx="1078907" cy="809180"/>
          </a:xfrm>
          <a:prstGeom prst="rect">
            <a:avLst/>
          </a:prstGeom>
        </p:spPr>
      </p:pic>
      <p:pic>
        <p:nvPicPr>
          <p:cNvPr id="66" name="Grafik 65" descr="Ein Bild, das Text, Multimedia, Screenshot, Gerät enthält.&#10;&#10;Automatisch generierte Beschreibung">
            <a:extLst>
              <a:ext uri="{FF2B5EF4-FFF2-40B4-BE49-F238E27FC236}">
                <a16:creationId xmlns:a16="http://schemas.microsoft.com/office/drawing/2014/main" id="{0010C640-057E-C0F2-6AC3-543AFD736E51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618" y="2846726"/>
            <a:ext cx="1078907" cy="809180"/>
          </a:xfrm>
          <a:prstGeom prst="rect">
            <a:avLst/>
          </a:prstGeom>
        </p:spPr>
      </p:pic>
      <p:pic>
        <p:nvPicPr>
          <p:cNvPr id="67" name="Grafik 66" descr="Ein Bild, das Screenshot, Multimedia, Gerät, Text enthält.&#10;&#10;Automatisch generierte Beschreibung">
            <a:extLst>
              <a:ext uri="{FF2B5EF4-FFF2-40B4-BE49-F238E27FC236}">
                <a16:creationId xmlns:a16="http://schemas.microsoft.com/office/drawing/2014/main" id="{1BE4FDCB-59E6-1EE6-A2EF-06F81C144B0E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189" y="1497593"/>
            <a:ext cx="1078907" cy="782187"/>
          </a:xfrm>
          <a:prstGeom prst="rect">
            <a:avLst/>
          </a:prstGeom>
        </p:spPr>
      </p:pic>
      <p:pic>
        <p:nvPicPr>
          <p:cNvPr id="68" name="Grafik 67" descr="Ein Bild, das Text, Menschliches Gesicht, Lächeln, Kleidung enthält.&#10;&#10;Automatisch generierte Beschreibung">
            <a:extLst>
              <a:ext uri="{FF2B5EF4-FFF2-40B4-BE49-F238E27FC236}">
                <a16:creationId xmlns:a16="http://schemas.microsoft.com/office/drawing/2014/main" id="{13B56858-4C72-5380-3A3D-5A7C619EA60C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431" y="1866787"/>
            <a:ext cx="1078907" cy="809180"/>
          </a:xfrm>
          <a:prstGeom prst="rect">
            <a:avLst/>
          </a:prstGeom>
        </p:spPr>
      </p:pic>
      <p:pic>
        <p:nvPicPr>
          <p:cNvPr id="69" name="Grafik 68" descr="Ein Bild, das Text, Screenshot, Essen enthält.&#10;&#10;Automatisch generierte Beschreibung">
            <a:extLst>
              <a:ext uri="{FF2B5EF4-FFF2-40B4-BE49-F238E27FC236}">
                <a16:creationId xmlns:a16="http://schemas.microsoft.com/office/drawing/2014/main" id="{ABE6475A-5BEF-4BE9-B67D-CC948A093E62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1220" y="4673571"/>
            <a:ext cx="1056972" cy="792729"/>
          </a:xfrm>
          <a:prstGeom prst="rect">
            <a:avLst/>
          </a:prstGeom>
        </p:spPr>
      </p:pic>
      <p:pic>
        <p:nvPicPr>
          <p:cNvPr id="70" name="Grafik 69" descr="Ein Bild, das Text, Screenshot, Logo, Marke enthält.&#10;&#10;Automatisch generierte Beschreibung">
            <a:extLst>
              <a:ext uri="{FF2B5EF4-FFF2-40B4-BE49-F238E27FC236}">
                <a16:creationId xmlns:a16="http://schemas.microsoft.com/office/drawing/2014/main" id="{BA3F9C31-12F3-8025-17F0-10D16E6836E3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858" y="2104435"/>
            <a:ext cx="1078907" cy="809180"/>
          </a:xfrm>
          <a:prstGeom prst="rect">
            <a:avLst/>
          </a:prstGeom>
        </p:spPr>
      </p:pic>
      <p:pic>
        <p:nvPicPr>
          <p:cNvPr id="71" name="Grafik 70" descr="Ein Bild, das Text, Menschliches Gesicht, Brille, Lächeln enthält.&#10;&#10;Automatisch generierte Beschreibung">
            <a:extLst>
              <a:ext uri="{FF2B5EF4-FFF2-40B4-BE49-F238E27FC236}">
                <a16:creationId xmlns:a16="http://schemas.microsoft.com/office/drawing/2014/main" id="{2E505E2D-6B55-745A-5196-A840EAB3E4C0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124" y="3066955"/>
            <a:ext cx="1078907" cy="809180"/>
          </a:xfrm>
          <a:prstGeom prst="rect">
            <a:avLst/>
          </a:prstGeom>
        </p:spPr>
      </p:pic>
      <p:pic>
        <p:nvPicPr>
          <p:cNvPr id="72" name="Grafik 71" descr="Ein Bild, das Text, Onlinewerbung, Website, Webseite enthält.&#10;&#10;Automatisch generierte Beschreibung">
            <a:extLst>
              <a:ext uri="{FF2B5EF4-FFF2-40B4-BE49-F238E27FC236}">
                <a16:creationId xmlns:a16="http://schemas.microsoft.com/office/drawing/2014/main" id="{AAD125AE-435E-44AC-DD3F-E233E177D8A2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527" y="1529899"/>
            <a:ext cx="1078907" cy="809180"/>
          </a:xfrm>
          <a:prstGeom prst="rect">
            <a:avLst/>
          </a:prstGeom>
        </p:spPr>
      </p:pic>
      <p:pic>
        <p:nvPicPr>
          <p:cNvPr id="73" name="Grafik 72" descr="Ein Bild, das Text, Grafikdesign, Grafiken, Poster enthält.&#10;&#10;Automatisch generierte Beschreibung">
            <a:extLst>
              <a:ext uri="{FF2B5EF4-FFF2-40B4-BE49-F238E27FC236}">
                <a16:creationId xmlns:a16="http://schemas.microsoft.com/office/drawing/2014/main" id="{98E009E2-3F27-F142-A3FD-BAA66E735AEF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285" y="2107265"/>
            <a:ext cx="1078907" cy="809180"/>
          </a:xfrm>
          <a:prstGeom prst="rect">
            <a:avLst/>
          </a:prstGeom>
        </p:spPr>
      </p:pic>
      <p:pic>
        <p:nvPicPr>
          <p:cNvPr id="74" name="Grafik 73" descr="Ein Bild, das Text, Grafikdesign, Cartoon, Poster enthält.&#10;&#10;Automatisch generierte Beschreibung">
            <a:extLst>
              <a:ext uri="{FF2B5EF4-FFF2-40B4-BE49-F238E27FC236}">
                <a16:creationId xmlns:a16="http://schemas.microsoft.com/office/drawing/2014/main" id="{96CD15EE-10BC-A53A-FAEF-6C8D8C6E36D0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004" y="1292219"/>
            <a:ext cx="1078907" cy="809180"/>
          </a:xfrm>
          <a:prstGeom prst="rect">
            <a:avLst/>
          </a:prstGeom>
        </p:spPr>
      </p:pic>
      <p:pic>
        <p:nvPicPr>
          <p:cNvPr id="75" name="Grafik 74" descr="Ein Bild, das Text, Menschliches Gesicht, Screenshot, Grafikdesign enthält.&#10;&#10;Automatisch generierte Beschreibung">
            <a:extLst>
              <a:ext uri="{FF2B5EF4-FFF2-40B4-BE49-F238E27FC236}">
                <a16:creationId xmlns:a16="http://schemas.microsoft.com/office/drawing/2014/main" id="{56F94CE9-603E-BCAE-F2A9-7393BC2E924F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715" y="1339844"/>
            <a:ext cx="1078907" cy="809180"/>
          </a:xfrm>
          <a:prstGeom prst="rect">
            <a:avLst/>
          </a:prstGeom>
        </p:spPr>
      </p:pic>
      <p:pic>
        <p:nvPicPr>
          <p:cNvPr id="76" name="Grafik 75" descr="Ein Bild, das Text, Poster, Grafikdesign, Cartoon enthält.&#10;&#10;Automatisch generierte Beschreibung">
            <a:extLst>
              <a:ext uri="{FF2B5EF4-FFF2-40B4-BE49-F238E27FC236}">
                <a16:creationId xmlns:a16="http://schemas.microsoft.com/office/drawing/2014/main" id="{55D1E8EB-8165-75AF-BF97-900F49A82335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161" y="1547672"/>
            <a:ext cx="1078907" cy="809180"/>
          </a:xfrm>
          <a:prstGeom prst="rect">
            <a:avLst/>
          </a:prstGeom>
        </p:spPr>
      </p:pic>
      <p:pic>
        <p:nvPicPr>
          <p:cNvPr id="77" name="Grafik 76" descr="Ein Bild, das Text, Grafikdesign, Grafiken, Poster enthält.&#10;&#10;Automatisch generierte Beschreibung">
            <a:extLst>
              <a:ext uri="{FF2B5EF4-FFF2-40B4-BE49-F238E27FC236}">
                <a16:creationId xmlns:a16="http://schemas.microsoft.com/office/drawing/2014/main" id="{32CCE6A2-50B0-2CD3-AD54-654B85D96326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358" y="4722751"/>
            <a:ext cx="1078907" cy="809180"/>
          </a:xfrm>
          <a:prstGeom prst="rect">
            <a:avLst/>
          </a:prstGeom>
        </p:spPr>
      </p:pic>
      <p:pic>
        <p:nvPicPr>
          <p:cNvPr id="78" name="Grafik 77" descr="Ein Bild, das Text, Schrift, Screenshot, Design enthält.&#10;&#10;Automatisch generierte Beschreibung">
            <a:extLst>
              <a:ext uri="{FF2B5EF4-FFF2-40B4-BE49-F238E27FC236}">
                <a16:creationId xmlns:a16="http://schemas.microsoft.com/office/drawing/2014/main" id="{473D2070-6447-F3E2-119E-296FDAA20EAB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3281" y="1103805"/>
            <a:ext cx="1078907" cy="809180"/>
          </a:xfrm>
          <a:prstGeom prst="rect">
            <a:avLst/>
          </a:prstGeom>
        </p:spPr>
      </p:pic>
      <p:pic>
        <p:nvPicPr>
          <p:cNvPr id="79" name="Grafik 78" descr="Ein Bild, das Text, Schrift, Screenshot, Aufdruck enthält.&#10;&#10;Automatisch generierte Beschreibung">
            <a:extLst>
              <a:ext uri="{FF2B5EF4-FFF2-40B4-BE49-F238E27FC236}">
                <a16:creationId xmlns:a16="http://schemas.microsoft.com/office/drawing/2014/main" id="{29AB19DF-CF02-C163-1B65-5BBF6E62203A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638" y="4080027"/>
            <a:ext cx="1078907" cy="809180"/>
          </a:xfrm>
          <a:prstGeom prst="rect">
            <a:avLst/>
          </a:prstGeom>
        </p:spPr>
      </p:pic>
      <p:pic>
        <p:nvPicPr>
          <p:cNvPr id="80" name="Grafik 79" descr="Ein Bild, das Text, Screenshot, Schrift, Marke enthält.&#10;&#10;Automatisch generierte Beschreibung">
            <a:extLst>
              <a:ext uri="{FF2B5EF4-FFF2-40B4-BE49-F238E27FC236}">
                <a16:creationId xmlns:a16="http://schemas.microsoft.com/office/drawing/2014/main" id="{3B84CBBC-054C-9CC2-4B2A-F6CC5862A9DB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1608" y="977449"/>
            <a:ext cx="1078907" cy="809180"/>
          </a:xfrm>
          <a:prstGeom prst="rect">
            <a:avLst/>
          </a:prstGeom>
        </p:spPr>
      </p:pic>
      <p:pic>
        <p:nvPicPr>
          <p:cNvPr id="81" name="Grafik 80" descr="Ein Bild, das Vogel, Papagei, Screenshot, Sittich enthält.&#10;&#10;Automatisch generierte Beschreibung">
            <a:extLst>
              <a:ext uri="{FF2B5EF4-FFF2-40B4-BE49-F238E27FC236}">
                <a16:creationId xmlns:a16="http://schemas.microsoft.com/office/drawing/2014/main" id="{2F5B5F3B-98DE-094E-71CD-3CD9A06FA28D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50" y="2703784"/>
            <a:ext cx="1078907" cy="809180"/>
          </a:xfrm>
          <a:prstGeom prst="rect">
            <a:avLst/>
          </a:prstGeom>
        </p:spPr>
      </p:pic>
      <p:pic>
        <p:nvPicPr>
          <p:cNvPr id="82" name="Grafik 81" descr="Ein Bild, das Text, Screenshot, Schrift, gelb enthält.&#10;&#10;Automatisch generierte Beschreibung">
            <a:extLst>
              <a:ext uri="{FF2B5EF4-FFF2-40B4-BE49-F238E27FC236}">
                <a16:creationId xmlns:a16="http://schemas.microsoft.com/office/drawing/2014/main" id="{9DC7A999-C087-7BBF-DE2D-9AAF86DF237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2821" y="1093003"/>
            <a:ext cx="1078907" cy="809180"/>
          </a:xfrm>
          <a:prstGeom prst="rect">
            <a:avLst/>
          </a:prstGeom>
        </p:spPr>
      </p:pic>
      <p:pic>
        <p:nvPicPr>
          <p:cNvPr id="83" name="Grafik 82" descr="Ein Bild, das Text, Screenshot, Cartoon, Grafikdesign enthält.&#10;&#10;Automatisch generierte Beschreibung">
            <a:extLst>
              <a:ext uri="{FF2B5EF4-FFF2-40B4-BE49-F238E27FC236}">
                <a16:creationId xmlns:a16="http://schemas.microsoft.com/office/drawing/2014/main" id="{75866FDC-9F9C-C6C3-8D1C-715476080C1E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807" y="3834678"/>
            <a:ext cx="1078907" cy="809180"/>
          </a:xfrm>
          <a:prstGeom prst="rect">
            <a:avLst/>
          </a:prstGeom>
        </p:spPr>
      </p:pic>
      <p:pic>
        <p:nvPicPr>
          <p:cNvPr id="84" name="Grafik 83" descr="Ein Bild, das Text, Grafikdesign, Grafiken, Poster enthält.&#10;&#10;Automatisch generierte Beschreibung">
            <a:extLst>
              <a:ext uri="{FF2B5EF4-FFF2-40B4-BE49-F238E27FC236}">
                <a16:creationId xmlns:a16="http://schemas.microsoft.com/office/drawing/2014/main" id="{DBA4517D-C21B-9A29-D9C0-1C530275149F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937" y="4613680"/>
            <a:ext cx="1078907" cy="809180"/>
          </a:xfrm>
          <a:prstGeom prst="rect">
            <a:avLst/>
          </a:prstGeom>
        </p:spPr>
      </p:pic>
      <p:pic>
        <p:nvPicPr>
          <p:cNvPr id="85" name="Grafik 84" descr="Ein Bild, das Text, Screenshot, Kreis, Diagramm enthält.&#10;&#10;Automatisch generierte Beschreibung">
            <a:extLst>
              <a:ext uri="{FF2B5EF4-FFF2-40B4-BE49-F238E27FC236}">
                <a16:creationId xmlns:a16="http://schemas.microsoft.com/office/drawing/2014/main" id="{B3E490B3-5EEF-A1F0-37A3-38C7CA028859}"/>
              </a:ext>
            </a:extLst>
          </p:cNvPr>
          <p:cNvPicPr>
            <a:picLocks noChangeAspect="1"/>
          </p:cNvPicPr>
          <p:nvPr/>
        </p:nvPicPr>
        <p:blipFill>
          <a:blip r:embed="rId8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303" y="3312565"/>
            <a:ext cx="509401" cy="722964"/>
          </a:xfrm>
          <a:prstGeom prst="rect">
            <a:avLst/>
          </a:prstGeom>
        </p:spPr>
      </p:pic>
      <p:pic>
        <p:nvPicPr>
          <p:cNvPr id="86" name="Grafik 85">
            <a:extLst>
              <a:ext uri="{FF2B5EF4-FFF2-40B4-BE49-F238E27FC236}">
                <a16:creationId xmlns:a16="http://schemas.microsoft.com/office/drawing/2014/main" id="{6306FFA6-9CE6-C88E-D2AA-595B7FBC8916}"/>
              </a:ext>
            </a:extLst>
          </p:cNvPr>
          <p:cNvPicPr>
            <a:picLocks noChangeAspect="1"/>
          </p:cNvPicPr>
          <p:nvPr/>
        </p:nvPicPr>
        <p:blipFill>
          <a:blip r:embed="rId8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1907" y="4694065"/>
            <a:ext cx="442669" cy="628256"/>
          </a:xfrm>
          <a:prstGeom prst="rect">
            <a:avLst/>
          </a:prstGeom>
        </p:spPr>
      </p:pic>
      <p:sp>
        <p:nvSpPr>
          <p:cNvPr id="88" name="Textfeld 87">
            <a:extLst>
              <a:ext uri="{FF2B5EF4-FFF2-40B4-BE49-F238E27FC236}">
                <a16:creationId xmlns:a16="http://schemas.microsoft.com/office/drawing/2014/main" id="{295EBD91-C130-08DC-6B51-1530E1D1F9AF}"/>
              </a:ext>
            </a:extLst>
          </p:cNvPr>
          <p:cNvSpPr txBox="1"/>
          <p:nvPr/>
        </p:nvSpPr>
        <p:spPr>
          <a:xfrm>
            <a:off x="4429126" y="6438443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Broschüren und Flyer | Saferinternet.at</a:t>
            </a:r>
          </a:p>
        </p:txBody>
      </p:sp>
    </p:spTree>
    <p:extLst>
      <p:ext uri="{BB962C8B-B14F-4D97-AF65-F5344CB8AC3E}">
        <p14:creationId xmlns:p14="http://schemas.microsoft.com/office/powerpoint/2010/main" val="3152113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268099E1-5321-41BE-ACBC-7A0E1BA3B678}"/>
              </a:ext>
            </a:extLst>
          </p:cNvPr>
          <p:cNvSpPr txBox="1"/>
          <p:nvPr/>
        </p:nvSpPr>
        <p:spPr>
          <a:xfrm>
            <a:off x="4429126" y="6438443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AT" sz="1900">
                <a:solidFill>
                  <a:prstClr val="black"/>
                </a:solidFill>
                <a:latin typeface="Gill Sans MT" panose="020B0502020104020203" pitchFamily="34" charset="0"/>
              </a:rPr>
              <a:t>Unterstützung für Eltern </a:t>
            </a:r>
            <a:r>
              <a:rPr lang="de-AT" sz="1900">
                <a:latin typeface="Gill Sans MT" panose="020B0502020104020203" pitchFamily="34" charset="0"/>
              </a:rPr>
              <a:t>| Saferinternet.at</a:t>
            </a:r>
            <a:endParaRPr lang="de-AT" sz="190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BC33D64-00CD-3785-4435-5A6CCB30C1D2}"/>
              </a:ext>
            </a:extLst>
          </p:cNvPr>
          <p:cNvSpPr txBox="1"/>
          <p:nvPr/>
        </p:nvSpPr>
        <p:spPr>
          <a:xfrm>
            <a:off x="493776" y="5188861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err="1">
                <a:latin typeface="Gill Sans MT" panose="020B0502020104020203" pitchFamily="34" charset="0"/>
              </a:rPr>
              <a:t>www.fragbarbara.at</a:t>
            </a:r>
            <a:r>
              <a:rPr lang="de-DE">
                <a:latin typeface="Gill Sans MT" panose="020B0502020104020203" pitchFamily="34" charset="0"/>
              </a:rPr>
              <a:t> – Folge 21 Selbstdarstellung online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679EFE6-C3CB-6B47-5FC1-D7790A75C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809" y="1324520"/>
            <a:ext cx="2917612" cy="4197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 descr="Ein Bild, das Menschliches Gesicht, Lächeln, Multimedia, Cartoon enthält.&#10;&#10;Automatisch generierte Beschreibung">
            <a:extLst>
              <a:ext uri="{FF2B5EF4-FFF2-40B4-BE49-F238E27FC236}">
                <a16:creationId xmlns:a16="http://schemas.microsoft.com/office/drawing/2014/main" id="{CF4F32FC-7650-38CF-4C98-BA6EE8374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062" y="1112107"/>
            <a:ext cx="7252330" cy="407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68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7F8478E9-A4CA-47D5-996B-703AE3B973BE}"/>
              </a:ext>
            </a:extLst>
          </p:cNvPr>
          <p:cNvSpPr txBox="1"/>
          <p:nvPr/>
        </p:nvSpPr>
        <p:spPr>
          <a:xfrm>
            <a:off x="1109906" y="6416356"/>
            <a:ext cx="11082094" cy="3847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de-AT" sz="1900" dirty="0">
                <a:latin typeface="Gill Sans MT"/>
              </a:rPr>
              <a:t>Broschüre: Schönheitsideale im Internet: Tipps für selbstbewussten Umgang mit Schönheitsidealen | ISPA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902CE9-3AA7-1111-70CD-D96A2011FFA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54" y="751668"/>
            <a:ext cx="3351003" cy="4721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5AAB16-18C7-F392-B53A-3B2B654A7A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6003" y="746773"/>
            <a:ext cx="6400801" cy="2342695"/>
          </a:xfrm>
          <a:prstGeom prst="rect">
            <a:avLst/>
          </a:prstGeom>
          <a:ln>
            <a:solidFill>
              <a:srgbClr val="424F55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F44D2E-0FF0-809E-D192-D0940EE4E5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1509" y="3245251"/>
            <a:ext cx="6400800" cy="2250930"/>
          </a:xfrm>
          <a:prstGeom prst="rect">
            <a:avLst/>
          </a:prstGeom>
          <a:ln>
            <a:solidFill>
              <a:srgbClr val="424F55"/>
            </a:solidFill>
          </a:ln>
        </p:spPr>
      </p:pic>
    </p:spTree>
    <p:extLst>
      <p:ext uri="{BB962C8B-B14F-4D97-AF65-F5344CB8AC3E}">
        <p14:creationId xmlns:p14="http://schemas.microsoft.com/office/powerpoint/2010/main" val="249480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61DD387B-84EF-C946-BD85-378F9AC228FB}"/>
              </a:ext>
            </a:extLst>
          </p:cNvPr>
          <p:cNvSpPr txBox="1"/>
          <p:nvPr/>
        </p:nvSpPr>
        <p:spPr>
          <a:xfrm>
            <a:off x="2535185" y="4996134"/>
            <a:ext cx="318045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000">
                <a:latin typeface="Gill Sans MT"/>
                <a:hlinkClick r:id="rId2"/>
              </a:rPr>
              <a:t>www.ispa.at/onlinezoo</a:t>
            </a:r>
            <a:endParaRPr lang="en-US">
              <a:latin typeface="Calibri"/>
              <a:cs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8AB73F-EC13-FA4A-BD90-DD5E7FDC1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788" y="1221349"/>
            <a:ext cx="4873739" cy="3482695"/>
          </a:xfrm>
          <a:prstGeom prst="rect">
            <a:avLst/>
          </a:prstGeom>
          <a:noFill/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2E44740-2B46-47CC-8C6F-969D61EF57D1}"/>
              </a:ext>
            </a:extLst>
          </p:cNvPr>
          <p:cNvSpPr txBox="1"/>
          <p:nvPr/>
        </p:nvSpPr>
        <p:spPr>
          <a:xfrm>
            <a:off x="4429126" y="6438443"/>
            <a:ext cx="7762874" cy="3847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de-DE" sz="1900" dirty="0">
                <a:latin typeface="Gill Sans MT"/>
              </a:rPr>
              <a:t>Kinderbuch auch als E-Book zum Vorlesen und Videos für Kinder </a:t>
            </a:r>
            <a:r>
              <a:rPr lang="de-AT" sz="1900" dirty="0">
                <a:latin typeface="Gill Sans MT"/>
              </a:rPr>
              <a:t>| ISPA</a:t>
            </a:r>
            <a:endParaRPr lang="de-AT" sz="1900" dirty="0">
              <a:solidFill>
                <a:prstClr val="black"/>
              </a:solidFill>
              <a:latin typeface="Gill Sans MT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09CB969C-6ACD-925F-20D0-6882C64CE7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534765" y="1092610"/>
            <a:ext cx="4859033" cy="3737752"/>
          </a:xfrm>
          <a:prstGeom prst="rect">
            <a:avLst/>
          </a:prstGeom>
          <a:noFill/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559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1124809-0FEB-7468-7F74-28E11DF98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609" y="-243528"/>
            <a:ext cx="7134087" cy="713408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064B8C2-DE98-371E-D654-519343776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87" y="3053178"/>
            <a:ext cx="11650825" cy="1318100"/>
          </a:xfrm>
        </p:spPr>
        <p:txBody>
          <a:bodyPr/>
          <a:lstStyle/>
          <a:p>
            <a:r>
              <a:rPr lang="de-AT" dirty="0"/>
              <a:t>Was kann die Schule tun?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1D4B194-BF61-B9B9-0B7E-72B69DC584C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86" y="1076324"/>
            <a:ext cx="803275" cy="803275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3555D8E-C2D2-8179-A8F8-5A293996E7F4}"/>
              </a:ext>
            </a:extLst>
          </p:cNvPr>
          <p:cNvSpPr txBox="1"/>
          <p:nvPr/>
        </p:nvSpPr>
        <p:spPr>
          <a:xfrm>
            <a:off x="1759607" y="1101179"/>
            <a:ext cx="6735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dirty="0"/>
              <a:t>KI nutzen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D403E00-D9F9-64D5-2CD2-380DE8BFE9D5}"/>
              </a:ext>
            </a:extLst>
          </p:cNvPr>
          <p:cNvSpPr txBox="1"/>
          <p:nvPr/>
        </p:nvSpPr>
        <p:spPr>
          <a:xfrm>
            <a:off x="1759607" y="1365833"/>
            <a:ext cx="1059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/>
              <a:t>Kompetenzen </a:t>
            </a:r>
          </a:p>
          <a:p>
            <a:r>
              <a:rPr lang="de-AT" sz="1000" dirty="0"/>
              <a:t>vermitteln</a:t>
            </a:r>
          </a:p>
        </p:txBody>
      </p:sp>
    </p:spTree>
    <p:extLst>
      <p:ext uri="{BB962C8B-B14F-4D97-AF65-F5344CB8AC3E}">
        <p14:creationId xmlns:p14="http://schemas.microsoft.com/office/powerpoint/2010/main" val="2083457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A9D74DF1-496E-D82A-F958-7638FCACB59B}"/>
              </a:ext>
            </a:extLst>
          </p:cNvPr>
          <p:cNvSpPr/>
          <p:nvPr/>
        </p:nvSpPr>
        <p:spPr>
          <a:xfrm>
            <a:off x="-20191" y="-24582"/>
            <a:ext cx="1827726" cy="1089276"/>
          </a:xfrm>
          <a:prstGeom prst="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EC5E75E-E5D3-C314-0E78-87371BAF4E73}"/>
              </a:ext>
            </a:extLst>
          </p:cNvPr>
          <p:cNvSpPr txBox="1"/>
          <p:nvPr/>
        </p:nvSpPr>
        <p:spPr>
          <a:xfrm>
            <a:off x="9412739" y="6466258"/>
            <a:ext cx="249574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900" dirty="0"/>
              <a:t>Übungen für die Schule</a:t>
            </a:r>
          </a:p>
        </p:txBody>
      </p:sp>
      <p:pic>
        <p:nvPicPr>
          <p:cNvPr id="5" name="Grafik 4" descr="Ein Bild, das Text, Screenshot, Schrift, Dokument enthält.&#10;&#10;Automatisch generierte Beschreibung">
            <a:extLst>
              <a:ext uri="{FF2B5EF4-FFF2-40B4-BE49-F238E27FC236}">
                <a16:creationId xmlns:a16="http://schemas.microsoft.com/office/drawing/2014/main" id="{33A7DB89-EE70-B267-9C6D-9197FF5577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46" y="3312263"/>
            <a:ext cx="2076135" cy="292735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9" name="Grafik 8" descr="Ein Bild, das Text, Brille, Menschliches Gesicht, Poster enthält.&#10;&#10;Automatisch generierte Beschreibung">
            <a:extLst>
              <a:ext uri="{FF2B5EF4-FFF2-40B4-BE49-F238E27FC236}">
                <a16:creationId xmlns:a16="http://schemas.microsoft.com/office/drawing/2014/main" id="{2742A3AE-4AA8-6BCF-A7A9-4FF0FA3EF50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03" y="1282378"/>
            <a:ext cx="1127798" cy="1609106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5A99981-D1AC-A43D-4A72-972099C5D94C}"/>
              </a:ext>
            </a:extLst>
          </p:cNvPr>
          <p:cNvSpPr txBox="1"/>
          <p:nvPr/>
        </p:nvSpPr>
        <p:spPr>
          <a:xfrm>
            <a:off x="2952960" y="1370696"/>
            <a:ext cx="3860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/>
              <a:t>Prototypische Darstellung von</a:t>
            </a:r>
          </a:p>
          <a:p>
            <a:r>
              <a:rPr lang="de-AT" sz="2000" dirty="0"/>
              <a:t>Schönheitsidealen in verschiedenen Zeitaltern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CCF5A3B-EB21-0266-808B-2509E6035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871" y="1337219"/>
            <a:ext cx="4730983" cy="4730983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B17D0F0-08FD-496F-8236-EFCEEC263F08}"/>
              </a:ext>
            </a:extLst>
          </p:cNvPr>
          <p:cNvSpPr txBox="1"/>
          <p:nvPr/>
        </p:nvSpPr>
        <p:spPr>
          <a:xfrm>
            <a:off x="2952960" y="2844726"/>
            <a:ext cx="3193458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AT" sz="2000" dirty="0"/>
              <a:t>Anhand von Fotos mit Großeltern, Eltern von damals und heute die Schönheitsideale erkunden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A19D034-B368-4419-7048-B2F852336EF6}"/>
              </a:ext>
            </a:extLst>
          </p:cNvPr>
          <p:cNvSpPr txBox="1"/>
          <p:nvPr/>
        </p:nvSpPr>
        <p:spPr>
          <a:xfrm>
            <a:off x="3738516" y="4758388"/>
            <a:ext cx="2748005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AT" sz="2000" dirty="0"/>
              <a:t>KI-Tools können hier zur Recherche und zur Darstellung genutzt werden.</a:t>
            </a:r>
          </a:p>
        </p:txBody>
      </p:sp>
      <p:sp>
        <p:nvSpPr>
          <p:cNvPr id="14" name="Pfeil nach rechts 13">
            <a:extLst>
              <a:ext uri="{FF2B5EF4-FFF2-40B4-BE49-F238E27FC236}">
                <a16:creationId xmlns:a16="http://schemas.microsoft.com/office/drawing/2014/main" id="{23A458DD-2B1E-67A2-51F3-5C1C5AE3A525}"/>
              </a:ext>
            </a:extLst>
          </p:cNvPr>
          <p:cNvSpPr/>
          <p:nvPr/>
        </p:nvSpPr>
        <p:spPr>
          <a:xfrm>
            <a:off x="6315067" y="5223265"/>
            <a:ext cx="1587507" cy="622299"/>
          </a:xfrm>
          <a:prstGeom prst="rightArrow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85AEE7C-A15E-9D7F-3131-AAD04A7B53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933" y="5067231"/>
            <a:ext cx="622300" cy="62230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589DBDB-DF75-8B1C-567F-0E646066DE64}"/>
              </a:ext>
            </a:extLst>
          </p:cNvPr>
          <p:cNvSpPr txBox="1"/>
          <p:nvPr/>
        </p:nvSpPr>
        <p:spPr>
          <a:xfrm>
            <a:off x="2952960" y="223582"/>
            <a:ext cx="4582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b="1" dirty="0"/>
              <a:t>Schönheit im Wandel der Zeit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456FCC-DD37-143E-1E64-A9BF75B0024D}"/>
              </a:ext>
            </a:extLst>
          </p:cNvPr>
          <p:cNvSpPr txBox="1"/>
          <p:nvPr/>
        </p:nvSpPr>
        <p:spPr>
          <a:xfrm>
            <a:off x="143561" y="129016"/>
            <a:ext cx="151111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200" dirty="0">
                <a:solidFill>
                  <a:schemeClr val="bg1"/>
                </a:solidFill>
              </a:rPr>
              <a:t>Geschichte,</a:t>
            </a:r>
          </a:p>
          <a:p>
            <a:r>
              <a:rPr lang="de-AT" sz="2200" dirty="0">
                <a:solidFill>
                  <a:schemeClr val="bg1"/>
                </a:solidFill>
              </a:rPr>
              <a:t>Kunst</a:t>
            </a:r>
          </a:p>
          <a:p>
            <a:endParaRPr lang="de-AT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470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21EA5-5774-670F-81E0-BA73F7F65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943C8AE3-21D5-8BA5-36B3-76B5A948D45A}"/>
              </a:ext>
            </a:extLst>
          </p:cNvPr>
          <p:cNvSpPr/>
          <p:nvPr/>
        </p:nvSpPr>
        <p:spPr>
          <a:xfrm>
            <a:off x="-20191" y="-24582"/>
            <a:ext cx="2210498" cy="1089276"/>
          </a:xfrm>
          <a:prstGeom prst="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72036BF-DCC7-60F8-7783-D927B0952365}"/>
              </a:ext>
            </a:extLst>
          </p:cNvPr>
          <p:cNvSpPr txBox="1"/>
          <p:nvPr/>
        </p:nvSpPr>
        <p:spPr>
          <a:xfrm>
            <a:off x="9412739" y="6466258"/>
            <a:ext cx="249574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900" dirty="0"/>
              <a:t>Übungen für die Schule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3F02D9F-BEB4-FFEE-7081-C88940740F10}"/>
              </a:ext>
            </a:extLst>
          </p:cNvPr>
          <p:cNvSpPr txBox="1"/>
          <p:nvPr/>
        </p:nvSpPr>
        <p:spPr>
          <a:xfrm>
            <a:off x="2952959" y="1370696"/>
            <a:ext cx="45323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Phase 1: </a:t>
            </a:r>
            <a:r>
              <a:rPr lang="de-DE" sz="2000" dirty="0"/>
              <a:t>Diskussion „Das ist schön, hübsch, cool, stark...“?</a:t>
            </a:r>
          </a:p>
          <a:p>
            <a:endParaRPr lang="de-DE" sz="2000" dirty="0"/>
          </a:p>
          <a:p>
            <a:r>
              <a:rPr lang="de-DE" sz="2000" b="1" dirty="0"/>
              <a:t>Phase 2: </a:t>
            </a:r>
            <a:r>
              <a:rPr lang="de-DE" sz="2000" dirty="0"/>
              <a:t>Sich selbst zeichnen, wie man sich selbst sieht.</a:t>
            </a:r>
          </a:p>
          <a:p>
            <a:endParaRPr lang="de-DE" sz="2000" b="1" dirty="0"/>
          </a:p>
          <a:p>
            <a:r>
              <a:rPr lang="de-AT" sz="2000" b="1" dirty="0"/>
              <a:t>Phase 3: </a:t>
            </a:r>
            <a:r>
              <a:rPr lang="de-AT" sz="2000" dirty="0"/>
              <a:t>Komplimente machen</a:t>
            </a:r>
          </a:p>
          <a:p>
            <a:endParaRPr lang="de-DE" sz="20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9CCA023-670D-FD3E-9531-884274C70801}"/>
              </a:ext>
            </a:extLst>
          </p:cNvPr>
          <p:cNvSpPr txBox="1"/>
          <p:nvPr/>
        </p:nvSpPr>
        <p:spPr>
          <a:xfrm>
            <a:off x="2952960" y="223582"/>
            <a:ext cx="5439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Ich bin schön! Muss ich schön sein?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5391862-5259-DA56-C9A7-80C7A71C379E}"/>
              </a:ext>
            </a:extLst>
          </p:cNvPr>
          <p:cNvSpPr txBox="1"/>
          <p:nvPr/>
        </p:nvSpPr>
        <p:spPr>
          <a:xfrm>
            <a:off x="143561" y="129016"/>
            <a:ext cx="19175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200" dirty="0">
                <a:solidFill>
                  <a:schemeClr val="bg1"/>
                </a:solidFill>
              </a:rPr>
              <a:t>Medienbildung</a:t>
            </a:r>
          </a:p>
          <a:p>
            <a:r>
              <a:rPr lang="de-AT" sz="2200" dirty="0">
                <a:solidFill>
                  <a:schemeClr val="bg1"/>
                </a:solidFill>
              </a:rPr>
              <a:t>Volksschule</a:t>
            </a:r>
          </a:p>
        </p:txBody>
      </p:sp>
      <p:pic>
        <p:nvPicPr>
          <p:cNvPr id="2" name="Grafik 1" descr="Ein Bild, das Text, Brief, Dokument, Screenshot enthält.&#10;&#10;Automatisch generierte Beschreibung">
            <a:extLst>
              <a:ext uri="{FF2B5EF4-FFF2-40B4-BE49-F238E27FC236}">
                <a16:creationId xmlns:a16="http://schemas.microsoft.com/office/drawing/2014/main" id="{49698031-48F2-D6C5-807B-ADB4D5D4AD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40" y="3393817"/>
            <a:ext cx="1993030" cy="2793224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4" name="Grafik 3" descr="Ein Bild, das Text, Clipart, Frucht, Animierter Cartoon enthält.&#10;&#10;Automatisch generierte Beschreibung">
            <a:extLst>
              <a:ext uri="{FF2B5EF4-FFF2-40B4-BE49-F238E27FC236}">
                <a16:creationId xmlns:a16="http://schemas.microsoft.com/office/drawing/2014/main" id="{E2D44E42-F767-3F90-9B9D-21989DB23B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29" y="1370696"/>
            <a:ext cx="1357975" cy="191135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C25B9A9-5412-F0A6-CAE0-9A381CB8A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850" y="1517650"/>
            <a:ext cx="3822700" cy="382270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0346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06BED-1438-0F48-F358-86FB191CE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2FB9E20-D2B0-4BAA-9215-3DFCD48C3C71}"/>
              </a:ext>
            </a:extLst>
          </p:cNvPr>
          <p:cNvSpPr/>
          <p:nvPr/>
        </p:nvSpPr>
        <p:spPr>
          <a:xfrm>
            <a:off x="-20191" y="-24582"/>
            <a:ext cx="1891521" cy="1089276"/>
          </a:xfrm>
          <a:prstGeom prst="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1683120-7D17-596B-EDC2-629BE3AFE29E}"/>
              </a:ext>
            </a:extLst>
          </p:cNvPr>
          <p:cNvSpPr txBox="1"/>
          <p:nvPr/>
        </p:nvSpPr>
        <p:spPr>
          <a:xfrm>
            <a:off x="9412739" y="6466258"/>
            <a:ext cx="249574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900" dirty="0"/>
              <a:t>Übungen für die Schule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858F8D2-B3D4-1CD2-6AD6-88E960F2C919}"/>
              </a:ext>
            </a:extLst>
          </p:cNvPr>
          <p:cNvSpPr txBox="1"/>
          <p:nvPr/>
        </p:nvSpPr>
        <p:spPr>
          <a:xfrm>
            <a:off x="2952959" y="1370696"/>
            <a:ext cx="45323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/>
              <a:t>Phase 1: </a:t>
            </a:r>
            <a:r>
              <a:rPr lang="de-AT" sz="2000" dirty="0"/>
              <a:t>gemeinsame Recherche der Möglichkeiten, wie </a:t>
            </a:r>
            <a:r>
              <a:rPr lang="de-AT" sz="2000" dirty="0" err="1"/>
              <a:t>Influencer:innen</a:t>
            </a:r>
            <a:r>
              <a:rPr lang="de-AT" sz="2000" dirty="0"/>
              <a:t> Geld verdienen.</a:t>
            </a:r>
          </a:p>
          <a:p>
            <a:endParaRPr lang="de-AT" sz="2000" dirty="0"/>
          </a:p>
          <a:p>
            <a:r>
              <a:rPr lang="de-AT" sz="2000" b="1" dirty="0"/>
              <a:t>Phase 2: </a:t>
            </a:r>
            <a:r>
              <a:rPr lang="de-AT" sz="2000" dirty="0"/>
              <a:t>Gruppenarbeiten zu den einzelnen Bereichen</a:t>
            </a:r>
          </a:p>
          <a:p>
            <a:endParaRPr lang="de-AT" sz="2000" dirty="0"/>
          </a:p>
          <a:p>
            <a:r>
              <a:rPr lang="de-AT" sz="2000" b="1" dirty="0"/>
              <a:t>Phase 3: </a:t>
            </a:r>
            <a:r>
              <a:rPr lang="de-AT" sz="2000" dirty="0"/>
              <a:t>Vorstellen der Ergebnisse</a:t>
            </a:r>
          </a:p>
          <a:p>
            <a:endParaRPr lang="de-AT" sz="2000" dirty="0"/>
          </a:p>
          <a:p>
            <a:r>
              <a:rPr lang="de-AT" sz="2000" b="1" dirty="0"/>
              <a:t>Phase 4: </a:t>
            </a:r>
            <a:r>
              <a:rPr lang="de-AT" sz="2000" dirty="0"/>
              <a:t>Formulierung von Tipps, wie jüngere Kinder vor negativem Einfluss geschützt werden können.</a:t>
            </a:r>
            <a:endParaRPr lang="de-DE" sz="20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FC54024-358E-9A62-E280-3841A8C5AAE8}"/>
              </a:ext>
            </a:extLst>
          </p:cNvPr>
          <p:cNvSpPr txBox="1"/>
          <p:nvPr/>
        </p:nvSpPr>
        <p:spPr>
          <a:xfrm>
            <a:off x="2952960" y="223582"/>
            <a:ext cx="6328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b="1" dirty="0"/>
              <a:t>Wie </a:t>
            </a:r>
            <a:r>
              <a:rPr lang="de-AT" sz="2800" b="1" dirty="0" err="1"/>
              <a:t>Influencer:innen</a:t>
            </a:r>
            <a:r>
              <a:rPr lang="de-AT" sz="2800" b="1" dirty="0"/>
              <a:t> ihr Geld verdienen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E139F5F-A1E4-033F-ED38-8CD0310238E6}"/>
              </a:ext>
            </a:extLst>
          </p:cNvPr>
          <p:cNvSpPr txBox="1"/>
          <p:nvPr/>
        </p:nvSpPr>
        <p:spPr>
          <a:xfrm>
            <a:off x="143561" y="129016"/>
            <a:ext cx="15808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200" dirty="0">
                <a:solidFill>
                  <a:schemeClr val="bg1"/>
                </a:solidFill>
              </a:rPr>
              <a:t>Wirtschafts-</a:t>
            </a:r>
          </a:p>
          <a:p>
            <a:r>
              <a:rPr lang="de-AT" sz="2200" dirty="0" err="1">
                <a:solidFill>
                  <a:schemeClr val="bg1"/>
                </a:solidFill>
              </a:rPr>
              <a:t>kunde</a:t>
            </a:r>
            <a:endParaRPr lang="de-AT" sz="22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2DECE8F-3F08-30DA-485F-911C0E3B7B45}"/>
              </a:ext>
            </a:extLst>
          </p:cNvPr>
          <p:cNvSpPr txBox="1"/>
          <p:nvPr/>
        </p:nvSpPr>
        <p:spPr>
          <a:xfrm>
            <a:off x="-55544" y="4877149"/>
            <a:ext cx="2748005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AT" sz="2000" dirty="0"/>
              <a:t>KI-Tools können hier zur Recherche und zur Darstellung genutzt werden.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CAC4A97-9738-4895-CCBB-588190050E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71386"/>
            <a:ext cx="622300" cy="62230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D8BFCC8-15BD-6918-CA59-023101753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316" y="1086705"/>
            <a:ext cx="4015326" cy="4015326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0114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D292E-0582-E530-A930-6C2129329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C747A8C-24C5-7B2F-79F0-8B290EC79A30}"/>
              </a:ext>
            </a:extLst>
          </p:cNvPr>
          <p:cNvSpPr/>
          <p:nvPr/>
        </p:nvSpPr>
        <p:spPr>
          <a:xfrm>
            <a:off x="-20191" y="-24583"/>
            <a:ext cx="2561372" cy="1323439"/>
          </a:xfrm>
          <a:prstGeom prst="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213DC97-A271-8C37-F0F1-3D52497F6667}"/>
              </a:ext>
            </a:extLst>
          </p:cNvPr>
          <p:cNvSpPr txBox="1"/>
          <p:nvPr/>
        </p:nvSpPr>
        <p:spPr>
          <a:xfrm>
            <a:off x="9412739" y="6466258"/>
            <a:ext cx="249574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900" dirty="0"/>
              <a:t>Übungen für die Schule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6EEC1C4-23FF-FB16-F263-5E6470F5CAF3}"/>
              </a:ext>
            </a:extLst>
          </p:cNvPr>
          <p:cNvSpPr txBox="1"/>
          <p:nvPr/>
        </p:nvSpPr>
        <p:spPr>
          <a:xfrm>
            <a:off x="2952959" y="1370696"/>
            <a:ext cx="45323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/>
              <a:t>Phase 1: </a:t>
            </a:r>
            <a:r>
              <a:rPr lang="de-AT" sz="2000" dirty="0"/>
              <a:t>für ein fiktives Kind/Jugendlichen werden prototypische Postings gesucht und überlegt, wie diese auf andere wirken können; Dies wird zu den Postings dazugeschrieben. </a:t>
            </a:r>
          </a:p>
          <a:p>
            <a:r>
              <a:rPr lang="de-AT" sz="2000" dirty="0"/>
              <a:t>(Postings können vorbereitet oder direkt von den </a:t>
            </a:r>
            <a:r>
              <a:rPr lang="de-AT" sz="2000" dirty="0" err="1"/>
              <a:t>SuS</a:t>
            </a:r>
            <a:r>
              <a:rPr lang="de-AT" sz="2000" dirty="0"/>
              <a:t> gesucht werden)</a:t>
            </a:r>
          </a:p>
          <a:p>
            <a:endParaRPr lang="de-AT" sz="2000" dirty="0"/>
          </a:p>
          <a:p>
            <a:r>
              <a:rPr lang="de-AT" sz="2000" b="1" dirty="0"/>
              <a:t>Phase 2: </a:t>
            </a:r>
            <a:r>
              <a:rPr lang="de-AT" sz="2000" dirty="0"/>
              <a:t>Tipps für Kinder und Jugendliche, wie sie sich vor Stress durch soziale Medien schützen können</a:t>
            </a:r>
          </a:p>
          <a:p>
            <a:endParaRPr lang="de-AT" sz="20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57C8D0D-661B-1E33-A48E-25D41189C47A}"/>
              </a:ext>
            </a:extLst>
          </p:cNvPr>
          <p:cNvSpPr txBox="1"/>
          <p:nvPr/>
        </p:nvSpPr>
        <p:spPr>
          <a:xfrm>
            <a:off x="2952960" y="223582"/>
            <a:ext cx="7352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Wie wirken die </a:t>
            </a:r>
            <a:r>
              <a:rPr lang="de-DE" sz="2800" b="1" dirty="0" err="1"/>
              <a:t>Social</a:t>
            </a:r>
            <a:r>
              <a:rPr lang="de-DE" sz="2800" b="1" dirty="0"/>
              <a:t>-Media-Beiträge auf mich?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6C6C4A9-FBBB-B89C-4BDE-0318158B5951}"/>
              </a:ext>
            </a:extLst>
          </p:cNvPr>
          <p:cNvSpPr txBox="1"/>
          <p:nvPr/>
        </p:nvSpPr>
        <p:spPr>
          <a:xfrm>
            <a:off x="143561" y="129016"/>
            <a:ext cx="22589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>
                <a:solidFill>
                  <a:schemeClr val="bg1"/>
                </a:solidFill>
              </a:rPr>
              <a:t>Soziales Lernen</a:t>
            </a:r>
          </a:p>
          <a:p>
            <a:r>
              <a:rPr lang="de-DE" sz="2200" dirty="0">
                <a:solidFill>
                  <a:schemeClr val="bg1"/>
                </a:solidFill>
              </a:rPr>
              <a:t>Dig. Grundbildung</a:t>
            </a:r>
          </a:p>
          <a:p>
            <a:r>
              <a:rPr lang="de-DE" sz="2200" dirty="0">
                <a:solidFill>
                  <a:schemeClr val="bg1"/>
                </a:solidFill>
              </a:rPr>
              <a:t>Psychologie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73A03C9-FE08-8070-401C-F1E531A9CB4A}"/>
              </a:ext>
            </a:extLst>
          </p:cNvPr>
          <p:cNvSpPr txBox="1"/>
          <p:nvPr/>
        </p:nvSpPr>
        <p:spPr>
          <a:xfrm>
            <a:off x="-55544" y="5111065"/>
            <a:ext cx="2748005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AT" sz="2000" dirty="0"/>
              <a:t>KI-Tools können hier zum Gestalten der Tipps genutzt werden.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17A6B80-FB5D-CDEF-2974-24991B1D364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05302"/>
            <a:ext cx="622300" cy="62230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C8EE7C8F-80A5-442A-5C50-282E064EC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504" y="1298856"/>
            <a:ext cx="3985496" cy="3985496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2424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86927-3B23-28D0-184C-C62920A15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54E18E3-5FEC-9EB5-12D9-9E66EB226BCE}"/>
              </a:ext>
            </a:extLst>
          </p:cNvPr>
          <p:cNvSpPr/>
          <p:nvPr/>
        </p:nvSpPr>
        <p:spPr>
          <a:xfrm>
            <a:off x="-20191" y="-24583"/>
            <a:ext cx="2561372" cy="1323439"/>
          </a:xfrm>
          <a:prstGeom prst="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7C0D016-640A-E30F-D267-C27633D36E25}"/>
              </a:ext>
            </a:extLst>
          </p:cNvPr>
          <p:cNvSpPr txBox="1"/>
          <p:nvPr/>
        </p:nvSpPr>
        <p:spPr>
          <a:xfrm>
            <a:off x="9412739" y="6466258"/>
            <a:ext cx="249574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900" dirty="0"/>
              <a:t>Übungen für die Schule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BF99E77-B1D4-F4EB-AFBE-C8EDB53096F5}"/>
              </a:ext>
            </a:extLst>
          </p:cNvPr>
          <p:cNvSpPr txBox="1"/>
          <p:nvPr/>
        </p:nvSpPr>
        <p:spPr>
          <a:xfrm>
            <a:off x="2952959" y="1370696"/>
            <a:ext cx="45323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Phase 1: </a:t>
            </a:r>
            <a:r>
              <a:rPr lang="de-DE" sz="2000" dirty="0"/>
              <a:t>relevante Themen auswählen</a:t>
            </a:r>
          </a:p>
          <a:p>
            <a:endParaRPr lang="de-DE" sz="2000" dirty="0"/>
          </a:p>
          <a:p>
            <a:r>
              <a:rPr lang="de-DE" sz="2000" b="1" dirty="0"/>
              <a:t>Phase 2:</a:t>
            </a:r>
            <a:r>
              <a:rPr lang="de-DE" sz="2000" dirty="0"/>
              <a:t> Tipps und Unterlagen für die Schulung erstellen</a:t>
            </a:r>
          </a:p>
          <a:p>
            <a:endParaRPr lang="de-DE" sz="2000" dirty="0"/>
          </a:p>
          <a:p>
            <a:r>
              <a:rPr lang="de-DE" sz="2000" b="1" dirty="0"/>
              <a:t>Phase 3:</a:t>
            </a:r>
            <a:r>
              <a:rPr lang="de-DE" sz="2000" dirty="0"/>
              <a:t> Schulung durchführen</a:t>
            </a:r>
          </a:p>
          <a:p>
            <a:endParaRPr lang="de-DE" sz="2000" dirty="0"/>
          </a:p>
          <a:p>
            <a:r>
              <a:rPr lang="de-DE" sz="2000" b="1" dirty="0"/>
              <a:t>Phase 4:</a:t>
            </a:r>
            <a:r>
              <a:rPr lang="de-DE" sz="2000" dirty="0"/>
              <a:t> nachbesprechen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97FE894-CEDD-EAA5-6FA8-3DB509B4D219}"/>
              </a:ext>
            </a:extLst>
          </p:cNvPr>
          <p:cNvSpPr txBox="1"/>
          <p:nvPr/>
        </p:nvSpPr>
        <p:spPr>
          <a:xfrm>
            <a:off x="2952959" y="375526"/>
            <a:ext cx="5389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b="1" dirty="0"/>
              <a:t>Schulung für jüngere </a:t>
            </a:r>
            <a:r>
              <a:rPr lang="de-AT" sz="2800" b="1" dirty="0" err="1"/>
              <a:t>Schüler:innen</a:t>
            </a:r>
            <a:endParaRPr lang="de-AT" sz="2800" b="1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912E490-0F91-0CC2-4FD7-80967ABFBE3F}"/>
              </a:ext>
            </a:extLst>
          </p:cNvPr>
          <p:cNvSpPr txBox="1"/>
          <p:nvPr/>
        </p:nvSpPr>
        <p:spPr>
          <a:xfrm>
            <a:off x="143561" y="129016"/>
            <a:ext cx="22589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>
                <a:solidFill>
                  <a:schemeClr val="bg1"/>
                </a:solidFill>
              </a:rPr>
              <a:t>Dig. Grundbildung</a:t>
            </a:r>
          </a:p>
          <a:p>
            <a:r>
              <a:rPr lang="de-DE" sz="2200" dirty="0">
                <a:solidFill>
                  <a:schemeClr val="bg1"/>
                </a:solidFill>
              </a:rPr>
              <a:t>Soziales Lernen</a:t>
            </a:r>
          </a:p>
          <a:p>
            <a:r>
              <a:rPr lang="de-DE" sz="2200" dirty="0">
                <a:solidFill>
                  <a:schemeClr val="bg1"/>
                </a:solidFill>
              </a:rPr>
              <a:t>Peers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9E422FA-AF46-9AAE-16EC-E7F865D18019}"/>
              </a:ext>
            </a:extLst>
          </p:cNvPr>
          <p:cNvSpPr txBox="1"/>
          <p:nvPr/>
        </p:nvSpPr>
        <p:spPr>
          <a:xfrm>
            <a:off x="-55544" y="5111065"/>
            <a:ext cx="3341004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AT" sz="2000" dirty="0"/>
              <a:t>KI-Tools können hier zur Recherche und zur Darstellung genutzt werden.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A132B0F-5E54-51A1-C232-8C5376557E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05302"/>
            <a:ext cx="622300" cy="62230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FA71467-A70A-1C04-7326-899C3528E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2257425"/>
            <a:ext cx="3251200" cy="325120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6" name="Grafik 5" descr="Ein Bild, das Text, Brille, Menschliches Gesicht, Poster enthält.&#10;&#10;Automatisch generierte Beschreibung">
            <a:extLst>
              <a:ext uri="{FF2B5EF4-FFF2-40B4-BE49-F238E27FC236}">
                <a16:creationId xmlns:a16="http://schemas.microsoft.com/office/drawing/2014/main" id="{1C11D655-24EF-A59E-0B3D-043121E3558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979" y="4682751"/>
            <a:ext cx="1127798" cy="1609106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4" name="Grafik 13" descr="Ein Bild, das Text, Screenshot, Schrift, Dokument enthält.&#10;&#10;Automatisch generierte Beschreibung">
            <a:extLst>
              <a:ext uri="{FF2B5EF4-FFF2-40B4-BE49-F238E27FC236}">
                <a16:creationId xmlns:a16="http://schemas.microsoft.com/office/drawing/2014/main" id="{1A711D8D-FAD8-7BE6-E49B-8DAAC85C8FE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5904" y="4157495"/>
            <a:ext cx="1518831" cy="2136211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1453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7F395A5-E580-64D7-505C-B9909C1397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709" y="1515215"/>
            <a:ext cx="2168150" cy="469242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216AF0B-E607-6C99-0698-DFF18ED96C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537"/>
            <a:ext cx="2227223" cy="4820270"/>
          </a:xfrm>
          <a:prstGeom prst="rect">
            <a:avLst/>
          </a:prstGeom>
        </p:spPr>
      </p:pic>
      <p:pic>
        <p:nvPicPr>
          <p:cNvPr id="5" name="Grafik 4" descr="Ein Bild, das Text, Screenshot, Menschliches Gesicht, Unterwäsche enthält.&#10;&#10;Automatisch generierte Beschreibung">
            <a:extLst>
              <a:ext uri="{FF2B5EF4-FFF2-40B4-BE49-F238E27FC236}">
                <a16:creationId xmlns:a16="http://schemas.microsoft.com/office/drawing/2014/main" id="{DD4398A0-DA50-2C69-BEDD-29F8D598DD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512" y="149803"/>
            <a:ext cx="2168150" cy="4692423"/>
          </a:xfrm>
          <a:prstGeom prst="rect">
            <a:avLst/>
          </a:prstGeom>
        </p:spPr>
      </p:pic>
      <p:pic>
        <p:nvPicPr>
          <p:cNvPr id="9" name="Grafik 8" descr="Ein Bild, das Text, Menschliches Gesicht, Screenshot, Person enthält.&#10;&#10;Automatisch generierte Beschreibung">
            <a:extLst>
              <a:ext uri="{FF2B5EF4-FFF2-40B4-BE49-F238E27FC236}">
                <a16:creationId xmlns:a16="http://schemas.microsoft.com/office/drawing/2014/main" id="{13B153AC-8152-B0A1-C344-54025076ACA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405" y="3588490"/>
            <a:ext cx="1281079" cy="2772577"/>
          </a:xfrm>
          <a:prstGeom prst="rect">
            <a:avLst/>
          </a:prstGeom>
        </p:spPr>
      </p:pic>
      <p:pic>
        <p:nvPicPr>
          <p:cNvPr id="11" name="Grafik 10" descr="Ein Bild, das Text, Menschliches Gesicht, Screenshot, Website enthält.&#10;&#10;Automatisch generierte Beschreibung">
            <a:extLst>
              <a:ext uri="{FF2B5EF4-FFF2-40B4-BE49-F238E27FC236}">
                <a16:creationId xmlns:a16="http://schemas.microsoft.com/office/drawing/2014/main" id="{0E4B3123-0BA1-CDCA-328F-E75017E6C0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61118" y="149803"/>
            <a:ext cx="2101949" cy="4549146"/>
          </a:xfrm>
          <a:prstGeom prst="rect">
            <a:avLst/>
          </a:prstGeom>
        </p:spPr>
      </p:pic>
      <p:pic>
        <p:nvPicPr>
          <p:cNvPr id="15" name="Grafik 14" descr="Ein Bild, das Text, Kleidung, Screenshot, Menschliches Gesicht enthält.&#10;&#10;Automatisch generierte Beschreibung">
            <a:extLst>
              <a:ext uri="{FF2B5EF4-FFF2-40B4-BE49-F238E27FC236}">
                <a16:creationId xmlns:a16="http://schemas.microsoft.com/office/drawing/2014/main" id="{4596E621-194B-53A2-28E5-C10A3FDB01A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347614" y="-18586"/>
            <a:ext cx="1874834" cy="4057612"/>
          </a:xfrm>
          <a:prstGeom prst="rect">
            <a:avLst/>
          </a:prstGeom>
        </p:spPr>
      </p:pic>
      <p:pic>
        <p:nvPicPr>
          <p:cNvPr id="13" name="Grafik 12" descr="Ein Bild, das Menschliches Gesicht, Text, Screenshot, Kleidung enthält.&#10;&#10;Automatisch generierte Beschreibung">
            <a:extLst>
              <a:ext uri="{FF2B5EF4-FFF2-40B4-BE49-F238E27FC236}">
                <a16:creationId xmlns:a16="http://schemas.microsoft.com/office/drawing/2014/main" id="{2CEDECA4-A206-AF92-4F87-A41194840A1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30921" y="2800388"/>
            <a:ext cx="1643779" cy="355755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02A30013-3BAD-4CCD-6B54-B606EC45658D}"/>
              </a:ext>
            </a:extLst>
          </p:cNvPr>
          <p:cNvSpPr txBox="1"/>
          <p:nvPr/>
        </p:nvSpPr>
        <p:spPr>
          <a:xfrm>
            <a:off x="8692945" y="6456751"/>
            <a:ext cx="2519729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AT" dirty="0"/>
              <a:t>AI-Models auf Instagram </a:t>
            </a:r>
          </a:p>
        </p:txBody>
      </p:sp>
    </p:spTree>
    <p:extLst>
      <p:ext uri="{BB962C8B-B14F-4D97-AF65-F5344CB8AC3E}">
        <p14:creationId xmlns:p14="http://schemas.microsoft.com/office/powerpoint/2010/main" val="1562702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74C85-11E4-589F-16CE-A9138C42C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FEAE7655-A05B-CECE-04C6-23E2163248EB}"/>
              </a:ext>
            </a:extLst>
          </p:cNvPr>
          <p:cNvSpPr/>
          <p:nvPr/>
        </p:nvSpPr>
        <p:spPr>
          <a:xfrm>
            <a:off x="-20191" y="-24583"/>
            <a:ext cx="2561372" cy="1323439"/>
          </a:xfrm>
          <a:prstGeom prst="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4EDBC16-5C27-EA63-FFDB-5ADAFC9661A7}"/>
              </a:ext>
            </a:extLst>
          </p:cNvPr>
          <p:cNvSpPr txBox="1"/>
          <p:nvPr/>
        </p:nvSpPr>
        <p:spPr>
          <a:xfrm>
            <a:off x="9412739" y="6466258"/>
            <a:ext cx="249574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900" dirty="0"/>
              <a:t>Übungen für die Schule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27621A8-A8E1-82DF-B15B-042B627A3008}"/>
              </a:ext>
            </a:extLst>
          </p:cNvPr>
          <p:cNvSpPr txBox="1"/>
          <p:nvPr/>
        </p:nvSpPr>
        <p:spPr>
          <a:xfrm>
            <a:off x="2952959" y="375526"/>
            <a:ext cx="3560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b="1" dirty="0"/>
              <a:t>Meine digitale Präsenz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07D2588-6C38-01B4-1E8D-20F02FF6E2D1}"/>
              </a:ext>
            </a:extLst>
          </p:cNvPr>
          <p:cNvSpPr txBox="1"/>
          <p:nvPr/>
        </p:nvSpPr>
        <p:spPr>
          <a:xfrm>
            <a:off x="143561" y="129016"/>
            <a:ext cx="22525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>
                <a:solidFill>
                  <a:schemeClr val="bg1"/>
                </a:solidFill>
              </a:rPr>
              <a:t>Dig. Grundbildung</a:t>
            </a:r>
          </a:p>
          <a:p>
            <a:r>
              <a:rPr lang="de-DE" sz="2200" dirty="0">
                <a:solidFill>
                  <a:schemeClr val="bg1"/>
                </a:solidFill>
              </a:rPr>
              <a:t>Soziales Lernen</a:t>
            </a:r>
          </a:p>
          <a:p>
            <a:r>
              <a:rPr lang="de-DE" sz="2200" dirty="0">
                <a:solidFill>
                  <a:schemeClr val="bg1"/>
                </a:solidFill>
              </a:rPr>
              <a:t>Peers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22CFA74-F59B-E8B1-2A50-C39028EA15B4}"/>
              </a:ext>
            </a:extLst>
          </p:cNvPr>
          <p:cNvSpPr txBox="1"/>
          <p:nvPr/>
        </p:nvSpPr>
        <p:spPr>
          <a:xfrm>
            <a:off x="-55544" y="5419410"/>
            <a:ext cx="3341004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AT" sz="2000" dirty="0"/>
              <a:t>KI-Tools können hier zur Recherche genutzt werden.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25175BA-6E38-EAF4-E425-DCC007B13F7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13647"/>
            <a:ext cx="622300" cy="62230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Grafik 1" descr="Ein Bild, das Text, Screenshot, Schrift, Brief enthält.&#10;&#10;Automatisch generierte Beschreibung">
            <a:extLst>
              <a:ext uri="{FF2B5EF4-FFF2-40B4-BE49-F238E27FC236}">
                <a16:creationId xmlns:a16="http://schemas.microsoft.com/office/drawing/2014/main" id="{4955E4DB-804A-1D7F-28DD-E3264F04D7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770" y="2465998"/>
            <a:ext cx="2002829" cy="2843212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9" name="Grafik 8" descr="Ein Bild, das Text, Brille, Menschliches Gesicht, Poster enthält.&#10;&#10;Automatisch generierte Beschreibung">
            <a:extLst>
              <a:ext uri="{FF2B5EF4-FFF2-40B4-BE49-F238E27FC236}">
                <a16:creationId xmlns:a16="http://schemas.microsoft.com/office/drawing/2014/main" id="{3493ACA3-21C0-2C3E-FC63-966740B078D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60" y="1452455"/>
            <a:ext cx="1127798" cy="1609106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1" name="Grafik 10" descr="Ein Bild, das Text, Screenshot, Schrift, Dokument enthält.&#10;&#10;Automatisch generierte Beschreibung">
            <a:extLst>
              <a:ext uri="{FF2B5EF4-FFF2-40B4-BE49-F238E27FC236}">
                <a16:creationId xmlns:a16="http://schemas.microsoft.com/office/drawing/2014/main" id="{572EF317-8273-E535-E6B5-0B273FE356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4" t="1420" r="-2224" b="15826"/>
          <a:stretch/>
        </p:blipFill>
        <p:spPr>
          <a:xfrm>
            <a:off x="7575014" y="948357"/>
            <a:ext cx="4616986" cy="5414353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3" name="Grafik 12" descr="Ein Bild, das Text, Screenshot, Schrift, Aufdruck enthält.&#10;&#10;Automatisch generierte Beschreibung">
            <a:extLst>
              <a:ext uri="{FF2B5EF4-FFF2-40B4-BE49-F238E27FC236}">
                <a16:creationId xmlns:a16="http://schemas.microsoft.com/office/drawing/2014/main" id="{93563FBC-6ADB-A078-6E2F-3FBF71BFC8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98" b="8755"/>
          <a:stretch/>
        </p:blipFill>
        <p:spPr>
          <a:xfrm>
            <a:off x="3402511" y="948357"/>
            <a:ext cx="4034007" cy="5378015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974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462CF-D8E7-F6FB-98AB-11C2557DC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AAA9A5C4-0B9A-F902-ADDC-C290816DFE1B}"/>
              </a:ext>
            </a:extLst>
          </p:cNvPr>
          <p:cNvSpPr/>
          <p:nvPr/>
        </p:nvSpPr>
        <p:spPr>
          <a:xfrm>
            <a:off x="-20191" y="-24583"/>
            <a:ext cx="2561372" cy="1771518"/>
          </a:xfrm>
          <a:prstGeom prst="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62F13C6-5DF1-E1AE-A9A8-21ADEEE1A197}"/>
              </a:ext>
            </a:extLst>
          </p:cNvPr>
          <p:cNvSpPr txBox="1"/>
          <p:nvPr/>
        </p:nvSpPr>
        <p:spPr>
          <a:xfrm>
            <a:off x="9412739" y="6466258"/>
            <a:ext cx="249574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900" dirty="0"/>
              <a:t>Übungen für die Schule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E2F0D0B-33D6-4DA8-7A18-F2B4E9FE64D7}"/>
              </a:ext>
            </a:extLst>
          </p:cNvPr>
          <p:cNvSpPr txBox="1"/>
          <p:nvPr/>
        </p:nvSpPr>
        <p:spPr>
          <a:xfrm>
            <a:off x="3671687" y="418056"/>
            <a:ext cx="3516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b="1" dirty="0"/>
              <a:t>Das perfekte Profilbild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F46A09B-A183-2447-BE58-A9CF41A2BC0E}"/>
              </a:ext>
            </a:extLst>
          </p:cNvPr>
          <p:cNvSpPr txBox="1"/>
          <p:nvPr/>
        </p:nvSpPr>
        <p:spPr>
          <a:xfrm>
            <a:off x="143561" y="129016"/>
            <a:ext cx="225895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>
                <a:solidFill>
                  <a:schemeClr val="bg1"/>
                </a:solidFill>
              </a:rPr>
              <a:t>Dig. Grundbildung</a:t>
            </a:r>
          </a:p>
          <a:p>
            <a:r>
              <a:rPr lang="de-DE" sz="2200" dirty="0">
                <a:solidFill>
                  <a:schemeClr val="bg1"/>
                </a:solidFill>
              </a:rPr>
              <a:t>Soziales Lernen</a:t>
            </a:r>
          </a:p>
          <a:p>
            <a:r>
              <a:rPr lang="de-DE" sz="2200" dirty="0">
                <a:solidFill>
                  <a:schemeClr val="bg1"/>
                </a:solidFill>
              </a:rPr>
              <a:t>Kunst</a:t>
            </a:r>
          </a:p>
          <a:p>
            <a:r>
              <a:rPr lang="de-DE" sz="2200" dirty="0">
                <a:solidFill>
                  <a:schemeClr val="bg1"/>
                </a:solidFill>
              </a:rPr>
              <a:t>Psychologie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1C8DB7D-EAAF-A676-2214-EF0CC1F95060}"/>
              </a:ext>
            </a:extLst>
          </p:cNvPr>
          <p:cNvSpPr txBox="1"/>
          <p:nvPr/>
        </p:nvSpPr>
        <p:spPr>
          <a:xfrm>
            <a:off x="-55544" y="5111065"/>
            <a:ext cx="2965514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AT" sz="2000" dirty="0"/>
              <a:t>KI-Tools können hier zum Erstellen und Finden der Bilder genutzt werden.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F49409-7F98-01AC-DF13-18A4506EEBC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05302"/>
            <a:ext cx="622300" cy="62230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9" name="Grafik 8" descr="Ein Bild, das Text, Screenshot, Schrift, Dokument enthält.&#10;&#10;Automatisch generierte Beschreibung">
            <a:extLst>
              <a:ext uri="{FF2B5EF4-FFF2-40B4-BE49-F238E27FC236}">
                <a16:creationId xmlns:a16="http://schemas.microsoft.com/office/drawing/2014/main" id="{DF3E56EF-202E-F4A2-9CF1-61B0095237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176" y="2238727"/>
            <a:ext cx="1780666" cy="2514408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1" name="Grafik 10" descr="Benutzer Silhouette">
            <a:extLst>
              <a:ext uri="{FF2B5EF4-FFF2-40B4-BE49-F238E27FC236}">
                <a16:creationId xmlns:a16="http://schemas.microsoft.com/office/drawing/2014/main" id="{F9A34C11-5166-805C-7099-63E910898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9205" y="1669204"/>
            <a:ext cx="987052" cy="9144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91BA5DC-9659-2DF0-4827-8E654503EF8D}"/>
              </a:ext>
            </a:extLst>
          </p:cNvPr>
          <p:cNvSpPr txBox="1"/>
          <p:nvPr/>
        </p:nvSpPr>
        <p:spPr>
          <a:xfrm>
            <a:off x="4724580" y="1842968"/>
            <a:ext cx="3066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Person auf der Suche nach einem Job.</a:t>
            </a:r>
          </a:p>
        </p:txBody>
      </p:sp>
      <p:pic>
        <p:nvPicPr>
          <p:cNvPr id="15" name="Grafik 14" descr="Benutzer Silhouette">
            <a:extLst>
              <a:ext uri="{FF2B5EF4-FFF2-40B4-BE49-F238E27FC236}">
                <a16:creationId xmlns:a16="http://schemas.microsoft.com/office/drawing/2014/main" id="{11A8AF07-2970-4793-A4AD-405FED82FC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9712" y="2645029"/>
            <a:ext cx="987052" cy="9144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F1AAA0CF-DB19-4E30-DE7B-755DA2272D29}"/>
              </a:ext>
            </a:extLst>
          </p:cNvPr>
          <p:cNvSpPr txBox="1"/>
          <p:nvPr/>
        </p:nvSpPr>
        <p:spPr>
          <a:xfrm>
            <a:off x="4724580" y="2779063"/>
            <a:ext cx="2743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Person wünscht sich Freunde ihres Alters.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D38609D-63B2-9B04-2DCF-FD514933AA26}"/>
              </a:ext>
            </a:extLst>
          </p:cNvPr>
          <p:cNvSpPr txBox="1"/>
          <p:nvPr/>
        </p:nvSpPr>
        <p:spPr>
          <a:xfrm>
            <a:off x="4724581" y="3689581"/>
            <a:ext cx="3066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Person soll am Flyer eines Schultheaters vorgestellt werden.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BC060E4-E8C9-48D2-AFF2-FEDD0FEDD83C}"/>
              </a:ext>
            </a:extLst>
          </p:cNvPr>
          <p:cNvSpPr txBox="1"/>
          <p:nvPr/>
        </p:nvSpPr>
        <p:spPr>
          <a:xfrm>
            <a:off x="4723063" y="4758982"/>
            <a:ext cx="2643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Person zeigt Kompetenz als </a:t>
            </a:r>
            <a:r>
              <a:rPr lang="de-AT" dirty="0" err="1"/>
              <a:t>Computerspieler:in</a:t>
            </a:r>
            <a:r>
              <a:rPr lang="de-AT" dirty="0"/>
              <a:t>.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88D0B88-9A5B-8FD7-6BD4-AE0015C90115}"/>
              </a:ext>
            </a:extLst>
          </p:cNvPr>
          <p:cNvSpPr txBox="1"/>
          <p:nvPr/>
        </p:nvSpPr>
        <p:spPr>
          <a:xfrm>
            <a:off x="8211282" y="1842968"/>
            <a:ext cx="35901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Wie kommen die Bilder an?</a:t>
            </a:r>
          </a:p>
          <a:p>
            <a:endParaRPr lang="de-AT" dirty="0"/>
          </a:p>
          <a:p>
            <a:r>
              <a:rPr lang="de-AT" dirty="0"/>
              <a:t>Kommen die Bilder bei unterschiedlichen Personen unterschiedlich an?</a:t>
            </a:r>
          </a:p>
          <a:p>
            <a:endParaRPr lang="de-AT" dirty="0"/>
          </a:p>
          <a:p>
            <a:r>
              <a:rPr lang="de-AT" dirty="0"/>
              <a:t>Auf was sollte man bei Bildern achten?</a:t>
            </a:r>
          </a:p>
          <a:p>
            <a:endParaRPr lang="de-AT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86B7D30-749C-0E37-DC2D-932519426407}"/>
              </a:ext>
            </a:extLst>
          </p:cNvPr>
          <p:cNvSpPr txBox="1"/>
          <p:nvPr/>
        </p:nvSpPr>
        <p:spPr>
          <a:xfrm>
            <a:off x="3671687" y="1120574"/>
            <a:ext cx="229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/>
              <a:t>Phase 1: </a:t>
            </a:r>
            <a:r>
              <a:rPr lang="de-AT" dirty="0"/>
              <a:t>Bilder suchen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6703DB6-7F78-B50C-2CC7-B17308DB1A45}"/>
              </a:ext>
            </a:extLst>
          </p:cNvPr>
          <p:cNvSpPr txBox="1"/>
          <p:nvPr/>
        </p:nvSpPr>
        <p:spPr>
          <a:xfrm>
            <a:off x="8211281" y="1120574"/>
            <a:ext cx="1751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/>
              <a:t>Phase 2: </a:t>
            </a:r>
            <a:r>
              <a:rPr lang="de-AT" dirty="0"/>
              <a:t>Analyse</a:t>
            </a:r>
          </a:p>
        </p:txBody>
      </p:sp>
      <p:pic>
        <p:nvPicPr>
          <p:cNvPr id="27" name="Grafik 26" descr="Benutzer Silhouette">
            <a:extLst>
              <a:ext uri="{FF2B5EF4-FFF2-40B4-BE49-F238E27FC236}">
                <a16:creationId xmlns:a16="http://schemas.microsoft.com/office/drawing/2014/main" id="{658C62DC-5515-19C1-11CC-9CECD79DB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8698" y="3610129"/>
            <a:ext cx="987052" cy="914400"/>
          </a:xfrm>
          <a:prstGeom prst="rect">
            <a:avLst/>
          </a:prstGeom>
        </p:spPr>
      </p:pic>
      <p:pic>
        <p:nvPicPr>
          <p:cNvPr id="28" name="Grafik 27" descr="Benutzer Silhouette">
            <a:extLst>
              <a:ext uri="{FF2B5EF4-FFF2-40B4-BE49-F238E27FC236}">
                <a16:creationId xmlns:a16="http://schemas.microsoft.com/office/drawing/2014/main" id="{B77BC013-D59E-2646-D049-CCCDA59248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9205" y="4585954"/>
            <a:ext cx="987052" cy="914400"/>
          </a:xfrm>
          <a:prstGeom prst="rect">
            <a:avLst/>
          </a:prstGeom>
        </p:spPr>
      </p:pic>
      <p:pic>
        <p:nvPicPr>
          <p:cNvPr id="2" name="Grafik 1" descr="Ein Bild, das Text, Brille, Menschliches Gesicht, Poster enthält.&#10;&#10;Automatisch generierte Beschreibung">
            <a:extLst>
              <a:ext uri="{FF2B5EF4-FFF2-40B4-BE49-F238E27FC236}">
                <a16:creationId xmlns:a16="http://schemas.microsoft.com/office/drawing/2014/main" id="{75ED1DCF-A56F-C92B-78CB-9718B68EAE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1" y="1851261"/>
            <a:ext cx="1127798" cy="1609106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5973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42C36-8BD4-8A92-2764-CD97FB875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0C1CC0B-46D5-6716-730B-81BC8ABF4C46}"/>
              </a:ext>
            </a:extLst>
          </p:cNvPr>
          <p:cNvSpPr/>
          <p:nvPr/>
        </p:nvSpPr>
        <p:spPr>
          <a:xfrm>
            <a:off x="-20191" y="-24583"/>
            <a:ext cx="2561372" cy="1681933"/>
          </a:xfrm>
          <a:prstGeom prst="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D100B37-1CF0-72D6-1EA8-27F1E0BA3263}"/>
              </a:ext>
            </a:extLst>
          </p:cNvPr>
          <p:cNvSpPr txBox="1"/>
          <p:nvPr/>
        </p:nvSpPr>
        <p:spPr>
          <a:xfrm>
            <a:off x="9412739" y="6466258"/>
            <a:ext cx="249574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900" dirty="0"/>
              <a:t>Übungen für die Schule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B920EA2-10CE-7564-1B61-0402F876BE0A}"/>
              </a:ext>
            </a:extLst>
          </p:cNvPr>
          <p:cNvSpPr txBox="1"/>
          <p:nvPr/>
        </p:nvSpPr>
        <p:spPr>
          <a:xfrm>
            <a:off x="3198430" y="1315141"/>
            <a:ext cx="45323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/>
              <a:t>Phase 1:</a:t>
            </a:r>
            <a:r>
              <a:rPr lang="de-AT" sz="2000" dirty="0"/>
              <a:t> Vorher-Nachher-Bilder suchen</a:t>
            </a:r>
          </a:p>
          <a:p>
            <a:endParaRPr lang="de-AT" sz="2000" dirty="0"/>
          </a:p>
          <a:p>
            <a:r>
              <a:rPr lang="de-AT" sz="2000" b="1" dirty="0"/>
              <a:t>Phase 2: </a:t>
            </a:r>
            <a:r>
              <a:rPr lang="de-AT" sz="2000" dirty="0"/>
              <a:t>Analyse: was wurde bearbeitet</a:t>
            </a:r>
          </a:p>
          <a:p>
            <a:endParaRPr lang="de-AT" sz="2000" dirty="0"/>
          </a:p>
          <a:p>
            <a:r>
              <a:rPr lang="de-AT" sz="2000" b="1" dirty="0"/>
              <a:t>Phase 3: </a:t>
            </a:r>
            <a:r>
              <a:rPr lang="de-AT" sz="2000" dirty="0"/>
              <a:t>Quiz erstellen, in dem die Tricks</a:t>
            </a:r>
          </a:p>
          <a:p>
            <a:r>
              <a:rPr lang="de-AT" sz="2000" dirty="0"/>
              <a:t>der Bildbearbeitung getestet werden</a:t>
            </a:r>
          </a:p>
          <a:p>
            <a:endParaRPr lang="de-AT" sz="20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CDE4298-CC45-B92A-3947-EDC8DB0D3337}"/>
              </a:ext>
            </a:extLst>
          </p:cNvPr>
          <p:cNvSpPr txBox="1"/>
          <p:nvPr/>
        </p:nvSpPr>
        <p:spPr>
          <a:xfrm>
            <a:off x="3198430" y="319971"/>
            <a:ext cx="4070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b="1" dirty="0"/>
              <a:t>Bildbearbeitung erkennen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89E70C2-E0D8-70EF-1D04-9A5A2DFAD906}"/>
              </a:ext>
            </a:extLst>
          </p:cNvPr>
          <p:cNvSpPr txBox="1"/>
          <p:nvPr/>
        </p:nvSpPr>
        <p:spPr>
          <a:xfrm>
            <a:off x="143561" y="129016"/>
            <a:ext cx="22525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>
                <a:solidFill>
                  <a:schemeClr val="bg1"/>
                </a:solidFill>
              </a:rPr>
              <a:t>Dig. Grundbildung</a:t>
            </a:r>
          </a:p>
          <a:p>
            <a:r>
              <a:rPr lang="de-DE" sz="2200" dirty="0">
                <a:solidFill>
                  <a:schemeClr val="bg1"/>
                </a:solidFill>
              </a:rPr>
              <a:t>Soziales Lernen</a:t>
            </a:r>
          </a:p>
          <a:p>
            <a:r>
              <a:rPr lang="de-DE" sz="2200" dirty="0">
                <a:solidFill>
                  <a:schemeClr val="bg1"/>
                </a:solidFill>
              </a:rPr>
              <a:t>Kunst</a:t>
            </a:r>
          </a:p>
          <a:p>
            <a:r>
              <a:rPr lang="de-DE" sz="2200" dirty="0">
                <a:solidFill>
                  <a:schemeClr val="bg1"/>
                </a:solidFill>
              </a:rPr>
              <a:t>Psychologie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CD80A8E-8B12-743D-C556-8B90B855ED06}"/>
              </a:ext>
            </a:extLst>
          </p:cNvPr>
          <p:cNvSpPr txBox="1"/>
          <p:nvPr/>
        </p:nvSpPr>
        <p:spPr>
          <a:xfrm>
            <a:off x="-55544" y="5111065"/>
            <a:ext cx="3341004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AT" sz="2000" dirty="0"/>
              <a:t>KI-Tools können hier zum Erstellen und Finden der Bilder genutzt werden.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126B90E-087D-9EFD-EF2B-6E44D4ED336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05302"/>
            <a:ext cx="622300" cy="62230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Picture 2" descr="17 Vip Prima e Dopo Photoshop - tecnomani.com">
            <a:extLst>
              <a:ext uri="{FF2B5EF4-FFF2-40B4-BE49-F238E27FC236}">
                <a16:creationId xmlns:a16="http://schemas.microsoft.com/office/drawing/2014/main" id="{B069C4CC-BE1A-7BEC-030C-CC7169041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9750" y="846366"/>
            <a:ext cx="3136900" cy="228600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7AD9F0F-697A-D8F6-376E-0D96E3A41E88}"/>
              </a:ext>
            </a:extLst>
          </p:cNvPr>
          <p:cNvSpPr txBox="1"/>
          <p:nvPr/>
        </p:nvSpPr>
        <p:spPr>
          <a:xfrm>
            <a:off x="8083550" y="3113598"/>
            <a:ext cx="1244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dirty="0"/>
              <a:t>Bild: </a:t>
            </a:r>
            <a:r>
              <a:rPr lang="de-AT" sz="1000" i="1" dirty="0"/>
              <a:t>tecnomani.com</a:t>
            </a:r>
            <a:endParaRPr lang="de-AT" sz="1000" dirty="0"/>
          </a:p>
        </p:txBody>
      </p:sp>
      <p:pic>
        <p:nvPicPr>
          <p:cNvPr id="11" name="Grafik 10" descr="Ein Bild, das Menschliches Gesicht, Person, Haut, Augenbraue enthält.&#10;&#10;Automatisch generierte Beschreibung">
            <a:extLst>
              <a:ext uri="{FF2B5EF4-FFF2-40B4-BE49-F238E27FC236}">
                <a16:creationId xmlns:a16="http://schemas.microsoft.com/office/drawing/2014/main" id="{F3028184-7282-0A8C-7E36-D9C846D1F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9750" y="3666445"/>
            <a:ext cx="3294758" cy="207713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A0DEC9B-C92B-5C96-0C7A-982017103D85}"/>
              </a:ext>
            </a:extLst>
          </p:cNvPr>
          <p:cNvSpPr txBox="1"/>
          <p:nvPr/>
        </p:nvSpPr>
        <p:spPr>
          <a:xfrm>
            <a:off x="8053092" y="5765413"/>
            <a:ext cx="1305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dirty="0"/>
              <a:t>Bild: georgetown.edu</a:t>
            </a:r>
          </a:p>
        </p:txBody>
      </p:sp>
      <p:pic>
        <p:nvPicPr>
          <p:cNvPr id="13" name="Grafik 12" descr="Ein Bild, das Text, Screenshot, Schrift, Design enthält.&#10;&#10;Automatisch generierte Beschreibung">
            <a:extLst>
              <a:ext uri="{FF2B5EF4-FFF2-40B4-BE49-F238E27FC236}">
                <a16:creationId xmlns:a16="http://schemas.microsoft.com/office/drawing/2014/main" id="{0796C7D6-6810-8784-008C-C49C9D376D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797"/>
          <a:stretch/>
        </p:blipFill>
        <p:spPr>
          <a:xfrm>
            <a:off x="1034078" y="2712529"/>
            <a:ext cx="1917143" cy="224677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5" name="Grafik 14" descr="Ein Bild, das Vogel, Text, Sittich, Papagei enthält.&#10;&#10;Automatisch generierte Beschreibung">
            <a:extLst>
              <a:ext uri="{FF2B5EF4-FFF2-40B4-BE49-F238E27FC236}">
                <a16:creationId xmlns:a16="http://schemas.microsoft.com/office/drawing/2014/main" id="{39BBE405-C58E-9F82-5160-3ADA0E11C64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8" y="1746814"/>
            <a:ext cx="1123827" cy="1568851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429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1EB2A-8F9D-0FE3-F367-729EA776A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ED7DB8A2-75EF-9C04-E335-632393641300}"/>
              </a:ext>
            </a:extLst>
          </p:cNvPr>
          <p:cNvSpPr/>
          <p:nvPr/>
        </p:nvSpPr>
        <p:spPr>
          <a:xfrm>
            <a:off x="-20191" y="-24582"/>
            <a:ext cx="2134741" cy="1107996"/>
          </a:xfrm>
          <a:prstGeom prst="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A9141DB-D07C-AA3E-4085-B9A1B19AE120}"/>
              </a:ext>
            </a:extLst>
          </p:cNvPr>
          <p:cNvSpPr txBox="1"/>
          <p:nvPr/>
        </p:nvSpPr>
        <p:spPr>
          <a:xfrm>
            <a:off x="9412739" y="6466258"/>
            <a:ext cx="249574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900" dirty="0"/>
              <a:t>Übungen für die Schule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813B5F8-E0B0-237D-963C-1A621366E75D}"/>
              </a:ext>
            </a:extLst>
          </p:cNvPr>
          <p:cNvSpPr txBox="1"/>
          <p:nvPr/>
        </p:nvSpPr>
        <p:spPr>
          <a:xfrm>
            <a:off x="2952959" y="1237012"/>
            <a:ext cx="45323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/>
              <a:t>Phase 1:</a:t>
            </a:r>
            <a:r>
              <a:rPr lang="de-AT" sz="2000" dirty="0"/>
              <a:t> in einer Suchmaschine (z. B. qwant.com) nach „Photoshop-Fails“ suchen</a:t>
            </a:r>
          </a:p>
          <a:p>
            <a:endParaRPr lang="de-AT" sz="2000" dirty="0"/>
          </a:p>
          <a:p>
            <a:r>
              <a:rPr lang="de-AT" sz="2000" b="1" dirty="0"/>
              <a:t>Phase 2: </a:t>
            </a:r>
            <a:r>
              <a:rPr lang="de-AT" sz="2000" dirty="0"/>
              <a:t>Schönheitsideale benennen</a:t>
            </a:r>
          </a:p>
          <a:p>
            <a:endParaRPr lang="de-AT" sz="2000" dirty="0"/>
          </a:p>
          <a:p>
            <a:r>
              <a:rPr lang="de-AT" sz="2000" b="1" dirty="0"/>
              <a:t>Phase 3: </a:t>
            </a:r>
            <a:r>
              <a:rPr lang="de-AT" sz="2000" dirty="0" err="1"/>
              <a:t>Social</a:t>
            </a:r>
            <a:r>
              <a:rPr lang="de-AT" sz="2000" dirty="0"/>
              <a:t>-Media-Stream nach Beispielen durchforsten</a:t>
            </a:r>
          </a:p>
          <a:p>
            <a:endParaRPr lang="de-AT" sz="2000" dirty="0"/>
          </a:p>
          <a:p>
            <a:r>
              <a:rPr lang="de-AT" sz="2000" b="1" dirty="0"/>
              <a:t>Phase 4: </a:t>
            </a:r>
            <a:r>
              <a:rPr lang="de-AT" sz="2000" dirty="0"/>
              <a:t>Gemeinsame Reflexion: Wie wirken die Bilder auf uns, nachdem wir uns damit beschäftigt haben?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0B83B57-E424-4464-1011-8E082B8A38F9}"/>
              </a:ext>
            </a:extLst>
          </p:cNvPr>
          <p:cNvSpPr txBox="1"/>
          <p:nvPr/>
        </p:nvSpPr>
        <p:spPr>
          <a:xfrm>
            <a:off x="2952959" y="375526"/>
            <a:ext cx="8537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Mit Photoshop-Fails den Schönheitsidealen auf der Spur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E66E626-7683-1FED-E41A-42607FCB0041}"/>
              </a:ext>
            </a:extLst>
          </p:cNvPr>
          <p:cNvSpPr txBox="1"/>
          <p:nvPr/>
        </p:nvSpPr>
        <p:spPr>
          <a:xfrm>
            <a:off x="143561" y="129016"/>
            <a:ext cx="16476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>
                <a:solidFill>
                  <a:schemeClr val="bg1"/>
                </a:solidFill>
              </a:rPr>
              <a:t>Berufsschule</a:t>
            </a:r>
          </a:p>
          <a:p>
            <a:r>
              <a:rPr lang="de-DE" sz="2200" dirty="0">
                <a:solidFill>
                  <a:schemeClr val="bg1"/>
                </a:solidFill>
              </a:rPr>
              <a:t>Lehrlinge</a:t>
            </a:r>
          </a:p>
          <a:p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635C47B-55A3-7D68-BBE7-76E41CC01566}"/>
              </a:ext>
            </a:extLst>
          </p:cNvPr>
          <p:cNvSpPr txBox="1"/>
          <p:nvPr/>
        </p:nvSpPr>
        <p:spPr>
          <a:xfrm>
            <a:off x="-55544" y="5311090"/>
            <a:ext cx="3341004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AT" sz="2000" dirty="0"/>
              <a:t>KI-Tools können hier zur Recherche genutzt werden.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074E6ED-CE4F-D642-F2D1-99FFEEA4A92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05327"/>
            <a:ext cx="622300" cy="62230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602E1084-B50F-BCF1-9288-CF2CE1D657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5320" y="1153960"/>
            <a:ext cx="4464936" cy="4464936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5518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E73DA-767F-1F43-3192-A83F00537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3389A18-79D3-232B-C7BE-ED9D883F1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349" y="-276087"/>
            <a:ext cx="7134087" cy="713408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5F22942-316C-E7C1-B573-A553CBC2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87" y="3053178"/>
            <a:ext cx="11650825" cy="1318100"/>
          </a:xfrm>
        </p:spPr>
        <p:txBody>
          <a:bodyPr/>
          <a:lstStyle/>
          <a:p>
            <a:r>
              <a:rPr lang="de-AT" dirty="0"/>
              <a:t>Was kann die Jugendarbeit tun?</a:t>
            </a:r>
          </a:p>
        </p:txBody>
      </p:sp>
    </p:spTree>
    <p:extLst>
      <p:ext uri="{BB962C8B-B14F-4D97-AF65-F5344CB8AC3E}">
        <p14:creationId xmlns:p14="http://schemas.microsoft.com/office/powerpoint/2010/main" val="3134222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AE422-2D07-614C-9651-1D20BED43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80BA3A1-E1C2-9C82-759D-62945592F9D8}"/>
              </a:ext>
            </a:extLst>
          </p:cNvPr>
          <p:cNvSpPr txBox="1"/>
          <p:nvPr/>
        </p:nvSpPr>
        <p:spPr>
          <a:xfrm>
            <a:off x="8772059" y="6423481"/>
            <a:ext cx="3287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dirty="0"/>
              <a:t>Übungen für die Jugendarbeit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BBA6E27-E972-DD7B-F762-F965E6AD53A1}"/>
              </a:ext>
            </a:extLst>
          </p:cNvPr>
          <p:cNvSpPr txBox="1"/>
          <p:nvPr/>
        </p:nvSpPr>
        <p:spPr>
          <a:xfrm>
            <a:off x="2952959" y="1237012"/>
            <a:ext cx="453236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/>
              <a:t>Phase 1:</a:t>
            </a:r>
            <a:r>
              <a:rPr lang="de-AT" sz="2000" dirty="0"/>
              <a:t> in Sozialen Netzwerken nach bearbeiteten Bildern suchen und diese ausdrucken; </a:t>
            </a:r>
          </a:p>
          <a:p>
            <a:endParaRPr lang="de-AT" sz="2000" dirty="0"/>
          </a:p>
          <a:p>
            <a:r>
              <a:rPr lang="de-AT" sz="2000" b="1" dirty="0"/>
              <a:t>Phase 2:</a:t>
            </a:r>
            <a:r>
              <a:rPr lang="de-AT" sz="2000" dirty="0"/>
              <a:t> mit Stiften in den Bildern markieren lassen, was bearbeitet sein könnte</a:t>
            </a:r>
          </a:p>
          <a:p>
            <a:endParaRPr lang="de-AT" sz="2000" dirty="0"/>
          </a:p>
          <a:p>
            <a:r>
              <a:rPr lang="de-AT" sz="2000" b="1" dirty="0"/>
              <a:t>Phase 3:</a:t>
            </a:r>
            <a:r>
              <a:rPr lang="de-AT" sz="2000" dirty="0"/>
              <a:t> miteinander diskutieren, wo üblicherweise Bearbeitungen stattfinden</a:t>
            </a:r>
          </a:p>
          <a:p>
            <a:endParaRPr lang="de-AT" sz="20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6858DE9-65FB-0F9D-3140-5D7B55021119}"/>
              </a:ext>
            </a:extLst>
          </p:cNvPr>
          <p:cNvSpPr txBox="1"/>
          <p:nvPr/>
        </p:nvSpPr>
        <p:spPr>
          <a:xfrm>
            <a:off x="2952959" y="375526"/>
            <a:ext cx="4070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b="1" dirty="0"/>
              <a:t>Bildbearbeitung erkennen</a:t>
            </a:r>
          </a:p>
        </p:txBody>
      </p:sp>
      <p:pic>
        <p:nvPicPr>
          <p:cNvPr id="4" name="Grafik 3" descr="Frau, die ein Schild hält">
            <a:extLst>
              <a:ext uri="{FF2B5EF4-FFF2-40B4-BE49-F238E27FC236}">
                <a16:creationId xmlns:a16="http://schemas.microsoft.com/office/drawing/2014/main" id="{42925C51-0011-6B6C-1A9F-63009BBC9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3388" y="913329"/>
            <a:ext cx="2628900" cy="4648200"/>
          </a:xfrm>
          <a:prstGeom prst="rect">
            <a:avLst/>
          </a:prstGeom>
        </p:spPr>
      </p:pic>
      <p:pic>
        <p:nvPicPr>
          <p:cNvPr id="6" name="Grafik 5" descr="Ein Bild, das Menschliches Gesicht, Text, Screenshot, Kleidung enthält.&#10;&#10;Automatisch generierte Beschreibung">
            <a:extLst>
              <a:ext uri="{FF2B5EF4-FFF2-40B4-BE49-F238E27FC236}">
                <a16:creationId xmlns:a16="http://schemas.microsoft.com/office/drawing/2014/main" id="{C1AF6268-AC41-A0F6-0CE3-23562072A2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555862" y="2085975"/>
            <a:ext cx="859724" cy="951429"/>
          </a:xfrm>
          <a:prstGeom prst="rect">
            <a:avLst/>
          </a:prstGeom>
        </p:spPr>
      </p:pic>
      <p:pic>
        <p:nvPicPr>
          <p:cNvPr id="9" name="Grafik 8" descr="Ein Bild, das Menschliches Gesicht, Person, Kleidung, Kinn enthält.&#10;&#10;Automatisch generierte Beschreibung">
            <a:extLst>
              <a:ext uri="{FF2B5EF4-FFF2-40B4-BE49-F238E27FC236}">
                <a16:creationId xmlns:a16="http://schemas.microsoft.com/office/drawing/2014/main" id="{7A98682B-F7A9-44E8-E706-FB57994E306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04" y="2085975"/>
            <a:ext cx="927158" cy="95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79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rahmen, Bild, Rahmen, Weiß">
            <a:extLst>
              <a:ext uri="{FF2B5EF4-FFF2-40B4-BE49-F238E27FC236}">
                <a16:creationId xmlns:a16="http://schemas.microsoft.com/office/drawing/2014/main" id="{E74EF47C-E531-512C-950A-833E0E2CD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0"/>
            <a:ext cx="12077700" cy="644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7F65E38-7676-B931-4D3F-BC30C323A155}"/>
              </a:ext>
            </a:extLst>
          </p:cNvPr>
          <p:cNvSpPr txBox="1"/>
          <p:nvPr/>
        </p:nvSpPr>
        <p:spPr>
          <a:xfrm>
            <a:off x="3957638" y="814388"/>
            <a:ext cx="5045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/>
              <a:t>Vorher-Nachher-Bilder selbst gemacht</a:t>
            </a:r>
          </a:p>
        </p:txBody>
      </p:sp>
      <p:pic>
        <p:nvPicPr>
          <p:cNvPr id="5" name="Grafik 4" descr="Dicke Sonnenbrille">
            <a:extLst>
              <a:ext uri="{FF2B5EF4-FFF2-40B4-BE49-F238E27FC236}">
                <a16:creationId xmlns:a16="http://schemas.microsoft.com/office/drawing/2014/main" id="{AB0AA3A7-57DC-089F-B32F-DD1F76A5E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284488">
            <a:off x="9326669" y="696232"/>
            <a:ext cx="2116688" cy="71967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214AEFA-EB65-4AF5-BD5E-2812A9F1D58D}"/>
              </a:ext>
            </a:extLst>
          </p:cNvPr>
          <p:cNvSpPr txBox="1"/>
          <p:nvPr/>
        </p:nvSpPr>
        <p:spPr>
          <a:xfrm>
            <a:off x="843812" y="2413337"/>
            <a:ext cx="2085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/>
              <a:t>Ausstellung mit Vorher-Nachher-Bildern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9E57E15-38DF-D9EC-D52A-02980A5AB467}"/>
              </a:ext>
            </a:extLst>
          </p:cNvPr>
          <p:cNvSpPr txBox="1"/>
          <p:nvPr/>
        </p:nvSpPr>
        <p:spPr>
          <a:xfrm>
            <a:off x="4857750" y="2228671"/>
            <a:ext cx="26670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ungeschminkte Aufnahmen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Bildbearbeitung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Filter (z. B. in Snapchat/</a:t>
            </a:r>
            <a:r>
              <a:rPr lang="de-AT" dirty="0" err="1"/>
              <a:t>TikTok</a:t>
            </a:r>
            <a:r>
              <a:rPr lang="de-AT" dirty="0"/>
              <a:t>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8B36FA4-A35A-3F35-B69F-C58F839EE9C4}"/>
              </a:ext>
            </a:extLst>
          </p:cNvPr>
          <p:cNvSpPr txBox="1"/>
          <p:nvPr/>
        </p:nvSpPr>
        <p:spPr>
          <a:xfrm>
            <a:off x="8868541" y="2005226"/>
            <a:ext cx="303294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Reflexion: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 dirty="0"/>
              <a:t>schauen alle gleich aus?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 dirty="0"/>
              <a:t>Warum wurden welche Filter verwendet?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 dirty="0"/>
              <a:t>Warum wurde was verändert?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 dirty="0"/>
              <a:t>Wo sind die Grenzen bei der Bearbeitung?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B8BEB2F-3441-54F0-0CE1-F85973586FC5}"/>
              </a:ext>
            </a:extLst>
          </p:cNvPr>
          <p:cNvSpPr txBox="1"/>
          <p:nvPr/>
        </p:nvSpPr>
        <p:spPr>
          <a:xfrm>
            <a:off x="228600" y="6200078"/>
            <a:ext cx="8418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>
                <a:solidFill>
                  <a:schemeClr val="bg1"/>
                </a:solidFill>
              </a:rPr>
              <a:t>Bild: </a:t>
            </a:r>
            <a:r>
              <a:rPr lang="de-AT" sz="1000" err="1">
                <a:solidFill>
                  <a:schemeClr val="bg1"/>
                </a:solidFill>
              </a:rPr>
              <a:t>pixabay</a:t>
            </a:r>
            <a:endParaRPr lang="de-AT" sz="100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35DBB90-A720-7816-4153-88303B5AD98A}"/>
              </a:ext>
            </a:extLst>
          </p:cNvPr>
          <p:cNvSpPr txBox="1"/>
          <p:nvPr/>
        </p:nvSpPr>
        <p:spPr>
          <a:xfrm>
            <a:off x="8182470" y="6488668"/>
            <a:ext cx="2982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/>
              <a:t>Übungen für die Jugendarbeit</a:t>
            </a:r>
          </a:p>
        </p:txBody>
      </p:sp>
    </p:spTree>
    <p:extLst>
      <p:ext uri="{BB962C8B-B14F-4D97-AF65-F5344CB8AC3E}">
        <p14:creationId xmlns:p14="http://schemas.microsoft.com/office/powerpoint/2010/main" val="3424205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268099E1-5321-41BE-ACBC-7A0E1BA3B678}"/>
              </a:ext>
            </a:extLst>
          </p:cNvPr>
          <p:cNvSpPr txBox="1"/>
          <p:nvPr/>
        </p:nvSpPr>
        <p:spPr>
          <a:xfrm>
            <a:off x="4429126" y="6438443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AT" sz="1900">
                <a:solidFill>
                  <a:prstClr val="black"/>
                </a:solidFill>
                <a:latin typeface="Gill Sans MT" panose="020B0502020104020203" pitchFamily="34" charset="0"/>
              </a:rPr>
              <a:t>Infografik </a:t>
            </a:r>
            <a:r>
              <a:rPr lang="de-AT" sz="1900">
                <a:latin typeface="Gill Sans MT" panose="020B0502020104020203" pitchFamily="34" charset="0"/>
              </a:rPr>
              <a:t>| Saferinternet.at</a:t>
            </a:r>
            <a:endParaRPr lang="de-AT" sz="190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Grafik 2" descr="Ein Bild, das Text, Cartoon, Screenshot, Flyer enthält.&#10;&#10;Automatisch generierte Beschreibung">
            <a:extLst>
              <a:ext uri="{FF2B5EF4-FFF2-40B4-BE49-F238E27FC236}">
                <a16:creationId xmlns:a16="http://schemas.microsoft.com/office/drawing/2014/main" id="{132B7672-6034-DB02-5868-071F50DC81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972" y="286603"/>
            <a:ext cx="8468056" cy="599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14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130EC58E-23A6-3906-95D6-229A6742450F}"/>
              </a:ext>
            </a:extLst>
          </p:cNvPr>
          <p:cNvSpPr/>
          <p:nvPr/>
        </p:nvSpPr>
        <p:spPr>
          <a:xfrm>
            <a:off x="163101" y="1955714"/>
            <a:ext cx="2298974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AT" b="1">
                <a:latin typeface="Gill Sans MT" panose="020B0502020104020203" pitchFamily="34" charset="0"/>
              </a:rPr>
              <a:t>(Erste) Hilfe </a:t>
            </a:r>
            <a:r>
              <a:rPr lang="de-AT">
                <a:latin typeface="Gill Sans MT" panose="020B0502020104020203" pitchFamily="34" charset="0"/>
              </a:rPr>
              <a:t>gegen den Einfluss von </a:t>
            </a:r>
            <a:r>
              <a:rPr lang="de-AT" b="1">
                <a:latin typeface="Gill Sans MT" panose="020B0502020104020203" pitchFamily="34" charset="0"/>
              </a:rPr>
              <a:t>Schönheitsidealen</a:t>
            </a:r>
            <a:r>
              <a:rPr lang="de-AT">
                <a:latin typeface="Gill Sans MT" panose="020B0502020104020203" pitchFamily="34" charset="0"/>
              </a:rPr>
              <a:t> im Internet: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A46CD57-6971-F269-8665-2B44DF077CDD}"/>
              </a:ext>
            </a:extLst>
          </p:cNvPr>
          <p:cNvSpPr/>
          <p:nvPr/>
        </p:nvSpPr>
        <p:spPr>
          <a:xfrm>
            <a:off x="2473611" y="724396"/>
            <a:ext cx="4752623" cy="2431647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b="1">
                <a:latin typeface="Gill Sans MT" panose="020B0502020104020203" pitchFamily="34" charset="0"/>
              </a:rPr>
              <a:t>Zeitlimits</a:t>
            </a:r>
            <a:r>
              <a:rPr lang="de-AT">
                <a:latin typeface="Gill Sans MT" panose="020B0502020104020203" pitchFamily="34" charset="0"/>
              </a:rPr>
              <a:t> setzen, um weniger Zeit in Sozialen Netzwerken zu verbringen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b="1">
                <a:latin typeface="Gill Sans MT" panose="020B0502020104020203" pitchFamily="34" charset="0"/>
              </a:rPr>
              <a:t>Content</a:t>
            </a:r>
            <a:r>
              <a:rPr lang="de-AT">
                <a:latin typeface="Gill Sans MT" panose="020B0502020104020203" pitchFamily="34" charset="0"/>
              </a:rPr>
              <a:t> </a:t>
            </a:r>
            <a:r>
              <a:rPr lang="de-AT" b="1">
                <a:latin typeface="Gill Sans MT" panose="020B0502020104020203" pitchFamily="34" charset="0"/>
              </a:rPr>
              <a:t>aktiv ausblenden</a:t>
            </a:r>
            <a:r>
              <a:rPr lang="de-AT">
                <a:latin typeface="Gill Sans MT" panose="020B0502020104020203" pitchFamily="34" charset="0"/>
              </a:rPr>
              <a:t>, um bestimmte Inhalte aus Streams zu verbannen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8331ACD-2B13-804A-86D7-EE3A86100A7C}"/>
              </a:ext>
            </a:extLst>
          </p:cNvPr>
          <p:cNvSpPr/>
          <p:nvPr/>
        </p:nvSpPr>
        <p:spPr>
          <a:xfrm>
            <a:off x="7276276" y="724396"/>
            <a:ext cx="4752623" cy="2431647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b="1" dirty="0">
                <a:latin typeface="Gill Sans MT" panose="020B0502020104020203" pitchFamily="34" charset="0"/>
              </a:rPr>
              <a:t>hinausgehen</a:t>
            </a:r>
            <a:r>
              <a:rPr lang="de-AT" dirty="0">
                <a:latin typeface="Gill Sans MT" panose="020B0502020104020203" pitchFamily="34" charset="0"/>
              </a:rPr>
              <a:t> und schauen, wie Menschen wirklich aussehen, statt sich an Bildern in Sozialen Netzwerken zu orientieren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b="1" dirty="0">
                <a:latin typeface="Gill Sans MT" panose="020B0502020104020203" pitchFamily="34" charset="0"/>
              </a:rPr>
              <a:t>sich selbst so akzeptieren</a:t>
            </a:r>
            <a:r>
              <a:rPr lang="de-AT" dirty="0">
                <a:latin typeface="Gill Sans MT" panose="020B0502020104020203" pitchFamily="34" charset="0"/>
              </a:rPr>
              <a:t>, wie man 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>
                <a:latin typeface="Gill Sans MT" panose="020B0502020104020203" pitchFamily="34" charset="0"/>
              </a:rPr>
              <a:t>aktiv daran arbeiten, sich </a:t>
            </a:r>
            <a:r>
              <a:rPr lang="de-AT" b="1" dirty="0">
                <a:latin typeface="Gill Sans MT" panose="020B0502020104020203" pitchFamily="34" charset="0"/>
              </a:rPr>
              <a:t>nicht unter Druck </a:t>
            </a:r>
            <a:r>
              <a:rPr lang="de-AT" dirty="0">
                <a:latin typeface="Gill Sans MT" panose="020B0502020104020203" pitchFamily="34" charset="0"/>
              </a:rPr>
              <a:t>setzen zu lassen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b="1" dirty="0">
                <a:latin typeface="Gill Sans MT" panose="020B0502020104020203" pitchFamily="34" charset="0"/>
              </a:rPr>
              <a:t>realistische Ziele </a:t>
            </a:r>
            <a:r>
              <a:rPr lang="de-AT" dirty="0">
                <a:latin typeface="Gill Sans MT" panose="020B0502020104020203" pitchFamily="34" charset="0"/>
              </a:rPr>
              <a:t>in Bezug auf das eigene Aussehen entwickeln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291BB18-9DC0-8392-8D95-689196414B6A}"/>
              </a:ext>
            </a:extLst>
          </p:cNvPr>
          <p:cNvSpPr/>
          <p:nvPr/>
        </p:nvSpPr>
        <p:spPr>
          <a:xfrm>
            <a:off x="2473610" y="143157"/>
            <a:ext cx="4752623" cy="535672"/>
          </a:xfrm>
          <a:prstGeom prst="rect">
            <a:avLst/>
          </a:prstGeom>
          <a:solidFill>
            <a:srgbClr val="354B7B"/>
          </a:solidFill>
          <a:ln w="28575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b="1" err="1">
                <a:solidFill>
                  <a:schemeClr val="bg1"/>
                </a:solidFill>
                <a:latin typeface="Gill Sans MT" panose="020B0502020104020203" pitchFamily="34" charset="0"/>
              </a:rPr>
              <a:t>Social</a:t>
            </a:r>
            <a:r>
              <a:rPr lang="de-AT" b="1">
                <a:solidFill>
                  <a:schemeClr val="bg1"/>
                </a:solidFill>
                <a:latin typeface="Gill Sans MT" panose="020B0502020104020203" pitchFamily="34" charset="0"/>
              </a:rPr>
              <a:t>-Media-Einstellungen vornehmen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676F1E7-84AB-3F4F-DEF9-3FF52BFCC0AA}"/>
              </a:ext>
            </a:extLst>
          </p:cNvPr>
          <p:cNvSpPr/>
          <p:nvPr/>
        </p:nvSpPr>
        <p:spPr>
          <a:xfrm>
            <a:off x="7276277" y="143157"/>
            <a:ext cx="4752623" cy="535672"/>
          </a:xfrm>
          <a:prstGeom prst="rect">
            <a:avLst/>
          </a:prstGeom>
          <a:solidFill>
            <a:srgbClr val="354B7B"/>
          </a:solidFill>
          <a:ln w="28575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b="1">
                <a:solidFill>
                  <a:schemeClr val="bg1"/>
                </a:solidFill>
                <a:latin typeface="Gill Sans MT" panose="020B0502020104020203" pitchFamily="34" charset="0"/>
              </a:rPr>
              <a:t>„Reality Check“ machen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C0CC1022-16D1-4D28-E1A5-14CDC8AE575D}"/>
              </a:ext>
            </a:extLst>
          </p:cNvPr>
          <p:cNvSpPr/>
          <p:nvPr/>
        </p:nvSpPr>
        <p:spPr>
          <a:xfrm>
            <a:off x="2473611" y="3901058"/>
            <a:ext cx="4752623" cy="2431647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b="1" dirty="0">
                <a:latin typeface="Gill Sans MT" panose="020B0502020104020203" pitchFamily="34" charset="0"/>
              </a:rPr>
              <a:t>gemeinsam</a:t>
            </a:r>
            <a:r>
              <a:rPr lang="de-AT" dirty="0">
                <a:latin typeface="Gill Sans MT" panose="020B0502020104020203" pitchFamily="34" charset="0"/>
              </a:rPr>
              <a:t> </a:t>
            </a:r>
            <a:r>
              <a:rPr lang="de-AT" dirty="0" err="1">
                <a:latin typeface="Gill Sans MT" panose="020B0502020104020203" pitchFamily="34" charset="0"/>
              </a:rPr>
              <a:t>Social</a:t>
            </a:r>
            <a:r>
              <a:rPr lang="de-AT" dirty="0">
                <a:latin typeface="Gill Sans MT" panose="020B0502020104020203" pitchFamily="34" charset="0"/>
              </a:rPr>
              <a:t>-Media-Pausen machen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>
                <a:latin typeface="Gill Sans MT" panose="020B0502020104020203" pitchFamily="34" charset="0"/>
              </a:rPr>
              <a:t>Inhalte von </a:t>
            </a:r>
            <a:r>
              <a:rPr lang="de-AT" dirty="0" err="1">
                <a:latin typeface="Gill Sans MT" panose="020B0502020104020203" pitchFamily="34" charset="0"/>
              </a:rPr>
              <a:t>Content-Creator:innen</a:t>
            </a:r>
            <a:r>
              <a:rPr lang="de-AT" dirty="0">
                <a:latin typeface="Gill Sans MT" panose="020B0502020104020203" pitchFamily="34" charset="0"/>
              </a:rPr>
              <a:t> </a:t>
            </a:r>
            <a:r>
              <a:rPr lang="de-AT" b="1" dirty="0">
                <a:latin typeface="Gill Sans MT" panose="020B0502020104020203" pitchFamily="34" charset="0"/>
              </a:rPr>
              <a:t>kritisch </a:t>
            </a:r>
            <a:r>
              <a:rPr lang="de-AT" dirty="0">
                <a:latin typeface="Gill Sans MT" panose="020B0502020104020203" pitchFamily="34" charset="0"/>
              </a:rPr>
              <a:t>miteinander </a:t>
            </a:r>
            <a:r>
              <a:rPr lang="de-AT" b="1" dirty="0">
                <a:latin typeface="Gill Sans MT" panose="020B0502020104020203" pitchFamily="34" charset="0"/>
              </a:rPr>
              <a:t>hinterfragen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>
                <a:latin typeface="Gill Sans MT" panose="020B0502020104020203" pitchFamily="34" charset="0"/>
              </a:rPr>
              <a:t>sich gegenseitig</a:t>
            </a:r>
            <a:r>
              <a:rPr lang="de-AT" b="1" dirty="0">
                <a:latin typeface="Gill Sans MT" panose="020B0502020104020203" pitchFamily="34" charset="0"/>
              </a:rPr>
              <a:t> Komplimente </a:t>
            </a:r>
            <a:r>
              <a:rPr lang="de-AT" dirty="0">
                <a:latin typeface="Gill Sans MT" panose="020B0502020104020203" pitchFamily="34" charset="0"/>
              </a:rPr>
              <a:t>zum Aussehen machen, anstatt einander abzuwerten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>
                <a:latin typeface="Gill Sans MT" panose="020B0502020104020203" pitchFamily="34" charset="0"/>
              </a:rPr>
              <a:t>gemeinsam überlegen, wie </a:t>
            </a:r>
            <a:r>
              <a:rPr lang="de-AT" b="1" dirty="0">
                <a:latin typeface="Gill Sans MT" panose="020B0502020104020203" pitchFamily="34" charset="0"/>
              </a:rPr>
              <a:t>Druck</a:t>
            </a:r>
            <a:r>
              <a:rPr lang="de-AT" dirty="0">
                <a:latin typeface="Gill Sans MT" panose="020B0502020104020203" pitchFamily="34" charset="0"/>
              </a:rPr>
              <a:t> entsteht und </a:t>
            </a:r>
            <a:r>
              <a:rPr lang="de-AT" b="1" dirty="0">
                <a:latin typeface="Gill Sans MT" panose="020B0502020104020203" pitchFamily="34" charset="0"/>
              </a:rPr>
              <a:t>vermieden</a:t>
            </a:r>
            <a:r>
              <a:rPr lang="de-AT" dirty="0">
                <a:latin typeface="Gill Sans MT" panose="020B0502020104020203" pitchFamily="34" charset="0"/>
              </a:rPr>
              <a:t> werden kann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9686C9B-4E15-AD95-1582-DADF198BC726}"/>
              </a:ext>
            </a:extLst>
          </p:cNvPr>
          <p:cNvSpPr/>
          <p:nvPr/>
        </p:nvSpPr>
        <p:spPr>
          <a:xfrm>
            <a:off x="2473610" y="3319819"/>
            <a:ext cx="4752623" cy="535672"/>
          </a:xfrm>
          <a:prstGeom prst="rect">
            <a:avLst/>
          </a:prstGeom>
          <a:solidFill>
            <a:srgbClr val="354B7B"/>
          </a:solidFill>
          <a:ln w="28575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b="1">
                <a:solidFill>
                  <a:schemeClr val="bg1"/>
                </a:solidFill>
                <a:latin typeface="Gill Sans MT" panose="020B0502020104020203" pitchFamily="34" charset="0"/>
              </a:rPr>
              <a:t>Einander bestärken und unterstützen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E2CEBBEA-6FD5-2A21-C648-22E4FAA930AF}"/>
              </a:ext>
            </a:extLst>
          </p:cNvPr>
          <p:cNvSpPr/>
          <p:nvPr/>
        </p:nvSpPr>
        <p:spPr>
          <a:xfrm>
            <a:off x="7276276" y="3901058"/>
            <a:ext cx="4752623" cy="2431647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>
                <a:latin typeface="Gill Sans MT" panose="020B0502020104020203" pitchFamily="34" charset="0"/>
              </a:rPr>
              <a:t>aktiv nach Inhalten suchen, die einem </a:t>
            </a:r>
            <a:br>
              <a:rPr lang="de-AT" dirty="0">
                <a:latin typeface="Gill Sans MT" panose="020B0502020104020203" pitchFamily="34" charset="0"/>
              </a:rPr>
            </a:br>
            <a:r>
              <a:rPr lang="de-AT" b="1" dirty="0">
                <a:latin typeface="Gill Sans MT" panose="020B0502020104020203" pitchFamily="34" charset="0"/>
              </a:rPr>
              <a:t>gut tun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>
                <a:latin typeface="Gill Sans MT" panose="020B0502020104020203" pitchFamily="34" charset="0"/>
              </a:rPr>
              <a:t>Konten entfolgen, die Stress verursachen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>
                <a:latin typeface="Gill Sans MT" panose="020B0502020104020203" pitchFamily="34" charset="0"/>
              </a:rPr>
              <a:t>verstehen, wie </a:t>
            </a:r>
            <a:r>
              <a:rPr lang="de-AT" b="1" dirty="0">
                <a:latin typeface="Gill Sans MT" panose="020B0502020104020203" pitchFamily="34" charset="0"/>
              </a:rPr>
              <a:t>Algorithmen</a:t>
            </a:r>
            <a:r>
              <a:rPr lang="de-AT" dirty="0">
                <a:latin typeface="Gill Sans MT" panose="020B0502020104020203" pitchFamily="34" charset="0"/>
              </a:rPr>
              <a:t> funktionieren und wie sie uns beeinflussen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Gill Sans MT" panose="020B0502020104020203" pitchFamily="34" charset="0"/>
              </a:rPr>
              <a:t>Möglichkeiten der </a:t>
            </a:r>
            <a:r>
              <a:rPr lang="de-DE" b="1" dirty="0">
                <a:latin typeface="Gill Sans MT" panose="020B0502020104020203" pitchFamily="34" charset="0"/>
              </a:rPr>
              <a:t>Bildbearbeitung</a:t>
            </a:r>
            <a:r>
              <a:rPr lang="de-DE" dirty="0">
                <a:latin typeface="Gill Sans MT" panose="020B0502020104020203" pitchFamily="34" charset="0"/>
              </a:rPr>
              <a:t> und Filter kennen und </a:t>
            </a:r>
            <a:r>
              <a:rPr lang="de-DE" b="1" dirty="0">
                <a:latin typeface="Gill Sans MT" panose="020B0502020104020203" pitchFamily="34" charset="0"/>
              </a:rPr>
              <a:t>erkennen</a:t>
            </a:r>
            <a:r>
              <a:rPr lang="de-DE" dirty="0">
                <a:latin typeface="Gill Sans MT" panose="020B0502020104020203" pitchFamily="34" charset="0"/>
              </a:rPr>
              <a:t> können</a:t>
            </a:r>
            <a:endParaRPr lang="de-AT" dirty="0">
              <a:latin typeface="Gill Sans MT" panose="020B0502020104020203" pitchFamily="34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7BEC16C6-9EDC-A1C5-9612-DC03556558AE}"/>
              </a:ext>
            </a:extLst>
          </p:cNvPr>
          <p:cNvSpPr/>
          <p:nvPr/>
        </p:nvSpPr>
        <p:spPr>
          <a:xfrm>
            <a:off x="7276275" y="3319819"/>
            <a:ext cx="4752623" cy="535672"/>
          </a:xfrm>
          <a:prstGeom prst="rect">
            <a:avLst/>
          </a:prstGeom>
          <a:solidFill>
            <a:srgbClr val="354B7B"/>
          </a:solidFill>
          <a:ln w="28575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b="1">
                <a:solidFill>
                  <a:schemeClr val="bg1"/>
                </a:solidFill>
                <a:latin typeface="Gill Sans MT" panose="020B0502020104020203" pitchFamily="34" charset="0"/>
              </a:rPr>
              <a:t>Digitale Medien kompetent nutzen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417338-F02B-A3F8-3A57-4E77C418F6C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01" y="3319819"/>
            <a:ext cx="2125068" cy="2994382"/>
          </a:xfrm>
          <a:prstGeom prst="rect">
            <a:avLst/>
          </a:prstGeom>
        </p:spPr>
      </p:pic>
      <p:sp>
        <p:nvSpPr>
          <p:cNvPr id="4" name="Textfeld 1">
            <a:extLst>
              <a:ext uri="{FF2B5EF4-FFF2-40B4-BE49-F238E27FC236}">
                <a16:creationId xmlns:a16="http://schemas.microsoft.com/office/drawing/2014/main" id="{32E68105-D564-5B90-547D-6BB429C699EF}"/>
              </a:ext>
            </a:extLst>
          </p:cNvPr>
          <p:cNvSpPr txBox="1"/>
          <p:nvPr/>
        </p:nvSpPr>
        <p:spPr>
          <a:xfrm>
            <a:off x="4429126" y="6450475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Schönheitsideale im Internet</a:t>
            </a:r>
          </a:p>
        </p:txBody>
      </p:sp>
    </p:spTree>
    <p:extLst>
      <p:ext uri="{BB962C8B-B14F-4D97-AF65-F5344CB8AC3E}">
        <p14:creationId xmlns:p14="http://schemas.microsoft.com/office/powerpoint/2010/main" val="2992172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F6141BC-3A2E-B38E-2553-D37AE9FE6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7CAD905-4E1E-431A-75AF-D37D0E6C5A9E}"/>
              </a:ext>
            </a:extLst>
          </p:cNvPr>
          <p:cNvSpPr/>
          <p:nvPr/>
        </p:nvSpPr>
        <p:spPr>
          <a:xfrm>
            <a:off x="2473611" y="724396"/>
            <a:ext cx="4752623" cy="2431647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Bildschirmzei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 überprüfen und gemeinsam Zeitlimits für Anwendungen festlegen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1" dirty="0">
                <a:solidFill>
                  <a:prstClr val="black"/>
                </a:solidFill>
                <a:latin typeface="Gill Sans MT" panose="020B0502020104020203" pitchFamily="34" charset="0"/>
              </a:rPr>
              <a:t>k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onsumierte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Inhalte 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gemeinsam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reflektieren 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und Inhalte beschränken, die nicht gut tun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077B392-9C88-37BD-2B2E-7EC65FD433E5}"/>
              </a:ext>
            </a:extLst>
          </p:cNvPr>
          <p:cNvSpPr/>
          <p:nvPr/>
        </p:nvSpPr>
        <p:spPr>
          <a:xfrm>
            <a:off x="7276276" y="724396"/>
            <a:ext cx="4752623" cy="2431647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1" dirty="0">
                <a:solidFill>
                  <a:prstClr val="black"/>
                </a:solidFill>
                <a:latin typeface="Gill Sans MT" panose="020B0502020104020203" pitchFamily="34" charset="0"/>
              </a:rPr>
              <a:t>a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chtsamen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Umgang 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mit dem Aussehen vorleben: Finden wir Eltern einander schön? Wie wird Kritik geäußert? Gibt es permanente Abwertungen?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1" dirty="0">
                <a:solidFill>
                  <a:prstClr val="black"/>
                </a:solidFill>
                <a:latin typeface="Gill Sans MT" panose="020B0502020104020203" pitchFamily="34" charset="0"/>
              </a:rPr>
              <a:t>r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eflektieren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, welchen Inhalten man selbst online folgt und wie man mit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Einflüssen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aus dem Netz umgeht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2056B5B-B0C8-E89C-6EE7-1386F391D384}"/>
              </a:ext>
            </a:extLst>
          </p:cNvPr>
          <p:cNvSpPr/>
          <p:nvPr/>
        </p:nvSpPr>
        <p:spPr>
          <a:xfrm>
            <a:off x="2473610" y="143157"/>
            <a:ext cx="4752623" cy="535672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Social</a:t>
            </a:r>
            <a:r>
              <a:rPr kumimoji="0" lang="de-AT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-Media-Einstellungen vornehmen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1CBE219-DDAA-61B2-5F5A-C73D05AF3F19}"/>
              </a:ext>
            </a:extLst>
          </p:cNvPr>
          <p:cNvSpPr/>
          <p:nvPr/>
        </p:nvSpPr>
        <p:spPr>
          <a:xfrm>
            <a:off x="7276277" y="143157"/>
            <a:ext cx="4752623" cy="535672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Vorbildwirkung wahrnehmen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F46047B-D75F-F3E2-04B6-1043BF5EBDCA}"/>
              </a:ext>
            </a:extLst>
          </p:cNvPr>
          <p:cNvSpPr/>
          <p:nvPr/>
        </p:nvSpPr>
        <p:spPr>
          <a:xfrm>
            <a:off x="2473611" y="3901058"/>
            <a:ext cx="4752623" cy="2431647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miteinander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Social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-Media-Pausen 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machen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Inhalte von </a:t>
            </a:r>
            <a:r>
              <a:rPr kumimoji="0" lang="de-DE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Influencer:innen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kritisch hinterfragen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solidFill>
                  <a:prstClr val="black"/>
                </a:solidFill>
                <a:latin typeface="Gill Sans MT" panose="020B0502020104020203" pitchFamily="34" charset="0"/>
              </a:rPr>
              <a:t>d</a:t>
            </a:r>
            <a:r>
              <a:rPr kumimoji="0" lang="de-DE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azu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ermutigen, sich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Komplimente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zum Aussehen zu machen, anstatt einander abzuwerten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1" dirty="0">
                <a:solidFill>
                  <a:prstClr val="black"/>
                </a:solidFill>
                <a:latin typeface="Gill Sans MT" panose="020B0502020104020203" pitchFamily="34" charset="0"/>
              </a:rPr>
              <a:t>g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emeinsam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überlegen, wodurch Druck entsteht und nach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Alternativen suchen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8C57991-CE3D-8669-484F-20FD3E178F4F}"/>
              </a:ext>
            </a:extLst>
          </p:cNvPr>
          <p:cNvSpPr/>
          <p:nvPr/>
        </p:nvSpPr>
        <p:spPr>
          <a:xfrm>
            <a:off x="2473610" y="3319819"/>
            <a:ext cx="4752623" cy="535672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Mentales Wohlbefinden stärken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B8F915E-F24D-1C3D-5BE0-DC5A3E204C1C}"/>
              </a:ext>
            </a:extLst>
          </p:cNvPr>
          <p:cNvSpPr/>
          <p:nvPr/>
        </p:nvSpPr>
        <p:spPr>
          <a:xfrm>
            <a:off x="7276276" y="3901058"/>
            <a:ext cx="4752623" cy="2431647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1" dirty="0">
                <a:solidFill>
                  <a:prstClr val="black"/>
                </a:solidFill>
                <a:latin typeface="Gill Sans MT" panose="020B0502020104020203" pitchFamily="34" charset="0"/>
              </a:rPr>
              <a:t>r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eflektieren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, wie Streams in Sozialen Netzwerken zustande kommen und wie sie sich beeinflussen lassen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Möglichkeiten der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Bildbearbeitung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und Filter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kennen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und nutzen können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1" dirty="0">
                <a:solidFill>
                  <a:prstClr val="black"/>
                </a:solidFill>
                <a:latin typeface="Gill Sans MT" panose="020B0502020104020203" pitchFamily="34" charset="0"/>
              </a:rPr>
              <a:t>k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ritisch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hinterfragen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, wie uns Werbung beeinflusst und welche Kaufmotive wir haben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325D5E0-6194-149B-0442-DFA3597A3D7D}"/>
              </a:ext>
            </a:extLst>
          </p:cNvPr>
          <p:cNvSpPr/>
          <p:nvPr/>
        </p:nvSpPr>
        <p:spPr>
          <a:xfrm>
            <a:off x="7276275" y="3319819"/>
            <a:ext cx="4752623" cy="535672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Medienkompetenz stärken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4BD7839-0CFD-FA5E-21D4-E2439CF3758A}"/>
              </a:ext>
            </a:extLst>
          </p:cNvPr>
          <p:cNvSpPr/>
          <p:nvPr/>
        </p:nvSpPr>
        <p:spPr>
          <a:xfrm>
            <a:off x="163101" y="1682757"/>
            <a:ext cx="2298974" cy="1473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Was </a:t>
            </a:r>
            <a:r>
              <a:rPr kumimoji="0" lang="de-AT" sz="1800" b="1" i="0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Eltern</a:t>
            </a:r>
            <a:r>
              <a:rPr kumimoji="0" lang="de-AT" sz="1800" i="0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de-AT" sz="1800" b="1" i="0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tun können</a:t>
            </a:r>
            <a:r>
              <a:rPr kumimoji="0" lang="de-AT" sz="180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, </a:t>
            </a:r>
            <a:r>
              <a:rPr kumimoji="0" lang="de-AT" sz="1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damit </a:t>
            </a:r>
            <a:r>
              <a:rPr kumimoji="0" lang="de-AT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ihre Kinder ein gesundes Schönheitsempfinden entwickeln</a:t>
            </a:r>
          </a:p>
        </p:txBody>
      </p:sp>
      <p:pic>
        <p:nvPicPr>
          <p:cNvPr id="13" name="Grafik 12" descr="Mann in einem Polohemd">
            <a:extLst>
              <a:ext uri="{FF2B5EF4-FFF2-40B4-BE49-F238E27FC236}">
                <a16:creationId xmlns:a16="http://schemas.microsoft.com/office/drawing/2014/main" id="{972A41A7-A5A6-33BB-ACA0-677E8EFCA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623" y="3283102"/>
            <a:ext cx="971852" cy="3049603"/>
          </a:xfrm>
          <a:prstGeom prst="rect">
            <a:avLst/>
          </a:prstGeom>
        </p:spPr>
      </p:pic>
      <p:pic>
        <p:nvPicPr>
          <p:cNvPr id="15" name="Grafik 14" descr="Frau in schwarzem Rock">
            <a:extLst>
              <a:ext uri="{FF2B5EF4-FFF2-40B4-BE49-F238E27FC236}">
                <a16:creationId xmlns:a16="http://schemas.microsoft.com/office/drawing/2014/main" id="{1A53613A-33E8-A11A-7C34-45757AC8E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1290" y="3319819"/>
            <a:ext cx="1341928" cy="301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3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7D0C2-B6ED-3640-4598-F20720286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44AC648-4CC9-7955-C5AA-BFAE41E5A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50FBBCE-C377-161A-65EA-5D7CB0DABC41}"/>
              </a:ext>
            </a:extLst>
          </p:cNvPr>
          <p:cNvSpPr/>
          <p:nvPr/>
        </p:nvSpPr>
        <p:spPr>
          <a:xfrm>
            <a:off x="2473611" y="724396"/>
            <a:ext cx="4752623" cy="2431647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Möglichkeiten der </a:t>
            </a: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Bildbearbeitung</a:t>
            </a:r>
            <a:r>
              <a:rPr kumimoji="0" lang="de-DE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und Filter kennen und erkennen können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Algorithmen </a:t>
            </a:r>
            <a:r>
              <a:rPr kumimoji="0" lang="de-DE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und ihre Wirkungsweise kennen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Einstellungen</a:t>
            </a:r>
            <a:r>
              <a:rPr kumimoji="0" lang="de-DE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in Sozialen Netzwerken kennen und nutzen können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745B97D-4B43-5A22-7626-545689222014}"/>
              </a:ext>
            </a:extLst>
          </p:cNvPr>
          <p:cNvSpPr/>
          <p:nvPr/>
        </p:nvSpPr>
        <p:spPr>
          <a:xfrm>
            <a:off x="7276276" y="724396"/>
            <a:ext cx="4752623" cy="2431647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Geschichte: </a:t>
            </a:r>
            <a:r>
              <a:rPr kumimoji="0" lang="de-DE" sz="17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Entwicklung von Schönheitsbildern im Lauf der Zeit diskutieren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Sprachen &amp; Psychologie: </a:t>
            </a:r>
            <a:r>
              <a:rPr kumimoji="0" lang="de-DE" sz="17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Einfluss von </a:t>
            </a:r>
            <a:r>
              <a:rPr kumimoji="0" lang="de-DE" sz="17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Influencer:innen</a:t>
            </a:r>
            <a:r>
              <a:rPr kumimoji="0" lang="de-DE" sz="17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in Sozialen Netzwerken reflektieren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Wirtschaft: </a:t>
            </a:r>
            <a:r>
              <a:rPr lang="de-DE" sz="1700" dirty="0">
                <a:solidFill>
                  <a:prstClr val="black"/>
                </a:solidFill>
                <a:latin typeface="Gill Sans MT" panose="020B0502020104020203" pitchFamily="34" charset="0"/>
              </a:rPr>
              <a:t>m</a:t>
            </a:r>
            <a:r>
              <a:rPr kumimoji="0" lang="de-DE" sz="17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it</a:t>
            </a:r>
            <a:r>
              <a:rPr kumimoji="0" lang="de-DE" sz="17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Vermarktungsstrategien von </a:t>
            </a:r>
            <a:r>
              <a:rPr kumimoji="0" lang="de-DE" sz="17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Influencer:innen</a:t>
            </a:r>
            <a:r>
              <a:rPr kumimoji="0" lang="de-DE" sz="17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und Werbewirkung im Netz auseinandersetzen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8CE5CD7-D447-A1DC-3356-C7986C79C39D}"/>
              </a:ext>
            </a:extLst>
          </p:cNvPr>
          <p:cNvSpPr/>
          <p:nvPr/>
        </p:nvSpPr>
        <p:spPr>
          <a:xfrm>
            <a:off x="2473610" y="143157"/>
            <a:ext cx="4752623" cy="53567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b="1">
                <a:solidFill>
                  <a:prstClr val="white"/>
                </a:solidFill>
                <a:latin typeface="Gill Sans MT" panose="020B0502020104020203" pitchFamily="34" charset="0"/>
              </a:rPr>
              <a:t>Technische Kompetenz vermitteln	</a:t>
            </a:r>
            <a:endParaRPr kumimoji="0" lang="de-AT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CBA8E5E-C0FD-DD17-7316-587055734B21}"/>
              </a:ext>
            </a:extLst>
          </p:cNvPr>
          <p:cNvSpPr/>
          <p:nvPr/>
        </p:nvSpPr>
        <p:spPr>
          <a:xfrm>
            <a:off x="7276277" y="143157"/>
            <a:ext cx="4752623" cy="53567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Thema im Unterricht einbinden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CFB1270-203F-13DD-E227-204EB1FB5A46}"/>
              </a:ext>
            </a:extLst>
          </p:cNvPr>
          <p:cNvSpPr/>
          <p:nvPr/>
        </p:nvSpPr>
        <p:spPr>
          <a:xfrm>
            <a:off x="2473611" y="3901058"/>
            <a:ext cx="4752623" cy="2431647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gemeinsam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Social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-Media-Pausen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machen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Inhalte von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Influencer:innen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kritisch miteinander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hinterfragen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solidFill>
                  <a:prstClr val="black"/>
                </a:solidFill>
                <a:latin typeface="Gill Sans MT" panose="020B0502020104020203" pitchFamily="34" charset="0"/>
              </a:rPr>
              <a:t>d</a:t>
            </a:r>
            <a:r>
              <a:rPr kumimoji="0" lang="de-DE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azu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ermutigen, sich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Komplimente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zum Aussehen zu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machen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, anstatt einander abzuwerten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gemeinsam überlegen, wodurch Druck entsteht und nach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Alternativen suchen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F2B0582-63D5-E947-E860-511324F41176}"/>
              </a:ext>
            </a:extLst>
          </p:cNvPr>
          <p:cNvSpPr/>
          <p:nvPr/>
        </p:nvSpPr>
        <p:spPr>
          <a:xfrm>
            <a:off x="2473610" y="3319819"/>
            <a:ext cx="4752623" cy="53567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Soziales Lernen fördern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ED47C81-4F2E-E3E5-DDAB-3B9A08CEB957}"/>
              </a:ext>
            </a:extLst>
          </p:cNvPr>
          <p:cNvSpPr/>
          <p:nvPr/>
        </p:nvSpPr>
        <p:spPr>
          <a:xfrm>
            <a:off x="7276276" y="3901058"/>
            <a:ext cx="4752623" cy="2431647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Wirkung von Algorithmen 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auf die eigene Person erkennen und beeinflussen können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Online-Werbung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und deren Wirkung kritisch hinterfragen können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1" dirty="0">
                <a:solidFill>
                  <a:prstClr val="black"/>
                </a:solidFill>
                <a:latin typeface="Gill Sans MT" panose="020B0502020104020203" pitchFamily="34" charset="0"/>
              </a:rPr>
              <a:t>p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ersönliche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Beeinflussung 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durch </a:t>
            </a:r>
            <a:r>
              <a:rPr kumimoji="0" lang="de-DE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Influencer:innen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einschätzen können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321ED29-6A8F-3ADA-BFD1-D3285C27DEB4}"/>
              </a:ext>
            </a:extLst>
          </p:cNvPr>
          <p:cNvSpPr/>
          <p:nvPr/>
        </p:nvSpPr>
        <p:spPr>
          <a:xfrm>
            <a:off x="7276275" y="3319819"/>
            <a:ext cx="4752623" cy="53567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Medienkompetenz fördern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F1A1ED3-FDF6-2A64-89DC-050DBCE5E3C0}"/>
              </a:ext>
            </a:extLst>
          </p:cNvPr>
          <p:cNvSpPr/>
          <p:nvPr/>
        </p:nvSpPr>
        <p:spPr>
          <a:xfrm>
            <a:off x="163101" y="1682757"/>
            <a:ext cx="2298974" cy="1473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Was die </a:t>
            </a:r>
            <a:r>
              <a:rPr kumimoji="0" lang="de-AT" sz="1800" b="1" i="0" u="sng" strike="noStrike" kern="1200" cap="none" spc="0" normalizeH="0" baseline="0" noProof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Schule tun kann</a:t>
            </a:r>
            <a:r>
              <a:rPr kumimoji="0" lang="de-AT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, damit Jugendliche ein gesundes Schönheitsempfinden entwickeln</a:t>
            </a:r>
          </a:p>
        </p:txBody>
      </p:sp>
      <p:pic>
        <p:nvPicPr>
          <p:cNvPr id="13" name="Grafik 12" descr="Mann mit Bart">
            <a:extLst>
              <a:ext uri="{FF2B5EF4-FFF2-40B4-BE49-F238E27FC236}">
                <a16:creationId xmlns:a16="http://schemas.microsoft.com/office/drawing/2014/main" id="{FB30C4BD-B217-A556-538E-1F617902A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4894" y="2943686"/>
            <a:ext cx="960956" cy="2997477"/>
          </a:xfrm>
          <a:prstGeom prst="rect">
            <a:avLst/>
          </a:prstGeom>
        </p:spPr>
      </p:pic>
      <p:pic>
        <p:nvPicPr>
          <p:cNvPr id="17" name="Grafik 16" descr="Frau mit erhobenem Finger">
            <a:extLst>
              <a:ext uri="{FF2B5EF4-FFF2-40B4-BE49-F238E27FC236}">
                <a16:creationId xmlns:a16="http://schemas.microsoft.com/office/drawing/2014/main" id="{0350DA13-DE5C-853D-1734-DF97DB51B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099" y="3255945"/>
            <a:ext cx="1621991" cy="31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77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6D089415-3772-05C6-565E-2B549AE29D33}"/>
              </a:ext>
            </a:extLst>
          </p:cNvPr>
          <p:cNvSpPr txBox="1"/>
          <p:nvPr/>
        </p:nvSpPr>
        <p:spPr>
          <a:xfrm>
            <a:off x="4429126" y="6438443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Schnitzeljagd | Saferinternet.at</a:t>
            </a:r>
          </a:p>
        </p:txBody>
      </p:sp>
      <p:pic>
        <p:nvPicPr>
          <p:cNvPr id="13" name="Grafik 12" descr="Ein Bild, das Text, Screenshot, Cartoon, Logo enthält.&#10;&#10;Automatisch generierte Beschreibung">
            <a:extLst>
              <a:ext uri="{FF2B5EF4-FFF2-40B4-BE49-F238E27FC236}">
                <a16:creationId xmlns:a16="http://schemas.microsoft.com/office/drawing/2014/main" id="{FE84A392-2637-1E5A-9986-1E804C122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" y="673427"/>
            <a:ext cx="6563360" cy="5044301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7" name="Grafik 16" descr="Ein Bild, das Text, Elektronik, Screenshot, Kommunikationsgerät enthält.&#10;&#10;Automatisch generierte Beschreibung">
            <a:extLst>
              <a:ext uri="{FF2B5EF4-FFF2-40B4-BE49-F238E27FC236}">
                <a16:creationId xmlns:a16="http://schemas.microsoft.com/office/drawing/2014/main" id="{2709076B-2E37-6906-4FE5-8D7AC354E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788" y="172720"/>
            <a:ext cx="3708652" cy="6045991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94A0666-2334-55A1-953C-D997C89B715B}"/>
              </a:ext>
            </a:extLst>
          </p:cNvPr>
          <p:cNvSpPr txBox="1"/>
          <p:nvPr/>
        </p:nvSpPr>
        <p:spPr>
          <a:xfrm>
            <a:off x="670560" y="5817025"/>
            <a:ext cx="6122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/>
              <a:t>www.saferinternet.at/schnitzel</a:t>
            </a:r>
          </a:p>
        </p:txBody>
      </p:sp>
    </p:spTree>
    <p:extLst>
      <p:ext uri="{BB962C8B-B14F-4D97-AF65-F5344CB8AC3E}">
        <p14:creationId xmlns:p14="http://schemas.microsoft.com/office/powerpoint/2010/main" val="2167055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Cartoon, Logo enthält.&#10;&#10;Automatisch generierte Beschreibung">
            <a:extLst>
              <a:ext uri="{FF2B5EF4-FFF2-40B4-BE49-F238E27FC236}">
                <a16:creationId xmlns:a16="http://schemas.microsoft.com/office/drawing/2014/main" id="{989B49AE-DA1D-89AF-C66E-769D98F019C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63" y="3405728"/>
            <a:ext cx="3381409" cy="2598798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5" name="Grafik 4" descr="Ein Bild, das Text, Screenshot, Schrift, Logo enthält.&#10;&#10;Automatisch generierte Beschreibung">
            <a:extLst>
              <a:ext uri="{FF2B5EF4-FFF2-40B4-BE49-F238E27FC236}">
                <a16:creationId xmlns:a16="http://schemas.microsoft.com/office/drawing/2014/main" id="{8D2D3C51-1679-3960-F748-B9DA27D268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60"/>
          <a:stretch/>
        </p:blipFill>
        <p:spPr>
          <a:xfrm>
            <a:off x="4223026" y="3832584"/>
            <a:ext cx="3315069" cy="2171942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9" name="Grafik 8" descr="Ein Bild, das Text, Screenshot, pink, Schrift enthält.&#10;&#10;Automatisch generierte Beschreibung">
            <a:extLst>
              <a:ext uri="{FF2B5EF4-FFF2-40B4-BE49-F238E27FC236}">
                <a16:creationId xmlns:a16="http://schemas.microsoft.com/office/drawing/2014/main" id="{86CA231E-5DAD-5F4A-FA15-2D93BD346E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74"/>
          <a:stretch/>
        </p:blipFill>
        <p:spPr>
          <a:xfrm>
            <a:off x="946857" y="563436"/>
            <a:ext cx="3276169" cy="2171942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7" name="Grafik 6" descr="Ein Bild, das Text, Screenshot, Schrift, Logo enthält.&#10;&#10;Automatisch generierte Beschreibung">
            <a:extLst>
              <a:ext uri="{FF2B5EF4-FFF2-40B4-BE49-F238E27FC236}">
                <a16:creationId xmlns:a16="http://schemas.microsoft.com/office/drawing/2014/main" id="{AE966699-554D-BCAD-F486-B31765C77A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98"/>
          <a:stretch/>
        </p:blipFill>
        <p:spPr>
          <a:xfrm>
            <a:off x="4438465" y="1226077"/>
            <a:ext cx="3315069" cy="2183177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1" name="Grafik 10" descr="Ein Bild, das Text, Screenshot, Schrift, Logo enthält.&#10;&#10;Automatisch generierte Beschreibung">
            <a:extLst>
              <a:ext uri="{FF2B5EF4-FFF2-40B4-BE49-F238E27FC236}">
                <a16:creationId xmlns:a16="http://schemas.microsoft.com/office/drawing/2014/main" id="{F717DA41-AFB7-7619-8752-438B83D303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93" b="2471"/>
          <a:stretch/>
        </p:blipFill>
        <p:spPr>
          <a:xfrm>
            <a:off x="7908966" y="2985924"/>
            <a:ext cx="3713930" cy="246072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3" name="Grafik 12" descr="Ein Bild, das Text, Screenshot, Schrift, Logo enthält.&#10;&#10;Automatisch generierte Beschreibung">
            <a:extLst>
              <a:ext uri="{FF2B5EF4-FFF2-40B4-BE49-F238E27FC236}">
                <a16:creationId xmlns:a16="http://schemas.microsoft.com/office/drawing/2014/main" id="{20090D23-4E1F-E1EC-1931-84D9B044FE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1" r="1149" b="2801"/>
          <a:stretch/>
        </p:blipFill>
        <p:spPr>
          <a:xfrm>
            <a:off x="8474473" y="329242"/>
            <a:ext cx="3276169" cy="2171942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67F7501-D11C-1436-85A9-58EA1AF36D81}"/>
              </a:ext>
            </a:extLst>
          </p:cNvPr>
          <p:cNvSpPr txBox="1"/>
          <p:nvPr/>
        </p:nvSpPr>
        <p:spPr>
          <a:xfrm>
            <a:off x="8621485" y="6353299"/>
            <a:ext cx="2990627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AT" dirty="0"/>
              <a:t>Quiz und Online-Schnitzeljagd</a:t>
            </a:r>
          </a:p>
        </p:txBody>
      </p:sp>
    </p:spTree>
    <p:extLst>
      <p:ext uri="{BB962C8B-B14F-4D97-AF65-F5344CB8AC3E}">
        <p14:creationId xmlns:p14="http://schemas.microsoft.com/office/powerpoint/2010/main" val="2173627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1039224-9893-00AD-6ECC-3943FBCFA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28112">
            <a:off x="815978" y="718474"/>
            <a:ext cx="3302324" cy="4701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 descr="Ein Bild, das Text, Karte Menü, Screenshot, Dokument enthält.&#10;&#10;Automatisch generierte Beschreibung">
            <a:extLst>
              <a:ext uri="{FF2B5EF4-FFF2-40B4-BE49-F238E27FC236}">
                <a16:creationId xmlns:a16="http://schemas.microsoft.com/office/drawing/2014/main" id="{2CD0F240-A78D-3F86-AEF8-17C114A502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68463">
            <a:off x="6972085" y="318529"/>
            <a:ext cx="2676957" cy="3768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76EA047-90C9-4FA5-8A93-81040BC49404}"/>
              </a:ext>
            </a:extLst>
          </p:cNvPr>
          <p:cNvSpPr txBox="1"/>
          <p:nvPr/>
        </p:nvSpPr>
        <p:spPr>
          <a:xfrm>
            <a:off x="4429126" y="6438443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Materialien für den Unterricht | Saferinternet.at</a:t>
            </a:r>
          </a:p>
        </p:txBody>
      </p:sp>
      <p:pic>
        <p:nvPicPr>
          <p:cNvPr id="5" name="Grafik 4" descr="Ein Bild, das Text, Brille, Menschliches Gesicht, Poster enthält.&#10;&#10;Automatisch generierte Beschreibung">
            <a:extLst>
              <a:ext uri="{FF2B5EF4-FFF2-40B4-BE49-F238E27FC236}">
                <a16:creationId xmlns:a16="http://schemas.microsoft.com/office/drawing/2014/main" id="{4216F17C-AC97-8BD1-BE3A-B709CDCCD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284" y="924662"/>
            <a:ext cx="3302324" cy="4670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298053C-1A22-5958-3100-F9C99F5A6050}"/>
              </a:ext>
            </a:extLst>
          </p:cNvPr>
          <p:cNvGrpSpPr/>
          <p:nvPr/>
        </p:nvGrpSpPr>
        <p:grpSpPr>
          <a:xfrm>
            <a:off x="5818513" y="2014261"/>
            <a:ext cx="5204886" cy="3873859"/>
            <a:chOff x="5576466" y="2059085"/>
            <a:chExt cx="5204886" cy="3873859"/>
          </a:xfrm>
        </p:grpSpPr>
        <p:pic>
          <p:nvPicPr>
            <p:cNvPr id="12" name="Grafik 11" descr="Ein Bild, das Text, Screenshot, Onlinewerbung, Website enthält.&#10;&#10;Automatisch generierte Beschreibung">
              <a:extLst>
                <a:ext uri="{FF2B5EF4-FFF2-40B4-BE49-F238E27FC236}">
                  <a16:creationId xmlns:a16="http://schemas.microsoft.com/office/drawing/2014/main" id="{F9E5163D-D947-57F6-30F8-277E430A2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296">
              <a:off x="5576466" y="2059085"/>
              <a:ext cx="2622563" cy="37121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Grafik 9" descr="Ein Bild, das Text, Screenshot, Schrift, Dokument enthält.&#10;&#10;Automatisch generierte Beschreibung">
              <a:extLst>
                <a:ext uri="{FF2B5EF4-FFF2-40B4-BE49-F238E27FC236}">
                  <a16:creationId xmlns:a16="http://schemas.microsoft.com/office/drawing/2014/main" id="{24F7603C-13EF-AECE-A9BE-260ED71A2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3277">
              <a:off x="8130949" y="2220483"/>
              <a:ext cx="2650403" cy="37124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1384015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1236</Words>
  <Application>Microsoft Office PowerPoint</Application>
  <PresentationFormat>Breitbild</PresentationFormat>
  <Paragraphs>203</Paragraphs>
  <Slides>26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Gill Sans MT</vt:lpstr>
      <vt:lpstr>Wingdings</vt:lpstr>
      <vt:lpstr>1_Office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Was kann die Schule tun?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Was kann die Jugendarbeit tun?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Chartsband JIM 2022 und Cyber-Mobbing 2022</dc:title>
  <dc:creator>lili</dc:creator>
  <cp:lastModifiedBy>Frederica</cp:lastModifiedBy>
  <cp:revision>7</cp:revision>
  <cp:lastPrinted>2024-02-02T11:23:36Z</cp:lastPrinted>
  <dcterms:created xsi:type="dcterms:W3CDTF">2018-07-11T13:12:25Z</dcterms:created>
  <dcterms:modified xsi:type="dcterms:W3CDTF">2024-02-09T10:32:49Z</dcterms:modified>
</cp:coreProperties>
</file>