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73"/>
  </p:notesMasterIdLst>
  <p:handoutMasterIdLst>
    <p:handoutMasterId r:id="rId74"/>
  </p:handoutMasterIdLst>
  <p:sldIdLst>
    <p:sldId id="360" r:id="rId2"/>
    <p:sldId id="505" r:id="rId3"/>
    <p:sldId id="822" r:id="rId4"/>
    <p:sldId id="481" r:id="rId5"/>
    <p:sldId id="475" r:id="rId6"/>
    <p:sldId id="523" r:id="rId7"/>
    <p:sldId id="482" r:id="rId8"/>
    <p:sldId id="483" r:id="rId9"/>
    <p:sldId id="833" r:id="rId10"/>
    <p:sldId id="850" r:id="rId11"/>
    <p:sldId id="506" r:id="rId12"/>
    <p:sldId id="823" r:id="rId13"/>
    <p:sldId id="347" r:id="rId14"/>
    <p:sldId id="299" r:id="rId15"/>
    <p:sldId id="449" r:id="rId16"/>
    <p:sldId id="451" r:id="rId17"/>
    <p:sldId id="369" r:id="rId18"/>
    <p:sldId id="566" r:id="rId19"/>
    <p:sldId id="304" r:id="rId20"/>
    <p:sldId id="453" r:id="rId21"/>
    <p:sldId id="834" r:id="rId22"/>
    <p:sldId id="835" r:id="rId23"/>
    <p:sldId id="842" r:id="rId24"/>
    <p:sldId id="844" r:id="rId25"/>
    <p:sldId id="351" r:id="rId26"/>
    <p:sldId id="352" r:id="rId27"/>
    <p:sldId id="321" r:id="rId28"/>
    <p:sldId id="556" r:id="rId29"/>
    <p:sldId id="526" r:id="rId30"/>
    <p:sldId id="848" r:id="rId31"/>
    <p:sldId id="849" r:id="rId32"/>
    <p:sldId id="802" r:id="rId33"/>
    <p:sldId id="839" r:id="rId34"/>
    <p:sldId id="318" r:id="rId35"/>
    <p:sldId id="461" r:id="rId36"/>
    <p:sldId id="459" r:id="rId37"/>
    <p:sldId id="527" r:id="rId38"/>
    <p:sldId id="831" r:id="rId39"/>
    <p:sldId id="837" r:id="rId40"/>
    <p:sldId id="838" r:id="rId41"/>
    <p:sldId id="846" r:id="rId42"/>
    <p:sldId id="841" r:id="rId43"/>
    <p:sldId id="659" r:id="rId44"/>
    <p:sldId id="545" r:id="rId45"/>
    <p:sldId id="547" r:id="rId46"/>
    <p:sldId id="528" r:id="rId47"/>
    <p:sldId id="359" r:id="rId48"/>
    <p:sldId id="529" r:id="rId49"/>
    <p:sldId id="370" r:id="rId50"/>
    <p:sldId id="325" r:id="rId51"/>
    <p:sldId id="821" r:id="rId52"/>
    <p:sldId id="371" r:id="rId53"/>
    <p:sldId id="326" r:id="rId54"/>
    <p:sldId id="840" r:id="rId55"/>
    <p:sldId id="372" r:id="rId56"/>
    <p:sldId id="327" r:id="rId57"/>
    <p:sldId id="847" r:id="rId58"/>
    <p:sldId id="573" r:id="rId59"/>
    <p:sldId id="530" r:id="rId60"/>
    <p:sldId id="414" r:id="rId61"/>
    <p:sldId id="590" r:id="rId62"/>
    <p:sldId id="533" r:id="rId63"/>
    <p:sldId id="531" r:id="rId64"/>
    <p:sldId id="532" r:id="rId65"/>
    <p:sldId id="520" r:id="rId66"/>
    <p:sldId id="334" r:id="rId67"/>
    <p:sldId id="412" r:id="rId68"/>
    <p:sldId id="455" r:id="rId69"/>
    <p:sldId id="397" r:id="rId70"/>
    <p:sldId id="845" r:id="rId71"/>
    <p:sldId id="824"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50" userDrawn="1">
          <p15:clr>
            <a:srgbClr val="A4A3A4"/>
          </p15:clr>
        </p15:guide>
        <p15:guide id="2" pos="303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ederica" initials="f" lastIdx="5" clrIdx="0"/>
  <p:cmAuthor id="2" name="Barbara Buchegger" initials="BB" lastIdx="12" clrIdx="1"/>
  <p:cmAuthor id="3" name="Barbara Buchegger" initials="BB [2]" lastIdx="1" clrIdx="2"/>
  <p:cmAuthor id="4" name="Barbara Buchegger" initials="BB [3]" lastIdx="1" clrIdx="3"/>
  <p:cmAuthor id="5" name="Barbara Buchegger" initials="BB [4]" lastIdx="1" clrIdx="4"/>
  <p:cmAuthor id="6" name="Barbara Buchegger" initials="BB [5]" lastIdx="1" clrIdx="5"/>
  <p:cmAuthor id="7" name="Barbara Buchegger" initials="BB [6]" lastIdx="1" clrIdx="6"/>
  <p:cmAuthor id="8" name="Barbara Buchegger" initials="BB [7]" lastIdx="1" clrIdx="7"/>
  <p:cmAuthor id="9" name="Barbara Buchegger" initials="BB [8]" lastIdx="1" clrIdx="8"/>
  <p:cmAuthor id="10" name="Barbara Buchegger" initials="BB [9]" lastIdx="1" clrIdx="9"/>
  <p:cmAuthor id="11" name="Barbara Buchegger" initials="BB [10]" lastIdx="1" clrIdx="10"/>
  <p:cmAuthor id="12" name="Barbara Buchegger" initials="BB [11]" lastIdx="1" clrIdx="11"/>
  <p:cmAuthor id="13" name="Barbara Buchegger" initials="BB [12]" lastIdx="1" clrIdx="12"/>
  <p:cmAuthor id="14" name="Barbara Buchegger" initials="BB [13]" lastIdx="1" clrIdx="13"/>
  <p:cmAuthor id="15" name="Barbara Buchegger" initials="BB [14]" lastIdx="1" clrIdx="14"/>
  <p:cmAuthor id="16" name="Barbara Buchegger" initials="BB [15]" lastIdx="1" clrIdx="15"/>
  <p:cmAuthor id="17" name="Barbara Buchegger" initials="BB [16]" lastIdx="1" clrIdx="16"/>
  <p:cmAuthor id="18" name="Barbara Buchegger" initials="BB [17]" lastIdx="1" clrIdx="17"/>
  <p:cmAuthor id="19" name="Barbara Buchegger" initials="BB [18]" lastIdx="1" clrIdx="18"/>
  <p:cmAuthor id="20" name="Barbara Buchegger" initials="BB [19]" lastIdx="1" clrIdx="19"/>
  <p:cmAuthor id="21" name="Barbara Buchegger" initials="BB [20]" lastIdx="1" clrIdx="20"/>
  <p:cmAuthor id="22" name="Barbara Buchegger" initials="BB [21]" lastIdx="1" clrIdx="21"/>
  <p:cmAuthor id="23" name="Marlene Kettinger" initials="MK" lastIdx="1" clrIdx="22"/>
  <p:cmAuthor id="24" name="Matthias Jax" initials="MJ" lastIdx="1" clrIdx="23">
    <p:extLst>
      <p:ext uri="{19B8F6BF-5375-455C-9EA6-DF929625EA0E}">
        <p15:presenceInfo xmlns:p15="http://schemas.microsoft.com/office/powerpoint/2012/main" userId="5e50e151f25829b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9200"/>
    <a:srgbClr val="FAFAFA"/>
    <a:srgbClr val="E2F9CB"/>
    <a:srgbClr val="A4A4A4"/>
    <a:srgbClr val="990033"/>
    <a:srgbClr val="434F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46BF59-4988-4F92-A3F6-3B59E706C5AA}" v="3" dt="2023-04-26T07:24:20.8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7614" autoAdjust="0"/>
    <p:restoredTop sz="85638" autoAdjust="0"/>
  </p:normalViewPr>
  <p:slideViewPr>
    <p:cSldViewPr snapToGrid="0" showGuides="1">
      <p:cViewPr varScale="1">
        <p:scale>
          <a:sx n="95" d="100"/>
          <a:sy n="95" d="100"/>
        </p:scale>
        <p:origin x="798" y="66"/>
      </p:cViewPr>
      <p:guideLst>
        <p:guide orient="horz" pos="550"/>
        <p:guide pos="3039"/>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10764"/>
    </p:cViewPr>
  </p:sorterViewPr>
  <p:notesViewPr>
    <p:cSldViewPr snapToGrid="0">
      <p:cViewPr varScale="1">
        <p:scale>
          <a:sx n="80" d="100"/>
          <a:sy n="80" d="100"/>
        </p:scale>
        <p:origin x="2736"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ias Jax" userId="cd89ef17-9735-4177-9198-9f4f41e2c0d7" providerId="ADAL" clId="{DA46BF59-4988-4F92-A3F6-3B59E706C5AA}"/>
    <pc:docChg chg="custSel modSld modMainMaster">
      <pc:chgData name="Matthias Jax" userId="cd89ef17-9735-4177-9198-9f4f41e2c0d7" providerId="ADAL" clId="{DA46BF59-4988-4F92-A3F6-3B59E706C5AA}" dt="2023-04-26T07:24:26.565" v="7" actId="14100"/>
      <pc:docMkLst>
        <pc:docMk/>
      </pc:docMkLst>
      <pc:sldChg chg="addSp delSp modSp mod">
        <pc:chgData name="Matthias Jax" userId="cd89ef17-9735-4177-9198-9f4f41e2c0d7" providerId="ADAL" clId="{DA46BF59-4988-4F92-A3F6-3B59E706C5AA}" dt="2023-04-26T07:24:26.565" v="7" actId="14100"/>
        <pc:sldMkLst>
          <pc:docMk/>
          <pc:sldMk cId="3285456196" sldId="833"/>
        </pc:sldMkLst>
        <pc:spChg chg="del">
          <ac:chgData name="Matthias Jax" userId="cd89ef17-9735-4177-9198-9f4f41e2c0d7" providerId="ADAL" clId="{DA46BF59-4988-4F92-A3F6-3B59E706C5AA}" dt="2023-04-26T07:24:20.810" v="3"/>
          <ac:spMkLst>
            <pc:docMk/>
            <pc:sldMk cId="3285456196" sldId="833"/>
            <ac:spMk id="3" creationId="{E4A1B930-6783-EF4E-9B6A-FB5481ABEA35}"/>
          </ac:spMkLst>
        </pc:spChg>
        <pc:picChg chg="del">
          <ac:chgData name="Matthias Jax" userId="cd89ef17-9735-4177-9198-9f4f41e2c0d7" providerId="ADAL" clId="{DA46BF59-4988-4F92-A3F6-3B59E706C5AA}" dt="2023-04-26T07:24:18.986" v="2" actId="478"/>
          <ac:picMkLst>
            <pc:docMk/>
            <pc:sldMk cId="3285456196" sldId="833"/>
            <ac:picMk id="4" creationId="{D602966F-2F57-422E-ADB4-A48AD7D2D541}"/>
          </ac:picMkLst>
        </pc:picChg>
        <pc:picChg chg="add mod">
          <ac:chgData name="Matthias Jax" userId="cd89ef17-9735-4177-9198-9f4f41e2c0d7" providerId="ADAL" clId="{DA46BF59-4988-4F92-A3F6-3B59E706C5AA}" dt="2023-04-26T07:24:26.565" v="7" actId="14100"/>
          <ac:picMkLst>
            <pc:docMk/>
            <pc:sldMk cId="3285456196" sldId="833"/>
            <ac:picMk id="7" creationId="{30C0F10D-377C-E5CA-FA97-7B774FA5932D}"/>
          </ac:picMkLst>
        </pc:picChg>
      </pc:sldChg>
      <pc:sldMasterChg chg="modSldLayout">
        <pc:chgData name="Matthias Jax" userId="cd89ef17-9735-4177-9198-9f4f41e2c0d7" providerId="ADAL" clId="{DA46BF59-4988-4F92-A3F6-3B59E706C5AA}" dt="2023-04-26T07:24:11.774" v="1"/>
        <pc:sldMasterMkLst>
          <pc:docMk/>
          <pc:sldMasterMk cId="2487646790" sldId="2147483660"/>
        </pc:sldMasterMkLst>
        <pc:sldLayoutChg chg="addSp delSp modSp mod">
          <pc:chgData name="Matthias Jax" userId="cd89ef17-9735-4177-9198-9f4f41e2c0d7" providerId="ADAL" clId="{DA46BF59-4988-4F92-A3F6-3B59E706C5AA}" dt="2023-04-26T07:24:11.774" v="1"/>
          <pc:sldLayoutMkLst>
            <pc:docMk/>
            <pc:sldMasterMk cId="2487646790" sldId="2147483660"/>
            <pc:sldLayoutMk cId="2774457056" sldId="2147483661"/>
          </pc:sldLayoutMkLst>
          <pc:grpChg chg="del">
            <ac:chgData name="Matthias Jax" userId="cd89ef17-9735-4177-9198-9f4f41e2c0d7" providerId="ADAL" clId="{DA46BF59-4988-4F92-A3F6-3B59E706C5AA}" dt="2023-04-26T07:24:10.881" v="0" actId="478"/>
            <ac:grpSpMkLst>
              <pc:docMk/>
              <pc:sldMasterMk cId="2487646790" sldId="2147483660"/>
              <pc:sldLayoutMk cId="2774457056" sldId="2147483661"/>
              <ac:grpSpMk id="3" creationId="{4B633BBA-A0E4-45F5-846F-556D033B5BD5}"/>
            </ac:grpSpMkLst>
          </pc:grpChg>
          <pc:picChg chg="add mod">
            <ac:chgData name="Matthias Jax" userId="cd89ef17-9735-4177-9198-9f4f41e2c0d7" providerId="ADAL" clId="{DA46BF59-4988-4F92-A3F6-3B59E706C5AA}" dt="2023-04-26T07:24:11.774" v="1"/>
            <ac:picMkLst>
              <pc:docMk/>
              <pc:sldMasterMk cId="2487646790" sldId="2147483660"/>
              <pc:sldLayoutMk cId="2774457056" sldId="2147483661"/>
              <ac:picMk id="4" creationId="{E3BADCC2-8634-2277-AE59-FEA2469A90F1}"/>
            </ac:picMkLst>
          </pc:picChg>
          <pc:picChg chg="add mod">
            <ac:chgData name="Matthias Jax" userId="cd89ef17-9735-4177-9198-9f4f41e2c0d7" providerId="ADAL" clId="{DA46BF59-4988-4F92-A3F6-3B59E706C5AA}" dt="2023-04-26T07:24:11.774" v="1"/>
            <ac:picMkLst>
              <pc:docMk/>
              <pc:sldMasterMk cId="2487646790" sldId="2147483660"/>
              <pc:sldLayoutMk cId="2774457056" sldId="2147483661"/>
              <ac:picMk id="5" creationId="{AAA6E2E0-F9F3-8BCC-E30C-83F73FAF7773}"/>
            </ac:picMkLst>
          </pc:picChg>
          <pc:picChg chg="add mod">
            <ac:chgData name="Matthias Jax" userId="cd89ef17-9735-4177-9198-9f4f41e2c0d7" providerId="ADAL" clId="{DA46BF59-4988-4F92-A3F6-3B59E706C5AA}" dt="2023-04-26T07:24:11.774" v="1"/>
            <ac:picMkLst>
              <pc:docMk/>
              <pc:sldMasterMk cId="2487646790" sldId="2147483660"/>
              <pc:sldLayoutMk cId="2774457056" sldId="2147483661"/>
              <ac:picMk id="6" creationId="{7B1C83B5-E3FD-C14D-A770-5B7B6B9EF90D}"/>
            </ac:picMkLst>
          </pc:picChg>
          <pc:picChg chg="add mod">
            <ac:chgData name="Matthias Jax" userId="cd89ef17-9735-4177-9198-9f4f41e2c0d7" providerId="ADAL" clId="{DA46BF59-4988-4F92-A3F6-3B59E706C5AA}" dt="2023-04-26T07:24:11.774" v="1"/>
            <ac:picMkLst>
              <pc:docMk/>
              <pc:sldMasterMk cId="2487646790" sldId="2147483660"/>
              <pc:sldLayoutMk cId="2774457056" sldId="2147483661"/>
              <ac:picMk id="7" creationId="{23026714-BA7D-BAD1-0BEF-1D91B7F093C5}"/>
            </ac:picMkLst>
          </pc:picChg>
          <pc:picChg chg="add mod">
            <ac:chgData name="Matthias Jax" userId="cd89ef17-9735-4177-9198-9f4f41e2c0d7" providerId="ADAL" clId="{DA46BF59-4988-4F92-A3F6-3B59E706C5AA}" dt="2023-04-26T07:24:11.774" v="1"/>
            <ac:picMkLst>
              <pc:docMk/>
              <pc:sldMasterMk cId="2487646790" sldId="2147483660"/>
              <pc:sldLayoutMk cId="2774457056" sldId="2147483661"/>
              <ac:picMk id="8" creationId="{86A9ACEB-903A-AB63-B734-F0916C679A66}"/>
            </ac:picMkLst>
          </pc:picChg>
          <pc:picChg chg="add mod">
            <ac:chgData name="Matthias Jax" userId="cd89ef17-9735-4177-9198-9f4f41e2c0d7" providerId="ADAL" clId="{DA46BF59-4988-4F92-A3F6-3B59E706C5AA}" dt="2023-04-26T07:24:11.774" v="1"/>
            <ac:picMkLst>
              <pc:docMk/>
              <pc:sldMasterMk cId="2487646790" sldId="2147483660"/>
              <pc:sldLayoutMk cId="2774457056" sldId="2147483661"/>
              <ac:picMk id="9" creationId="{30638F2F-89BE-90D1-3B33-BBBB3C96741E}"/>
            </ac:picMkLst>
          </pc:pic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E6D929-27D5-4609-AF7C-91A627C4B186}"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de-AT"/>
        </a:p>
      </dgm:t>
    </dgm:pt>
    <dgm:pt modelId="{23560667-C0A2-4B26-AA70-94D4962C6070}">
      <dgm:prSet phldrT="[Text]" custT="1"/>
      <dgm:spPr/>
      <dgm:t>
        <a:bodyPr/>
        <a:lstStyle/>
        <a:p>
          <a:r>
            <a:rPr lang="de-AT" sz="1000" dirty="0">
              <a:latin typeface="Gill Sans MT" panose="020B0502020104020203" pitchFamily="34" charset="0"/>
            </a:rPr>
            <a:t>Inhalte können nicht richtig eingeschätzt werden</a:t>
          </a:r>
        </a:p>
      </dgm:t>
    </dgm:pt>
    <dgm:pt modelId="{1911CF1B-1DFB-49E2-8725-370F8B6712A0}" type="parTrans" cxnId="{08E6EB26-C9DD-4739-9AD5-AC4F3303DAF1}">
      <dgm:prSet/>
      <dgm:spPr/>
      <dgm:t>
        <a:bodyPr/>
        <a:lstStyle/>
        <a:p>
          <a:endParaRPr lang="de-AT"/>
        </a:p>
      </dgm:t>
    </dgm:pt>
    <dgm:pt modelId="{36BE2044-E189-4C7E-A128-A7B96D600A7B}" type="sibTrans" cxnId="{08E6EB26-C9DD-4739-9AD5-AC4F3303DAF1}">
      <dgm:prSet/>
      <dgm:spPr/>
      <dgm:t>
        <a:bodyPr/>
        <a:lstStyle/>
        <a:p>
          <a:endParaRPr lang="de-AT"/>
        </a:p>
      </dgm:t>
    </dgm:pt>
    <dgm:pt modelId="{5596DE42-BB55-4901-A434-E73813F29508}">
      <dgm:prSet phldrT="[Text]" custT="1"/>
      <dgm:spPr/>
      <dgm:t>
        <a:bodyPr/>
        <a:lstStyle/>
        <a:p>
          <a:r>
            <a:rPr lang="de-AT" sz="1000" dirty="0">
              <a:latin typeface="Gill Sans MT" panose="020B0502020104020203" pitchFamily="34" charset="0"/>
            </a:rPr>
            <a:t>Kinder haben Angst oder fühlen sich unter Druck gesetzt </a:t>
          </a:r>
        </a:p>
      </dgm:t>
    </dgm:pt>
    <dgm:pt modelId="{367DDAF2-6FE9-412E-A316-CF813BFEFC7D}" type="parTrans" cxnId="{D9687AE8-42B5-41F9-A837-90A8FA397980}">
      <dgm:prSet/>
      <dgm:spPr/>
      <dgm:t>
        <a:bodyPr/>
        <a:lstStyle/>
        <a:p>
          <a:endParaRPr lang="de-AT"/>
        </a:p>
      </dgm:t>
    </dgm:pt>
    <dgm:pt modelId="{E3FE78E1-62E6-4937-9462-3FEFFE3B153E}" type="sibTrans" cxnId="{D9687AE8-42B5-41F9-A837-90A8FA397980}">
      <dgm:prSet/>
      <dgm:spPr/>
      <dgm:t>
        <a:bodyPr/>
        <a:lstStyle/>
        <a:p>
          <a:endParaRPr lang="de-AT"/>
        </a:p>
      </dgm:t>
    </dgm:pt>
    <dgm:pt modelId="{AF3CC979-E1ED-495C-BCAC-9E594370DFA9}">
      <dgm:prSet phldrT="[Text]" custT="1"/>
      <dgm:spPr/>
      <dgm:t>
        <a:bodyPr/>
        <a:lstStyle/>
        <a:p>
          <a:pPr>
            <a:lnSpc>
              <a:spcPct val="100000"/>
            </a:lnSpc>
            <a:spcAft>
              <a:spcPts val="0"/>
            </a:spcAft>
          </a:pPr>
          <a:r>
            <a:rPr lang="de-AT" sz="1000" dirty="0">
              <a:latin typeface="Gill Sans MT" panose="020B0502020104020203" pitchFamily="34" charset="0"/>
            </a:rPr>
            <a:t>Kettenbriefe </a:t>
          </a:r>
        </a:p>
        <a:p>
          <a:pPr>
            <a:lnSpc>
              <a:spcPct val="100000"/>
            </a:lnSpc>
            <a:spcAft>
              <a:spcPts val="0"/>
            </a:spcAft>
          </a:pPr>
          <a:r>
            <a:rPr lang="de-AT" sz="1000" dirty="0">
              <a:latin typeface="Gill Sans MT" panose="020B0502020104020203" pitchFamily="34" charset="0"/>
            </a:rPr>
            <a:t>werden </a:t>
          </a:r>
        </a:p>
        <a:p>
          <a:pPr>
            <a:lnSpc>
              <a:spcPct val="100000"/>
            </a:lnSpc>
            <a:spcAft>
              <a:spcPts val="0"/>
            </a:spcAft>
          </a:pPr>
          <a:r>
            <a:rPr lang="de-AT" sz="1000" dirty="0">
              <a:latin typeface="Gill Sans MT" panose="020B0502020104020203" pitchFamily="34" charset="0"/>
            </a:rPr>
            <a:t>weitergeleitet</a:t>
          </a:r>
        </a:p>
      </dgm:t>
    </dgm:pt>
    <dgm:pt modelId="{443208B8-B02E-43C0-90F2-C7AA8F991CF2}" type="parTrans" cxnId="{6E11D2DB-75D1-4B57-BAE1-425C040A8532}">
      <dgm:prSet/>
      <dgm:spPr/>
      <dgm:t>
        <a:bodyPr/>
        <a:lstStyle/>
        <a:p>
          <a:endParaRPr lang="de-AT"/>
        </a:p>
      </dgm:t>
    </dgm:pt>
    <dgm:pt modelId="{96943E6D-44F6-47EC-A814-7DB81D3E7BE0}" type="sibTrans" cxnId="{6E11D2DB-75D1-4B57-BAE1-425C040A8532}">
      <dgm:prSet/>
      <dgm:spPr/>
      <dgm:t>
        <a:bodyPr/>
        <a:lstStyle/>
        <a:p>
          <a:endParaRPr lang="de-AT"/>
        </a:p>
      </dgm:t>
    </dgm:pt>
    <dgm:pt modelId="{E25940B8-5AEA-4DE2-B010-DB50310F59DF}">
      <dgm:prSet phldrT="[Text]" custT="1"/>
      <dgm:spPr/>
      <dgm:t>
        <a:bodyPr/>
        <a:lstStyle/>
        <a:p>
          <a:pPr>
            <a:lnSpc>
              <a:spcPct val="100000"/>
            </a:lnSpc>
            <a:spcAft>
              <a:spcPts val="0"/>
            </a:spcAft>
          </a:pPr>
          <a:r>
            <a:rPr lang="de-AT" sz="1000" dirty="0">
              <a:latin typeface="Gill Sans MT" panose="020B0502020104020203" pitchFamily="34" charset="0"/>
            </a:rPr>
            <a:t>Kettenbriefe an den WhatsApp-Chatbot weiterleiten</a:t>
          </a:r>
        </a:p>
      </dgm:t>
    </dgm:pt>
    <dgm:pt modelId="{F1A313F7-CA42-4711-A6E3-DC472DAA474A}" type="parTrans" cxnId="{4154BDF9-ABEB-4587-8A42-E42072E163A9}">
      <dgm:prSet/>
      <dgm:spPr/>
      <dgm:t>
        <a:bodyPr/>
        <a:lstStyle/>
        <a:p>
          <a:endParaRPr lang="de-AT"/>
        </a:p>
      </dgm:t>
    </dgm:pt>
    <dgm:pt modelId="{409E94EF-EAC5-48A1-8C61-22557078FF46}" type="sibTrans" cxnId="{4154BDF9-ABEB-4587-8A42-E42072E163A9}">
      <dgm:prSet/>
      <dgm:spPr/>
      <dgm:t>
        <a:bodyPr/>
        <a:lstStyle/>
        <a:p>
          <a:endParaRPr lang="de-AT"/>
        </a:p>
      </dgm:t>
    </dgm:pt>
    <dgm:pt modelId="{1E01CF50-D037-476E-A6E0-2C5A20FA9CAD}" type="pres">
      <dgm:prSet presAssocID="{5BE6D929-27D5-4609-AF7C-91A627C4B186}" presName="Name0" presStyleCnt="0">
        <dgm:presLayoutVars>
          <dgm:chMax val="7"/>
          <dgm:chPref val="7"/>
          <dgm:dir/>
          <dgm:animLvl val="lvl"/>
        </dgm:presLayoutVars>
      </dgm:prSet>
      <dgm:spPr/>
    </dgm:pt>
    <dgm:pt modelId="{123362CA-14FE-4A7F-A300-08E8BF24C7A3}" type="pres">
      <dgm:prSet presAssocID="{23560667-C0A2-4B26-AA70-94D4962C6070}" presName="Accent1" presStyleCnt="0"/>
      <dgm:spPr/>
    </dgm:pt>
    <dgm:pt modelId="{5E044315-2AB8-4BC9-B25F-137BE5BF7E82}" type="pres">
      <dgm:prSet presAssocID="{23560667-C0A2-4B26-AA70-94D4962C6070}" presName="Accent" presStyleLbl="node1" presStyleIdx="0" presStyleCnt="4"/>
      <dgm:spPr>
        <a:solidFill>
          <a:srgbClr val="F39200"/>
        </a:solidFill>
      </dgm:spPr>
    </dgm:pt>
    <dgm:pt modelId="{639551D5-6C9E-41F9-AF1A-43884A570189}" type="pres">
      <dgm:prSet presAssocID="{23560667-C0A2-4B26-AA70-94D4962C6070}" presName="Parent1" presStyleLbl="revTx" presStyleIdx="0" presStyleCnt="4" custScaleX="119501">
        <dgm:presLayoutVars>
          <dgm:chMax val="1"/>
          <dgm:chPref val="1"/>
          <dgm:bulletEnabled val="1"/>
        </dgm:presLayoutVars>
      </dgm:prSet>
      <dgm:spPr/>
    </dgm:pt>
    <dgm:pt modelId="{B82F467B-59D1-499B-AE50-BD75110AB0D2}" type="pres">
      <dgm:prSet presAssocID="{5596DE42-BB55-4901-A434-E73813F29508}" presName="Accent2" presStyleCnt="0"/>
      <dgm:spPr/>
    </dgm:pt>
    <dgm:pt modelId="{789FE15C-6B5D-4C90-BE6D-1DB5697EA65F}" type="pres">
      <dgm:prSet presAssocID="{5596DE42-BB55-4901-A434-E73813F29508}" presName="Accent" presStyleLbl="node1" presStyleIdx="1" presStyleCnt="4"/>
      <dgm:spPr>
        <a:solidFill>
          <a:srgbClr val="F39200"/>
        </a:solidFill>
      </dgm:spPr>
    </dgm:pt>
    <dgm:pt modelId="{B78D9FE5-6174-4504-AE61-C5FFB6204B0E}" type="pres">
      <dgm:prSet presAssocID="{5596DE42-BB55-4901-A434-E73813F29508}" presName="Parent2" presStyleLbl="revTx" presStyleIdx="1" presStyleCnt="4" custScaleX="120649" custLinFactNeighborX="3410">
        <dgm:presLayoutVars>
          <dgm:chMax val="1"/>
          <dgm:chPref val="1"/>
          <dgm:bulletEnabled val="1"/>
        </dgm:presLayoutVars>
      </dgm:prSet>
      <dgm:spPr/>
    </dgm:pt>
    <dgm:pt modelId="{AF456C20-5DAF-4CBB-A263-F400D35B70EE}" type="pres">
      <dgm:prSet presAssocID="{AF3CC979-E1ED-495C-BCAC-9E594370DFA9}" presName="Accent3" presStyleCnt="0"/>
      <dgm:spPr/>
    </dgm:pt>
    <dgm:pt modelId="{8B5CE42D-95EE-4EB6-A299-A9AC14E6B9A0}" type="pres">
      <dgm:prSet presAssocID="{AF3CC979-E1ED-495C-BCAC-9E594370DFA9}" presName="Accent" presStyleLbl="node1" presStyleIdx="2" presStyleCnt="4"/>
      <dgm:spPr>
        <a:solidFill>
          <a:srgbClr val="F39200"/>
        </a:solidFill>
      </dgm:spPr>
    </dgm:pt>
    <dgm:pt modelId="{39ADA09E-122C-4A5A-8E2E-8B19D7DCFB68}" type="pres">
      <dgm:prSet presAssocID="{AF3CC979-E1ED-495C-BCAC-9E594370DFA9}" presName="Parent3" presStyleLbl="revTx" presStyleIdx="2" presStyleCnt="4" custScaleX="121340">
        <dgm:presLayoutVars>
          <dgm:chMax val="1"/>
          <dgm:chPref val="1"/>
          <dgm:bulletEnabled val="1"/>
        </dgm:presLayoutVars>
      </dgm:prSet>
      <dgm:spPr/>
    </dgm:pt>
    <dgm:pt modelId="{65296EDA-8D43-4077-B021-DB80D7869ED7}" type="pres">
      <dgm:prSet presAssocID="{E25940B8-5AEA-4DE2-B010-DB50310F59DF}" presName="Accent4" presStyleCnt="0"/>
      <dgm:spPr/>
    </dgm:pt>
    <dgm:pt modelId="{608F59CD-C7CB-4D38-B678-1E9192F08033}" type="pres">
      <dgm:prSet presAssocID="{E25940B8-5AEA-4DE2-B010-DB50310F59DF}" presName="Accent" presStyleLbl="node1" presStyleIdx="3" presStyleCnt="4"/>
      <dgm:spPr>
        <a:solidFill>
          <a:schemeClr val="accent1">
            <a:lumMod val="50000"/>
          </a:schemeClr>
        </a:solidFill>
      </dgm:spPr>
    </dgm:pt>
    <dgm:pt modelId="{8E032420-C9AD-42D5-93D5-4395DB030EFE}" type="pres">
      <dgm:prSet presAssocID="{E25940B8-5AEA-4DE2-B010-DB50310F59DF}" presName="Parent4" presStyleLbl="revTx" presStyleIdx="3" presStyleCnt="4">
        <dgm:presLayoutVars>
          <dgm:chMax val="1"/>
          <dgm:chPref val="1"/>
          <dgm:bulletEnabled val="1"/>
        </dgm:presLayoutVars>
      </dgm:prSet>
      <dgm:spPr/>
    </dgm:pt>
  </dgm:ptLst>
  <dgm:cxnLst>
    <dgm:cxn modelId="{24D43E01-D535-4756-BDFB-FE185D1147CD}" type="presOf" srcId="{5BE6D929-27D5-4609-AF7C-91A627C4B186}" destId="{1E01CF50-D037-476E-A6E0-2C5A20FA9CAD}" srcOrd="0" destOrd="0" presId="urn:microsoft.com/office/officeart/2009/layout/CircleArrowProcess"/>
    <dgm:cxn modelId="{34079821-DCE7-408B-A16C-54D5E1D0B7FF}" type="presOf" srcId="{AF3CC979-E1ED-495C-BCAC-9E594370DFA9}" destId="{39ADA09E-122C-4A5A-8E2E-8B19D7DCFB68}" srcOrd="0" destOrd="0" presId="urn:microsoft.com/office/officeart/2009/layout/CircleArrowProcess"/>
    <dgm:cxn modelId="{08E6EB26-C9DD-4739-9AD5-AC4F3303DAF1}" srcId="{5BE6D929-27D5-4609-AF7C-91A627C4B186}" destId="{23560667-C0A2-4B26-AA70-94D4962C6070}" srcOrd="0" destOrd="0" parTransId="{1911CF1B-1DFB-49E2-8725-370F8B6712A0}" sibTransId="{36BE2044-E189-4C7E-A128-A7B96D600A7B}"/>
    <dgm:cxn modelId="{F00981AF-951F-4B27-888E-816D6551EC4F}" type="presOf" srcId="{E25940B8-5AEA-4DE2-B010-DB50310F59DF}" destId="{8E032420-C9AD-42D5-93D5-4395DB030EFE}" srcOrd="0" destOrd="0" presId="urn:microsoft.com/office/officeart/2009/layout/CircleArrowProcess"/>
    <dgm:cxn modelId="{111903DB-3B17-4D4A-B5FA-74AA61097D00}" type="presOf" srcId="{5596DE42-BB55-4901-A434-E73813F29508}" destId="{B78D9FE5-6174-4504-AE61-C5FFB6204B0E}" srcOrd="0" destOrd="0" presId="urn:microsoft.com/office/officeart/2009/layout/CircleArrowProcess"/>
    <dgm:cxn modelId="{6E11D2DB-75D1-4B57-BAE1-425C040A8532}" srcId="{5BE6D929-27D5-4609-AF7C-91A627C4B186}" destId="{AF3CC979-E1ED-495C-BCAC-9E594370DFA9}" srcOrd="2" destOrd="0" parTransId="{443208B8-B02E-43C0-90F2-C7AA8F991CF2}" sibTransId="{96943E6D-44F6-47EC-A814-7DB81D3E7BE0}"/>
    <dgm:cxn modelId="{D9687AE8-42B5-41F9-A837-90A8FA397980}" srcId="{5BE6D929-27D5-4609-AF7C-91A627C4B186}" destId="{5596DE42-BB55-4901-A434-E73813F29508}" srcOrd="1" destOrd="0" parTransId="{367DDAF2-6FE9-412E-A316-CF813BFEFC7D}" sibTransId="{E3FE78E1-62E6-4937-9462-3FEFFE3B153E}"/>
    <dgm:cxn modelId="{370425F8-0AB1-48AC-B08B-727034B10FF5}" type="presOf" srcId="{23560667-C0A2-4B26-AA70-94D4962C6070}" destId="{639551D5-6C9E-41F9-AF1A-43884A570189}" srcOrd="0" destOrd="0" presId="urn:microsoft.com/office/officeart/2009/layout/CircleArrowProcess"/>
    <dgm:cxn modelId="{4154BDF9-ABEB-4587-8A42-E42072E163A9}" srcId="{5BE6D929-27D5-4609-AF7C-91A627C4B186}" destId="{E25940B8-5AEA-4DE2-B010-DB50310F59DF}" srcOrd="3" destOrd="0" parTransId="{F1A313F7-CA42-4711-A6E3-DC472DAA474A}" sibTransId="{409E94EF-EAC5-48A1-8C61-22557078FF46}"/>
    <dgm:cxn modelId="{70B63644-D0A4-45BC-B69B-CE62BAA81ECD}" type="presParOf" srcId="{1E01CF50-D037-476E-A6E0-2C5A20FA9CAD}" destId="{123362CA-14FE-4A7F-A300-08E8BF24C7A3}" srcOrd="0" destOrd="0" presId="urn:microsoft.com/office/officeart/2009/layout/CircleArrowProcess"/>
    <dgm:cxn modelId="{F9230B1D-CED8-4868-B8F8-A3766557F530}" type="presParOf" srcId="{123362CA-14FE-4A7F-A300-08E8BF24C7A3}" destId="{5E044315-2AB8-4BC9-B25F-137BE5BF7E82}" srcOrd="0" destOrd="0" presId="urn:microsoft.com/office/officeart/2009/layout/CircleArrowProcess"/>
    <dgm:cxn modelId="{BAC38993-74DD-44A0-8BE1-02CF3B92443C}" type="presParOf" srcId="{1E01CF50-D037-476E-A6E0-2C5A20FA9CAD}" destId="{639551D5-6C9E-41F9-AF1A-43884A570189}" srcOrd="1" destOrd="0" presId="urn:microsoft.com/office/officeart/2009/layout/CircleArrowProcess"/>
    <dgm:cxn modelId="{306A047A-964E-4850-89FB-2C41227B2F66}" type="presParOf" srcId="{1E01CF50-D037-476E-A6E0-2C5A20FA9CAD}" destId="{B82F467B-59D1-499B-AE50-BD75110AB0D2}" srcOrd="2" destOrd="0" presId="urn:microsoft.com/office/officeart/2009/layout/CircleArrowProcess"/>
    <dgm:cxn modelId="{745FC105-CECA-40B6-BE2B-076ADA967DAA}" type="presParOf" srcId="{B82F467B-59D1-499B-AE50-BD75110AB0D2}" destId="{789FE15C-6B5D-4C90-BE6D-1DB5697EA65F}" srcOrd="0" destOrd="0" presId="urn:microsoft.com/office/officeart/2009/layout/CircleArrowProcess"/>
    <dgm:cxn modelId="{EC6BFE3A-9A94-4385-AB54-09A94978BBBD}" type="presParOf" srcId="{1E01CF50-D037-476E-A6E0-2C5A20FA9CAD}" destId="{B78D9FE5-6174-4504-AE61-C5FFB6204B0E}" srcOrd="3" destOrd="0" presId="urn:microsoft.com/office/officeart/2009/layout/CircleArrowProcess"/>
    <dgm:cxn modelId="{6430CA88-DD5C-4DA1-9E4A-6EAF4282A18A}" type="presParOf" srcId="{1E01CF50-D037-476E-A6E0-2C5A20FA9CAD}" destId="{AF456C20-5DAF-4CBB-A263-F400D35B70EE}" srcOrd="4" destOrd="0" presId="urn:microsoft.com/office/officeart/2009/layout/CircleArrowProcess"/>
    <dgm:cxn modelId="{4E913517-5ABD-48FD-8CD4-36950D51EA2E}" type="presParOf" srcId="{AF456C20-5DAF-4CBB-A263-F400D35B70EE}" destId="{8B5CE42D-95EE-4EB6-A299-A9AC14E6B9A0}" srcOrd="0" destOrd="0" presId="urn:microsoft.com/office/officeart/2009/layout/CircleArrowProcess"/>
    <dgm:cxn modelId="{C513D1A3-81D3-40D9-927C-E761A09F4122}" type="presParOf" srcId="{1E01CF50-D037-476E-A6E0-2C5A20FA9CAD}" destId="{39ADA09E-122C-4A5A-8E2E-8B19D7DCFB68}" srcOrd="5" destOrd="0" presId="urn:microsoft.com/office/officeart/2009/layout/CircleArrowProcess"/>
    <dgm:cxn modelId="{317B4054-1A02-441F-8D79-77771CE0B497}" type="presParOf" srcId="{1E01CF50-D037-476E-A6E0-2C5A20FA9CAD}" destId="{65296EDA-8D43-4077-B021-DB80D7869ED7}" srcOrd="6" destOrd="0" presId="urn:microsoft.com/office/officeart/2009/layout/CircleArrowProcess"/>
    <dgm:cxn modelId="{EEBDF148-149B-4A8F-ACD2-A519E8808C25}" type="presParOf" srcId="{65296EDA-8D43-4077-B021-DB80D7869ED7}" destId="{608F59CD-C7CB-4D38-B678-1E9192F08033}" srcOrd="0" destOrd="0" presId="urn:microsoft.com/office/officeart/2009/layout/CircleArrowProcess"/>
    <dgm:cxn modelId="{7C86BDDC-1532-43E2-8235-40CA10247AE2}" type="presParOf" srcId="{1E01CF50-D037-476E-A6E0-2C5A20FA9CAD}" destId="{8E032420-C9AD-42D5-93D5-4395DB030EFE}" srcOrd="7" destOrd="0" presId="urn:microsoft.com/office/officeart/2009/layout/CircleArrow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44315-2AB8-4BC9-B25F-137BE5BF7E82}">
      <dsp:nvSpPr>
        <dsp:cNvPr id="0" name=""/>
        <dsp:cNvSpPr/>
      </dsp:nvSpPr>
      <dsp:spPr>
        <a:xfrm>
          <a:off x="2478551" y="0"/>
          <a:ext cx="1835964" cy="1836151"/>
        </a:xfrm>
        <a:prstGeom prst="circularArrow">
          <a:avLst>
            <a:gd name="adj1" fmla="val 10980"/>
            <a:gd name="adj2" fmla="val 1142322"/>
            <a:gd name="adj3" fmla="val 4500000"/>
            <a:gd name="adj4" fmla="val 10800000"/>
            <a:gd name="adj5" fmla="val 12500"/>
          </a:avLst>
        </a:prstGeom>
        <a:solidFill>
          <a:srgbClr val="F392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9551D5-6C9E-41F9-AF1A-43884A570189}">
      <dsp:nvSpPr>
        <dsp:cNvPr id="0" name=""/>
        <dsp:cNvSpPr/>
      </dsp:nvSpPr>
      <dsp:spPr>
        <a:xfrm>
          <a:off x="2784002" y="664637"/>
          <a:ext cx="1224373" cy="512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de-AT" sz="1000" kern="1200" dirty="0">
              <a:latin typeface="Gill Sans MT" panose="020B0502020104020203" pitchFamily="34" charset="0"/>
            </a:rPr>
            <a:t>Inhalte können nicht richtig eingeschätzt werden</a:t>
          </a:r>
        </a:p>
      </dsp:txBody>
      <dsp:txXfrm>
        <a:off x="2784002" y="664637"/>
        <a:ext cx="1224373" cy="512233"/>
      </dsp:txXfrm>
    </dsp:sp>
    <dsp:sp modelId="{789FE15C-6B5D-4C90-BE6D-1DB5697EA65F}">
      <dsp:nvSpPr>
        <dsp:cNvPr id="0" name=""/>
        <dsp:cNvSpPr/>
      </dsp:nvSpPr>
      <dsp:spPr>
        <a:xfrm>
          <a:off x="1968504" y="1055141"/>
          <a:ext cx="1835964" cy="1836151"/>
        </a:xfrm>
        <a:prstGeom prst="leftCircularArrow">
          <a:avLst>
            <a:gd name="adj1" fmla="val 10980"/>
            <a:gd name="adj2" fmla="val 1142322"/>
            <a:gd name="adj3" fmla="val 6300000"/>
            <a:gd name="adj4" fmla="val 18900000"/>
            <a:gd name="adj5" fmla="val 12500"/>
          </a:avLst>
        </a:prstGeom>
        <a:solidFill>
          <a:srgbClr val="F392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8D9FE5-6174-4504-AE61-C5FFB6204B0E}">
      <dsp:nvSpPr>
        <dsp:cNvPr id="0" name=""/>
        <dsp:cNvSpPr/>
      </dsp:nvSpPr>
      <dsp:spPr>
        <a:xfrm>
          <a:off x="2300945" y="1721726"/>
          <a:ext cx="1236136" cy="512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de-AT" sz="1000" kern="1200" dirty="0">
              <a:latin typeface="Gill Sans MT" panose="020B0502020104020203" pitchFamily="34" charset="0"/>
            </a:rPr>
            <a:t>Kinder haben Angst oder fühlen sich unter Druck gesetzt </a:t>
          </a:r>
        </a:p>
      </dsp:txBody>
      <dsp:txXfrm>
        <a:off x="2300945" y="1721726"/>
        <a:ext cx="1236136" cy="512233"/>
      </dsp:txXfrm>
    </dsp:sp>
    <dsp:sp modelId="{8B5CE42D-95EE-4EB6-A299-A9AC14E6B9A0}">
      <dsp:nvSpPr>
        <dsp:cNvPr id="0" name=""/>
        <dsp:cNvSpPr/>
      </dsp:nvSpPr>
      <dsp:spPr>
        <a:xfrm>
          <a:off x="2478551" y="2114178"/>
          <a:ext cx="1835964" cy="1836151"/>
        </a:xfrm>
        <a:prstGeom prst="circularArrow">
          <a:avLst>
            <a:gd name="adj1" fmla="val 10980"/>
            <a:gd name="adj2" fmla="val 1142322"/>
            <a:gd name="adj3" fmla="val 4500000"/>
            <a:gd name="adj4" fmla="val 13500000"/>
            <a:gd name="adj5" fmla="val 12500"/>
          </a:avLst>
        </a:prstGeom>
        <a:solidFill>
          <a:srgbClr val="F392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ADA09E-122C-4A5A-8E2E-8B19D7DCFB68}">
      <dsp:nvSpPr>
        <dsp:cNvPr id="0" name=""/>
        <dsp:cNvSpPr/>
      </dsp:nvSpPr>
      <dsp:spPr>
        <a:xfrm>
          <a:off x="2774581" y="2778815"/>
          <a:ext cx="1243215" cy="512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100000"/>
            </a:lnSpc>
            <a:spcBef>
              <a:spcPct val="0"/>
            </a:spcBef>
            <a:spcAft>
              <a:spcPts val="0"/>
            </a:spcAft>
            <a:buNone/>
          </a:pPr>
          <a:r>
            <a:rPr lang="de-AT" sz="1000" kern="1200" dirty="0">
              <a:latin typeface="Gill Sans MT" panose="020B0502020104020203" pitchFamily="34" charset="0"/>
            </a:rPr>
            <a:t>Kettenbriefe </a:t>
          </a:r>
        </a:p>
        <a:p>
          <a:pPr marL="0" lvl="0" indent="0" algn="ctr" defTabSz="444500">
            <a:lnSpc>
              <a:spcPct val="100000"/>
            </a:lnSpc>
            <a:spcBef>
              <a:spcPct val="0"/>
            </a:spcBef>
            <a:spcAft>
              <a:spcPts val="0"/>
            </a:spcAft>
            <a:buNone/>
          </a:pPr>
          <a:r>
            <a:rPr lang="de-AT" sz="1000" kern="1200" dirty="0">
              <a:latin typeface="Gill Sans MT" panose="020B0502020104020203" pitchFamily="34" charset="0"/>
            </a:rPr>
            <a:t>werden </a:t>
          </a:r>
        </a:p>
        <a:p>
          <a:pPr marL="0" lvl="0" indent="0" algn="ctr" defTabSz="444500">
            <a:lnSpc>
              <a:spcPct val="100000"/>
            </a:lnSpc>
            <a:spcBef>
              <a:spcPct val="0"/>
            </a:spcBef>
            <a:spcAft>
              <a:spcPts val="0"/>
            </a:spcAft>
            <a:buNone/>
          </a:pPr>
          <a:r>
            <a:rPr lang="de-AT" sz="1000" kern="1200" dirty="0">
              <a:latin typeface="Gill Sans MT" panose="020B0502020104020203" pitchFamily="34" charset="0"/>
            </a:rPr>
            <a:t>weitergeleitet</a:t>
          </a:r>
        </a:p>
      </dsp:txBody>
      <dsp:txXfrm>
        <a:off x="2774581" y="2778815"/>
        <a:ext cx="1243215" cy="512233"/>
      </dsp:txXfrm>
    </dsp:sp>
    <dsp:sp modelId="{608F59CD-C7CB-4D38-B678-1E9192F08033}">
      <dsp:nvSpPr>
        <dsp:cNvPr id="0" name=""/>
        <dsp:cNvSpPr/>
      </dsp:nvSpPr>
      <dsp:spPr>
        <a:xfrm>
          <a:off x="2099373" y="3291049"/>
          <a:ext cx="1577324" cy="1578086"/>
        </a:xfrm>
        <a:prstGeom prst="blockArc">
          <a:avLst>
            <a:gd name="adj1" fmla="val 0"/>
            <a:gd name="adj2" fmla="val 18900000"/>
            <a:gd name="adj3" fmla="val 1274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032420-C9AD-42D5-93D5-4395DB030EFE}">
      <dsp:nvSpPr>
        <dsp:cNvPr id="0" name=""/>
        <dsp:cNvSpPr/>
      </dsp:nvSpPr>
      <dsp:spPr>
        <a:xfrm>
          <a:off x="2371789" y="3835905"/>
          <a:ext cx="1024572" cy="512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100000"/>
            </a:lnSpc>
            <a:spcBef>
              <a:spcPct val="0"/>
            </a:spcBef>
            <a:spcAft>
              <a:spcPts val="0"/>
            </a:spcAft>
            <a:buNone/>
          </a:pPr>
          <a:r>
            <a:rPr lang="de-AT" sz="1000" kern="1200" dirty="0">
              <a:latin typeface="Gill Sans MT" panose="020B0502020104020203" pitchFamily="34" charset="0"/>
            </a:rPr>
            <a:t>Kettenbriefe an den WhatsApp-Chatbot weiterleiten</a:t>
          </a:r>
        </a:p>
      </dsp:txBody>
      <dsp:txXfrm>
        <a:off x="2371789" y="3835905"/>
        <a:ext cx="1024572" cy="512233"/>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43448096-CA18-4483-8A3B-F400D94E0B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a:extLst>
              <a:ext uri="{FF2B5EF4-FFF2-40B4-BE49-F238E27FC236}">
                <a16:creationId xmlns:a16="http://schemas.microsoft.com/office/drawing/2014/main" id="{63AD4E35-2699-4A46-9356-0AE6AB818D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D6DB28E-C5F0-46A0-84EE-F5579FCF1F04}" type="datetimeFigureOut">
              <a:rPr lang="de-AT" smtClean="0"/>
              <a:t>26.04.2023</a:t>
            </a:fld>
            <a:endParaRPr lang="de-AT"/>
          </a:p>
        </p:txBody>
      </p:sp>
      <p:sp>
        <p:nvSpPr>
          <p:cNvPr id="4" name="Fußzeilenplatzhalter 3">
            <a:extLst>
              <a:ext uri="{FF2B5EF4-FFF2-40B4-BE49-F238E27FC236}">
                <a16:creationId xmlns:a16="http://schemas.microsoft.com/office/drawing/2014/main" id="{E437B0BD-6D93-43F2-8901-D49A4B921A8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a:extLst>
              <a:ext uri="{FF2B5EF4-FFF2-40B4-BE49-F238E27FC236}">
                <a16:creationId xmlns:a16="http://schemas.microsoft.com/office/drawing/2014/main" id="{9464C351-8CB0-485A-AF45-65D5EA7EC16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0559EEE-D8DD-45E3-9671-2C5A4B112598}" type="slidenum">
              <a:rPr lang="de-AT" smtClean="0"/>
              <a:t>‹Nr.›</a:t>
            </a:fld>
            <a:endParaRPr lang="de-AT"/>
          </a:p>
        </p:txBody>
      </p:sp>
    </p:spTree>
    <p:extLst>
      <p:ext uri="{BB962C8B-B14F-4D97-AF65-F5344CB8AC3E}">
        <p14:creationId xmlns:p14="http://schemas.microsoft.com/office/powerpoint/2010/main" val="2153010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4F06C4-ADF8-4350-A037-0F83E0B0DC09}" type="datetimeFigureOut">
              <a:rPr lang="de-AT" smtClean="0"/>
              <a:t>26.04.2023</a:t>
            </a:fld>
            <a:endParaRPr lang="de-AT"/>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C9136F-CA9D-4FE5-85DC-58A8F95C26FC}" type="slidenum">
              <a:rPr lang="de-AT" smtClean="0"/>
              <a:t>‹Nr.›</a:t>
            </a:fld>
            <a:endParaRPr lang="de-AT"/>
          </a:p>
        </p:txBody>
      </p:sp>
    </p:spTree>
    <p:extLst>
      <p:ext uri="{BB962C8B-B14F-4D97-AF65-F5344CB8AC3E}">
        <p14:creationId xmlns:p14="http://schemas.microsoft.com/office/powerpoint/2010/main" val="1204009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unsplash.com/@brucemar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saferinternet.at/projekte/kettenbrief-handy/"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www.rataufdraht.at/"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bupp.at/"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bupp.at/"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creativecommons.org/licenses/by-nc/3.0/at/"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creativecommons.org/publicdomain/zero/1.0/deed.de"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fragfinn.de/" TargetMode="External"/><Relationship Id="rId2" Type="http://schemas.openxmlformats.org/officeDocument/2006/relationships/slide" Target="../slides/slide49.xml"/><Relationship Id="rId1" Type="http://schemas.openxmlformats.org/officeDocument/2006/relationships/notesMaster" Target="../notesMasters/notesMaster1.xml"/><Relationship Id="rId6" Type="http://schemas.openxmlformats.org/officeDocument/2006/relationships/hyperlink" Target="http://www.fragfinn.de/kinderliste/eltern/kinderschutz/schutzsoftware.html" TargetMode="External"/><Relationship Id="rId5" Type="http://schemas.openxmlformats.org/officeDocument/2006/relationships/hyperlink" Target="http://www.saferinternet.at/fuer-eltern/#c2317" TargetMode="External"/><Relationship Id="rId4" Type="http://schemas.openxmlformats.org/officeDocument/2006/relationships/hyperlink" Target="http://www.blinde-kuh.de/"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pixabay.com/" TargetMode="External"/><Relationship Id="rId2" Type="http://schemas.openxmlformats.org/officeDocument/2006/relationships/slide" Target="../slides/slide55.xml"/><Relationship Id="rId1" Type="http://schemas.openxmlformats.org/officeDocument/2006/relationships/notesMaster" Target="../notesMasters/notesMaster1.xml"/><Relationship Id="rId6" Type="http://schemas.openxmlformats.org/officeDocument/2006/relationships/hyperlink" Target="http://www.blinde-kuh.de/" TargetMode="External"/><Relationship Id="rId5" Type="http://schemas.openxmlformats.org/officeDocument/2006/relationships/hyperlink" Target="commons.wikimedia.org" TargetMode="External"/><Relationship Id="rId4" Type="http://schemas.openxmlformats.org/officeDocument/2006/relationships/hyperlink" Target="http://www.bilderpool.at/"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www.blinde-kuh.de/" TargetMode="External"/><Relationship Id="rId2" Type="http://schemas.openxmlformats.org/officeDocument/2006/relationships/slide" Target="../slides/slide60.xml"/><Relationship Id="rId1" Type="http://schemas.openxmlformats.org/officeDocument/2006/relationships/notesMaster" Target="../notesMasters/notesMaster1.xml"/><Relationship Id="rId5" Type="http://schemas.openxmlformats.org/officeDocument/2006/relationships/hyperlink" Target="http://www.helles-koepfchen.de/" TargetMode="External"/><Relationship Id="rId4" Type="http://schemas.openxmlformats.org/officeDocument/2006/relationships/hyperlink" Target="http://www.fragfinn.de/"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www.rataufdraht.at/"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dirty="0">
                <a:latin typeface="Arial" panose="020B0604020202020204" pitchFamily="34" charset="0"/>
                <a:ea typeface="ＭＳ Ｐゴシック" panose="020B0600070205080204" pitchFamily="34" charset="-128"/>
              </a:rPr>
              <a:t>Saferinternet.at</a:t>
            </a:r>
            <a:r>
              <a:rPr lang="de-DE" altLang="de-DE" dirty="0">
                <a:latin typeface="Arial" panose="020B0604020202020204" pitchFamily="34" charset="0"/>
                <a:ea typeface="ＭＳ Ｐゴシック" panose="020B0600070205080204" pitchFamily="34" charset="-128"/>
              </a:rPr>
              <a:t> unterstützt Kinder, Jugendliche, Eltern und Lehrende beim sicheren, kompetenten und verantwortungsvollen Umgang mit digitalen Medien</a:t>
            </a:r>
            <a:r>
              <a:rPr lang="de-DE" altLang="de-DE" dirty="0">
                <a:latin typeface="Times" panose="02020603050405020304" pitchFamily="18" charset="0"/>
                <a:ea typeface="ＭＳ Ｐゴシック" panose="020B0600070205080204" pitchFamily="34" charset="-128"/>
              </a:rPr>
              <a:t>. Auf der Website </a:t>
            </a:r>
            <a:r>
              <a:rPr lang="de-DE" altLang="de-DE" u="sng" dirty="0">
                <a:latin typeface="Times" panose="02020603050405020304" pitchFamily="18" charset="0"/>
                <a:ea typeface="ＭＳ Ｐゴシック" panose="020B0600070205080204" pitchFamily="34" charset="-128"/>
              </a:rPr>
              <a:t>www.saferinternet.at</a:t>
            </a:r>
            <a:r>
              <a:rPr lang="de-DE" altLang="de-DE" dirty="0">
                <a:latin typeface="Times" panose="02020603050405020304" pitchFamily="18" charset="0"/>
                <a:ea typeface="ＭＳ Ｐゴシック" panose="020B0600070205080204" pitchFamily="34" charset="-128"/>
              </a:rPr>
              <a:t> finden sich aktuelle Informationen und Tipps, kostenlose Broschüren und Materialien zum Download, Beratungsangebote sowie das Veranstaltungsservice. </a:t>
            </a:r>
            <a:r>
              <a:rPr lang="de-DE" altLang="de-DE" dirty="0">
                <a:latin typeface="Arial" panose="020B0604020202020204" pitchFamily="34" charset="0"/>
                <a:ea typeface="ＭＳ Ｐゴシック" panose="020B0600070205080204" pitchFamily="34" charset="-128"/>
              </a:rPr>
              <a:t>Die Initiative wird im Auftrag der Europäischen Kommission im Rahmen des CEF/Telecom-Programms umgesetzt.</a:t>
            </a:r>
            <a:endParaRPr lang="de-AT" altLang="de-DE" dirty="0">
              <a:latin typeface="Times" panose="02020603050405020304" pitchFamily="18" charset="0"/>
              <a:ea typeface="ＭＳ Ｐゴシック" panose="020B0600070205080204" pitchFamily="34" charset="-128"/>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1</a:t>
            </a:fld>
            <a:endParaRPr lang="de-AT"/>
          </a:p>
        </p:txBody>
      </p:sp>
    </p:spTree>
    <p:extLst>
      <p:ext uri="{BB962C8B-B14F-4D97-AF65-F5344CB8AC3E}">
        <p14:creationId xmlns:p14="http://schemas.microsoft.com/office/powerpoint/2010/main" val="2382723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Folienbildplatzhalter 1">
            <a:extLst>
              <a:ext uri="{FF2B5EF4-FFF2-40B4-BE49-F238E27FC236}">
                <a16:creationId xmlns:a16="http://schemas.microsoft.com/office/drawing/2014/main" id="{AD3B8C8C-B5CA-3A48-BB13-BE8323B2B7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0" name="Notizenplatzhalter 2">
            <a:extLst>
              <a:ext uri="{FF2B5EF4-FFF2-40B4-BE49-F238E27FC236}">
                <a16:creationId xmlns:a16="http://schemas.microsoft.com/office/drawing/2014/main" id="{23D47A4D-1F97-D844-8AAC-30898605719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dirty="0"/>
          </a:p>
        </p:txBody>
      </p:sp>
      <p:sp>
        <p:nvSpPr>
          <p:cNvPr id="160771" name="Foliennummernplatzhalter 3">
            <a:extLst>
              <a:ext uri="{FF2B5EF4-FFF2-40B4-BE49-F238E27FC236}">
                <a16:creationId xmlns:a16="http://schemas.microsoft.com/office/drawing/2014/main" id="{C5E05BE0-5556-5D47-98DC-AFB0632480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pitchFamily="34" charset="-128"/>
              </a:defRPr>
            </a:lvl1pPr>
            <a:lvl2pPr marL="742950" indent="-285750">
              <a:defRPr>
                <a:solidFill>
                  <a:schemeClr val="tx1"/>
                </a:solidFill>
                <a:latin typeface="Arial" panose="020B0604020202020204" pitchFamily="34" charset="0"/>
                <a:ea typeface="ヒラギノ角ゴ Pro W3" panose="020B0300000000000000" pitchFamily="34" charset="-128"/>
              </a:defRPr>
            </a:lvl2pPr>
            <a:lvl3pPr marL="1143000" indent="-228600">
              <a:defRPr>
                <a:solidFill>
                  <a:schemeClr val="tx1"/>
                </a:solidFill>
                <a:latin typeface="Arial" panose="020B0604020202020204" pitchFamily="34" charset="0"/>
                <a:ea typeface="ヒラギノ角ゴ Pro W3" panose="020B0300000000000000" pitchFamily="34" charset="-128"/>
              </a:defRPr>
            </a:lvl3pPr>
            <a:lvl4pPr marL="1600200" indent="-228600">
              <a:defRPr>
                <a:solidFill>
                  <a:schemeClr val="tx1"/>
                </a:solidFill>
                <a:latin typeface="Arial" panose="020B0604020202020204" pitchFamily="34" charset="0"/>
                <a:ea typeface="ヒラギノ角ゴ Pro W3" panose="020B0300000000000000" pitchFamily="34" charset="-128"/>
              </a:defRPr>
            </a:lvl4pPr>
            <a:lvl5pPr marL="2057400" indent="-228600">
              <a:defRPr>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fld id="{871AEC3E-8B96-2641-9E5E-5E0901A35818}" type="slidenum">
              <a:rPr lang="de-AT" altLang="de-DE">
                <a:latin typeface="Calibri" panose="020F0502020204030204" pitchFamily="34" charset="0"/>
              </a:rPr>
              <a:pPr/>
              <a:t>10</a:t>
            </a:fld>
            <a:endParaRPr lang="de-AT" altLang="de-DE">
              <a:latin typeface="Calibri" panose="020F0502020204030204" pitchFamily="34" charset="0"/>
            </a:endParaRPr>
          </a:p>
        </p:txBody>
      </p:sp>
    </p:spTree>
    <p:extLst>
      <p:ext uri="{BB962C8B-B14F-4D97-AF65-F5344CB8AC3E}">
        <p14:creationId xmlns:p14="http://schemas.microsoft.com/office/powerpoint/2010/main" val="1410991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https://www.saferinternet.at/news-detail/saferinternetat-studie-digitaler-familienalltag-im-volksschulalter-eltern-verunsichert/</a:t>
            </a:r>
          </a:p>
          <a:p>
            <a:endParaRPr lang="de-DE" dirty="0"/>
          </a:p>
        </p:txBody>
      </p:sp>
      <p:sp>
        <p:nvSpPr>
          <p:cNvPr id="4" name="Foliennummernplatzhalter 3"/>
          <p:cNvSpPr>
            <a:spLocks noGrp="1"/>
          </p:cNvSpPr>
          <p:nvPr>
            <p:ph type="sldNum" sz="quarter" idx="10"/>
          </p:nvPr>
        </p:nvSpPr>
        <p:spPr/>
        <p:txBody>
          <a:bodyPr/>
          <a:lstStyle/>
          <a:p>
            <a:fld id="{5BC9136F-CA9D-4FE5-85DC-58A8F95C26FC}" type="slidenum">
              <a:rPr lang="de-AT" smtClean="0"/>
              <a:t>11</a:t>
            </a:fld>
            <a:endParaRPr lang="de-AT"/>
          </a:p>
        </p:txBody>
      </p:sp>
    </p:spTree>
    <p:extLst>
      <p:ext uri="{BB962C8B-B14F-4D97-AF65-F5344CB8AC3E}">
        <p14:creationId xmlns:p14="http://schemas.microsoft.com/office/powerpoint/2010/main" val="1129991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altLang="de-DE" dirty="0">
                <a:latin typeface="Arial" panose="020B0604020202020204" pitchFamily="34" charset="0"/>
                <a:ea typeface="ＭＳ Ｐゴシック" panose="020B0600070205080204" pitchFamily="34" charset="-128"/>
              </a:rPr>
              <a:t>Um Risiken zu vermeiden und einzudämmen, sind Aufklärung und eine vertrauensvolle Beziehung zu Eltern oder anderen Vertrauenspersonen für die Kinder wichtig. </a:t>
            </a:r>
          </a:p>
          <a:p>
            <a:endParaRPr lang="de-AT" altLang="de-DE" dirty="0">
              <a:latin typeface="Arial" panose="020B0604020202020204" pitchFamily="34" charset="0"/>
              <a:ea typeface="ＭＳ Ｐゴシック" panose="020B0600070205080204" pitchFamily="34" charset="-128"/>
            </a:endParaRPr>
          </a:p>
          <a:p>
            <a:r>
              <a:rPr lang="de-AT" altLang="de-DE" dirty="0">
                <a:latin typeface="Arial" panose="020B0604020202020204" pitchFamily="34" charset="0"/>
                <a:ea typeface="ＭＳ Ｐゴシック" panose="020B0600070205080204" pitchFamily="34" charset="-128"/>
              </a:rPr>
              <a:t>Risiken auf die Kinder in Netz stoßen: </a:t>
            </a:r>
          </a:p>
          <a:p>
            <a:r>
              <a:rPr lang="de-AT" altLang="de-DE" dirty="0">
                <a:latin typeface="Arial" panose="020B0604020202020204" pitchFamily="34" charset="0"/>
                <a:ea typeface="ＭＳ Ｐゴシック" panose="020B0600070205080204" pitchFamily="34" charset="-128"/>
              </a:rPr>
              <a:t>-  In-App-Käufe</a:t>
            </a:r>
          </a:p>
          <a:p>
            <a:pPr marL="0" indent="0">
              <a:buFontTx/>
              <a:buNone/>
            </a:pPr>
            <a:r>
              <a:rPr lang="de-AT" altLang="de-DE" dirty="0">
                <a:latin typeface="Arial" panose="020B0604020202020204" pitchFamily="34" charset="0"/>
                <a:ea typeface="ＭＳ Ｐゴシック" panose="020B0600070205080204" pitchFamily="34" charset="-128"/>
              </a:rPr>
              <a:t>- Ungeeignete Inhalte auf YouTube oder bei Streaming-Anbietern (Netflix, Prime usw.)</a:t>
            </a:r>
          </a:p>
          <a:p>
            <a:pPr marL="171450" indent="-171450">
              <a:buFontTx/>
              <a:buChar char="-"/>
            </a:pPr>
            <a:r>
              <a:rPr lang="de-AT" altLang="de-DE" dirty="0">
                <a:latin typeface="Arial" panose="020B0604020202020204" pitchFamily="34" charset="0"/>
                <a:ea typeface="ＭＳ Ｐゴシック" panose="020B0600070205080204" pitchFamily="34" charset="-128"/>
              </a:rPr>
              <a:t>(nicht altersgemäße) Werbung</a:t>
            </a:r>
          </a:p>
          <a:p>
            <a:pPr marL="171450" indent="-171450">
              <a:buFontTx/>
              <a:buChar char="-"/>
            </a:pPr>
            <a:r>
              <a:rPr lang="de-AT" altLang="de-DE" dirty="0">
                <a:latin typeface="Arial" panose="020B0604020202020204" pitchFamily="34" charset="0"/>
                <a:ea typeface="ＭＳ Ｐゴシック" panose="020B0600070205080204" pitchFamily="34" charset="-128"/>
              </a:rPr>
              <a:t>Angstmachende Inhalte im Internet </a:t>
            </a:r>
          </a:p>
          <a:p>
            <a:pPr marL="171450" indent="-171450">
              <a:buFontTx/>
              <a:buChar char="-"/>
            </a:pPr>
            <a:r>
              <a:rPr lang="de-AT" altLang="de-DE" dirty="0">
                <a:latin typeface="Arial" panose="020B0604020202020204" pitchFamily="34" charset="0"/>
                <a:ea typeface="ＭＳ Ｐゴシック" panose="020B0600070205080204" pitchFamily="34" charset="-128"/>
              </a:rPr>
              <a:t>Kettenbriefe </a:t>
            </a:r>
          </a:p>
          <a:p>
            <a:pPr marL="171450" indent="-171450">
              <a:buFontTx/>
              <a:buChar char="-"/>
            </a:pPr>
            <a:r>
              <a:rPr lang="de-AT" altLang="de-DE" dirty="0">
                <a:latin typeface="Arial" panose="020B0604020202020204" pitchFamily="34" charset="0"/>
                <a:ea typeface="ＭＳ Ｐゴシック" panose="020B0600070205080204" pitchFamily="34" charset="-128"/>
              </a:rPr>
              <a:t>Gewalttätige Spiele </a:t>
            </a:r>
          </a:p>
          <a:p>
            <a:pPr marL="171450" indent="-171450">
              <a:buFontTx/>
              <a:buChar char="-"/>
            </a:pPr>
            <a:r>
              <a:rPr lang="de-AT" altLang="de-DE" dirty="0">
                <a:latin typeface="Arial" panose="020B0604020202020204" pitchFamily="34" charset="0"/>
                <a:ea typeface="ＭＳ Ｐゴシック" panose="020B0600070205080204" pitchFamily="34" charset="-128"/>
              </a:rPr>
              <a:t>Zu lange Nutzungsdauer</a:t>
            </a:r>
          </a:p>
          <a:p>
            <a:pPr marL="171450" indent="-171450">
              <a:buFontTx/>
              <a:buChar char="-"/>
            </a:pPr>
            <a:endParaRPr lang="de-AT" altLang="de-DE" dirty="0">
              <a:latin typeface="Arial" panose="020B0604020202020204" pitchFamily="34" charset="0"/>
              <a:ea typeface="ＭＳ Ｐゴシック" panose="020B0600070205080204" pitchFamily="34" charset="-128"/>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altLang="de-DE" dirty="0">
                <a:latin typeface="Arial" panose="020B0604020202020204" pitchFamily="34" charset="0"/>
                <a:ea typeface="ＭＳ Ｐゴシック" panose="020B0600070205080204" pitchFamily="34" charset="-128"/>
              </a:rPr>
              <a:t>Das Phänomen </a:t>
            </a:r>
            <a:r>
              <a:rPr lang="de-AT" altLang="de-DE" b="1" dirty="0">
                <a:latin typeface="Arial" panose="020B0604020202020204" pitchFamily="34" charset="0"/>
                <a:ea typeface="ＭＳ Ｐゴシック" panose="020B0600070205080204" pitchFamily="34" charset="-128"/>
              </a:rPr>
              <a:t>Cyber-Grooming</a:t>
            </a:r>
            <a:r>
              <a:rPr lang="de-AT" altLang="de-DE" dirty="0">
                <a:latin typeface="Arial" panose="020B0604020202020204" pitchFamily="34" charset="0"/>
                <a:ea typeface="ＭＳ Ｐゴシック" panose="020B0600070205080204" pitchFamily="34" charset="-128"/>
              </a:rPr>
              <a:t> lässt sich oftmals vermeiden, wenn Kinder einfache Chatregeln befolgen und sich v. a. niemals alleine mit Fremden treffen. Möglichkeiten, um sicher zu stellen, dass die Person am Ende der Leitung wirklich auch ein Jugendlicher ist: jugendliche Sprache, Schreib- und Grammatikfehler, Themen (wie schnell und kompetent antwortet die Person zu spezifischen Themen), Webcam, …</a:t>
            </a:r>
          </a:p>
          <a:p>
            <a:pPr marL="0" indent="0">
              <a:buFontTx/>
              <a:buNone/>
            </a:pPr>
            <a:endParaRPr lang="de-AT" altLang="de-DE" dirty="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altLang="de-DE" b="1" dirty="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altLang="de-DE" b="1" dirty="0">
                <a:latin typeface="Arial" panose="020B0604020202020204" pitchFamily="34" charset="0"/>
                <a:ea typeface="ＭＳ Ｐゴシック" panose="020B0600070205080204" pitchFamily="34" charset="-128"/>
              </a:rPr>
              <a:t>(Cyber-Mobbing </a:t>
            </a:r>
            <a:r>
              <a:rPr lang="de-AT" altLang="de-DE" dirty="0">
                <a:latin typeface="Arial" panose="020B0604020202020204" pitchFamily="34" charset="0"/>
                <a:ea typeface="ＭＳ Ｐゴシック" panose="020B0600070205080204" pitchFamily="34" charset="-128"/>
              </a:rPr>
              <a:t>meint das absichtliche Beleidigen, Bloßstellen</a:t>
            </a:r>
            <a:r>
              <a:rPr lang="de-AT" altLang="de-DE" baseline="0" dirty="0">
                <a:latin typeface="Arial" panose="020B0604020202020204" pitchFamily="34" charset="0"/>
                <a:ea typeface="ＭＳ Ｐゴシック" panose="020B0600070205080204" pitchFamily="34" charset="-128"/>
              </a:rPr>
              <a:t> oder Belästigen über Internet und Handy – meist über einen längeren Zeitraum hinweg. Cyber-Mobbing kann rund um die Uhr stattfinden und online schnell viele Leute erreichen. Beispiele für Cyber-Mobbing: Beschimpfungen in Facebook-Kommentaren oder WhatsApp-Gruppen, Fake-Profile in Sozialen Netzwerken, beschämende Videos auf YouTube, Ausschluss aus Gruppen, Verbreiten von Lügen etc. Nehmen Sie Ihr Kind unbedingt ernst! Hilfe bietet im Ernstfall die Notrufnummer Rat auf Draht (einfach 147 wählen oder online unter </a:t>
            </a:r>
            <a:r>
              <a:rPr lang="de-AT" altLang="de-DE" u="sng" baseline="0" dirty="0">
                <a:latin typeface="Arial" panose="020B0604020202020204" pitchFamily="34" charset="0"/>
                <a:ea typeface="ＭＳ Ｐゴシック" panose="020B0600070205080204" pitchFamily="34" charset="-128"/>
              </a:rPr>
              <a:t>www.rataufdraht.at</a:t>
            </a:r>
            <a:r>
              <a:rPr lang="de-AT" altLang="de-DE" baseline="0" dirty="0">
                <a:latin typeface="Arial" panose="020B0604020202020204" pitchFamily="34" charset="0"/>
                <a:ea typeface="ＭＳ Ｐゴシック" panose="020B0600070205080204" pitchFamily="34" charset="-128"/>
              </a:rPr>
              <a:t>). Blockieren Sie gemeinsam mit Ihrem Kind die TäterInnen in den Sozialen Netzwerken und sammeln Sie Beweise (z. B. Screenshots). Seit 1.1.2016 ist Cyber-Mobbing ein eigener Straftatbestand im österreichischen Strafgesetzbuch – erstatten Sie in schlimmen Fällen Anzeige.)</a:t>
            </a:r>
            <a:endParaRPr lang="de-AT" altLang="de-DE" dirty="0">
              <a:latin typeface="Arial" panose="020B0604020202020204" pitchFamily="34" charset="0"/>
              <a:ea typeface="ＭＳ Ｐゴシック" panose="020B0600070205080204" pitchFamily="34" charset="-128"/>
            </a:endParaRP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12</a:t>
            </a:fld>
            <a:endParaRPr lang="de-AT"/>
          </a:p>
        </p:txBody>
      </p:sp>
    </p:spTree>
    <p:extLst>
      <p:ext uri="{BB962C8B-B14F-4D97-AF65-F5344CB8AC3E}">
        <p14:creationId xmlns:p14="http://schemas.microsoft.com/office/powerpoint/2010/main" val="4243873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Folienbildplatzhalter 1">
            <a:extLst>
              <a:ext uri="{FF2B5EF4-FFF2-40B4-BE49-F238E27FC236}">
                <a16:creationId xmlns:a16="http://schemas.microsoft.com/office/drawing/2014/main" id="{D154FB89-97E7-4A07-A3E3-316BB96862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4" name="Notizenplatzhalter 2">
            <a:extLst>
              <a:ext uri="{FF2B5EF4-FFF2-40B4-BE49-F238E27FC236}">
                <a16:creationId xmlns:a16="http://schemas.microsoft.com/office/drawing/2014/main" id="{E9C7492B-58FA-4DC5-B86E-AFE5074EB6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AT" altLang="de-DE" dirty="0">
                <a:latin typeface="Times" panose="02020603050405020304" pitchFamily="18" charset="0"/>
                <a:ea typeface="ヒラギノ角ゴ Pro W3" pitchFamily="6" charset="-128"/>
              </a:rPr>
              <a:t>Welche Spuren hinterlasse ich im Netz? Welche möchte ich hinterlassen? Wie erkenne ich andere Personen im Internet?</a:t>
            </a:r>
          </a:p>
          <a:p>
            <a:pPr eaLnBrk="1" hangingPunct="1">
              <a:spcBef>
                <a:spcPct val="0"/>
              </a:spcBef>
            </a:pPr>
            <a:r>
              <a:rPr lang="de-AT" altLang="de-DE" dirty="0">
                <a:latin typeface="Times" panose="02020603050405020304" pitchFamily="18" charset="0"/>
                <a:ea typeface="ヒラギノ角ゴ Pro W3" pitchFamily="6" charset="-128"/>
              </a:rPr>
              <a:t>Diese Themen müssen mit Kindern immer wieder besprochen werden – auch wenn sie es nicht immer in der Hand haben und es oft sehr abstrakt ist. </a:t>
            </a:r>
          </a:p>
          <a:p>
            <a:pPr eaLnBrk="1" hangingPunct="1">
              <a:spcBef>
                <a:spcPct val="0"/>
              </a:spcBef>
            </a:pPr>
            <a:r>
              <a:rPr lang="de-AT" altLang="de-DE" dirty="0">
                <a:latin typeface="Times" panose="02020603050405020304" pitchFamily="18" charset="0"/>
                <a:ea typeface="ヒラギノ角ゴ Pro W3" pitchFamily="6" charset="-128"/>
              </a:rPr>
              <a:t>Mehr: https://www.saferinternet.at/news-detail/welche-daten-werden-im-internet-gesammelt/ </a:t>
            </a:r>
          </a:p>
          <a:p>
            <a:pPr eaLnBrk="1" hangingPunct="1">
              <a:spcBef>
                <a:spcPct val="0"/>
              </a:spcBef>
            </a:pPr>
            <a:endParaRPr lang="de-AT" altLang="de-DE" dirty="0">
              <a:latin typeface="Times" panose="02020603050405020304" pitchFamily="18" charset="0"/>
              <a:ea typeface="ヒラギノ角ゴ Pro W3" pitchFamily="6" charset="-128"/>
            </a:endParaRPr>
          </a:p>
          <a:p>
            <a:pPr eaLnBrk="1" hangingPunct="1">
              <a:spcBef>
                <a:spcPct val="0"/>
              </a:spcBef>
            </a:pPr>
            <a:r>
              <a:rPr lang="de-AT" altLang="de-DE" b="1" dirty="0">
                <a:latin typeface="Times" panose="02020603050405020304" pitchFamily="18" charset="0"/>
                <a:ea typeface="ヒラギノ角ゴ Pro W3" pitchFamily="6" charset="-128"/>
              </a:rPr>
              <a:t>Beispiel: </a:t>
            </a:r>
            <a:r>
              <a:rPr lang="de-AT" altLang="de-DE" dirty="0">
                <a:latin typeface="Times" panose="02020603050405020304" pitchFamily="18" charset="0"/>
                <a:ea typeface="ヒラギノ角ゴ Pro W3" pitchFamily="6" charset="-128"/>
              </a:rPr>
              <a:t>WhatsApp hat eine gute Aufnahmefunktion (zum Versenden von Sprachnachrichten), die bei den Jüngsten sehr beliebt ist, da sie ihre Nachrichten nicht tippen müssen. Viel Kinder funktionieren diese Funktion um und machen daraus ein digitales Audiotagebuch oder Notizbuch. Sie erstellen eine Gruppe und entfernen die anderen Mitglieder dann wieder und sind somit allein in dieser Gruppe. Erwachsene sollten hier erklären, dass es sinnvoller ist, für solche persönlichen Aufnahmen lieber die Aufnahmefunktion des Handys selbst zu nutzen, da dann keine Daten am WhatsApp-Server landen.</a:t>
            </a:r>
          </a:p>
          <a:p>
            <a:pPr eaLnBrk="1" hangingPunct="1">
              <a:spcBef>
                <a:spcPct val="0"/>
              </a:spcBef>
            </a:pPr>
            <a:endParaRPr lang="de-AT" altLang="de-DE" dirty="0">
              <a:latin typeface="Times" panose="02020603050405020304" pitchFamily="18" charset="0"/>
              <a:ea typeface="ヒラギノ角ゴ Pro W3" pitchFamily="6" charset="-128"/>
            </a:endParaRPr>
          </a:p>
        </p:txBody>
      </p:sp>
      <p:sp>
        <p:nvSpPr>
          <p:cNvPr id="100355" name="Foliennummernplatzhalter 3">
            <a:extLst>
              <a:ext uri="{FF2B5EF4-FFF2-40B4-BE49-F238E27FC236}">
                <a16:creationId xmlns:a16="http://schemas.microsoft.com/office/drawing/2014/main" id="{99857930-8958-461D-88B6-2FCD76CB04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92526394-6DDC-4D77-B669-7B4AC4BB23ED}" type="slidenum">
              <a:rPr lang="de-AT" altLang="de-DE" smtClean="0">
                <a:latin typeface="Calibri" panose="020F0502020204030204" pitchFamily="34" charset="0"/>
              </a:rPr>
              <a:pPr/>
              <a:t>13</a:t>
            </a:fld>
            <a:endParaRPr lang="de-AT" altLang="de-DE">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altLang="de-DE" dirty="0">
                <a:latin typeface="Times" panose="02020603050405020304" pitchFamily="18" charset="0"/>
                <a:ea typeface="ＭＳ Ｐゴシック" panose="020B0600070205080204" pitchFamily="34" charset="-128"/>
              </a:rPr>
              <a:t>Kinder sind in der Regel oft schon früh sehr kompetent und wissen in der Theorie, was in Ordnung ist und was nicht. Das heißt aber nicht, dass sie dies dann in der Praxis auch einhalten können! </a:t>
            </a:r>
          </a:p>
          <a:p>
            <a:endParaRPr lang="de-DE" altLang="de-DE" dirty="0">
              <a:latin typeface="Times" panose="02020603050405020304" pitchFamily="18" charset="0"/>
              <a:ea typeface="ＭＳ Ｐゴシック" panose="020B0600070205080204" pitchFamily="34" charset="-128"/>
            </a:endParaRPr>
          </a:p>
          <a:p>
            <a:r>
              <a:rPr lang="de-DE" altLang="de-DE" dirty="0">
                <a:latin typeface="Times" panose="02020603050405020304" pitchFamily="18" charset="0"/>
                <a:ea typeface="ＭＳ Ｐゴシック" panose="020B0600070205080204" pitchFamily="34" charset="-128"/>
              </a:rPr>
              <a:t>Quelle: 5. Oö. Kinder-Medien-Studie</a:t>
            </a:r>
            <a:r>
              <a:rPr lang="de-DE" altLang="de-DE" baseline="0" dirty="0">
                <a:latin typeface="Times" panose="02020603050405020304" pitchFamily="18" charset="0"/>
                <a:ea typeface="ＭＳ Ｐゴシック" panose="020B0600070205080204" pitchFamily="34" charset="-128"/>
              </a:rPr>
              <a:t> 2016 der Education Group: https://www.edugroup.at/innovation/forschung/kinder-medien-studie/detail/5-ooe-kinder-medien-studie-2016.html </a:t>
            </a:r>
            <a:endParaRPr lang="de-DE" altLang="de-DE" dirty="0">
              <a:latin typeface="Times" panose="02020603050405020304" pitchFamily="18" charset="0"/>
              <a:ea typeface="ＭＳ Ｐゴシック" panose="020B0600070205080204" pitchFamily="34" charset="-128"/>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14</a:t>
            </a:fld>
            <a:endParaRPr lang="de-AT"/>
          </a:p>
        </p:txBody>
      </p:sp>
    </p:spTree>
    <p:extLst>
      <p:ext uri="{BB962C8B-B14F-4D97-AF65-F5344CB8AC3E}">
        <p14:creationId xmlns:p14="http://schemas.microsoft.com/office/powerpoint/2010/main" val="655584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dirty="0">
                <a:latin typeface="Arial" panose="020B0604020202020204" pitchFamily="34" charset="0"/>
                <a:ea typeface="ＭＳ Ｐゴシック" panose="020B0600070205080204" pitchFamily="34" charset="-128"/>
              </a:rPr>
              <a:t>Was haben ein Passwort und eine Zahnbürste miteinander zu tun?</a:t>
            </a:r>
          </a:p>
          <a:p>
            <a:endParaRPr lang="de-AT" altLang="de-DE" dirty="0">
              <a:latin typeface="Arial" panose="020B0604020202020204" pitchFamily="34" charset="0"/>
              <a:ea typeface="ＭＳ Ｐゴシック" panose="020B0600070205080204" pitchFamily="34" charset="-128"/>
            </a:endParaRPr>
          </a:p>
          <a:p>
            <a:r>
              <a:rPr lang="de-AT" altLang="de-DE" dirty="0">
                <a:latin typeface="Arial" panose="020B0604020202020204" pitchFamily="34" charset="0"/>
                <a:ea typeface="ＭＳ Ｐゴシック" panose="020B0600070205080204" pitchFamily="34" charset="-128"/>
              </a:rPr>
              <a:t>Ein Passwort ist wie eine Zahnbürste – und die würdest du doch auch nicht weitergeben, oder? Echte Freundinnen und Freunde wissen das auch und verlangen von dir nicht dein Passwort als </a:t>
            </a:r>
          </a:p>
          <a:p>
            <a:r>
              <a:rPr lang="de-AT" altLang="de-DE" dirty="0">
                <a:latin typeface="Arial" panose="020B0604020202020204" pitchFamily="34" charset="0"/>
                <a:ea typeface="ＭＳ Ｐゴシック" panose="020B0600070205080204" pitchFamily="34" charset="-128"/>
              </a:rPr>
              <a:t>Vertrauensbeweis. Halte deine Passwörter daher geheim und wähle sie so, dass andere sie nicht erraten können. Bestimmt hast du auch schon einmal davon gehört, dass Zahnbürsten </a:t>
            </a:r>
          </a:p>
          <a:p>
            <a:r>
              <a:rPr lang="de-AT" altLang="de-DE" dirty="0">
                <a:latin typeface="Arial" panose="020B0604020202020204" pitchFamily="34" charset="0"/>
                <a:ea typeface="ＭＳ Ｐゴシック" panose="020B0600070205080204" pitchFamily="34" charset="-128"/>
              </a:rPr>
              <a:t>regelmäßig gewechselt werden sollten – genauso ist das mit Passwörtern.</a:t>
            </a:r>
          </a:p>
          <a:p>
            <a:r>
              <a:rPr lang="de-DE" altLang="de-DE" dirty="0">
                <a:latin typeface="Arial" panose="020B0604020202020204" pitchFamily="34" charset="0"/>
                <a:ea typeface="ＭＳ Ｐゴシック" panose="020B0600070205080204" pitchFamily="34" charset="-128"/>
              </a:rPr>
              <a:t>Zudem sollten Passwörter am besten aus Groß- und Kleinbuchstaben bestehen (Eselsbrücke: Kurze und lange Borsten der Zahnbürste) und auch Zahlen und Sonderzeichen enthalten. </a:t>
            </a:r>
            <a:endParaRPr lang="de-AT" altLang="de-DE" dirty="0">
              <a:latin typeface="Arial" panose="020B0604020202020204" pitchFamily="34" charset="0"/>
              <a:ea typeface="ＭＳ Ｐゴシック" panose="020B0600070205080204" pitchFamily="34" charset="-128"/>
            </a:endParaRP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15</a:t>
            </a:fld>
            <a:endParaRPr lang="de-AT"/>
          </a:p>
        </p:txBody>
      </p:sp>
    </p:spTree>
    <p:extLst>
      <p:ext uri="{BB962C8B-B14F-4D97-AF65-F5344CB8AC3E}">
        <p14:creationId xmlns:p14="http://schemas.microsoft.com/office/powerpoint/2010/main" val="1600613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altLang="de-DE" dirty="0">
                <a:latin typeface="Arial" panose="020B0604020202020204" pitchFamily="34" charset="0"/>
                <a:ea typeface="ＭＳ Ｐゴシック" panose="020B0600070205080204" pitchFamily="34" charset="-128"/>
              </a:rPr>
              <a:t>Was an deinem Gerät kann eigentlich etwas kosten?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altLang="de-DE" dirty="0">
                <a:latin typeface="Arial" panose="020B0604020202020204" pitchFamily="34" charset="0"/>
                <a:ea typeface="ＭＳ Ｐゴシック" panose="020B0600070205080204" pitchFamily="34" charset="-128"/>
              </a:rPr>
              <a:t>Kostenpflichtige Apps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altLang="de-DE" dirty="0">
                <a:latin typeface="Arial" panose="020B0604020202020204" pitchFamily="34" charset="0"/>
                <a:ea typeface="ＭＳ Ｐゴシック" panose="020B0600070205080204" pitchFamily="34" charset="-128"/>
              </a:rPr>
              <a:t>In-App-Käufe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altLang="de-DE" dirty="0">
                <a:latin typeface="Arial" panose="020B0604020202020204" pitchFamily="34" charset="0"/>
                <a:ea typeface="ＭＳ Ｐゴシック" panose="020B0600070205080204" pitchFamily="34" charset="-128"/>
              </a:rPr>
              <a:t>Wenn das Datenvolumen überschritten wird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altLang="de-DE" dirty="0">
                <a:latin typeface="Arial" panose="020B0604020202020204" pitchFamily="34" charset="0"/>
                <a:ea typeface="ＭＳ Ｐゴシック" panose="020B0600070205080204" pitchFamily="34" charset="-128"/>
              </a:rPr>
              <a:t>Versenden von SMS und telefonieren, sofern keine Freieinheiten im Vertrag verankert sind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altLang="de-DE" dirty="0">
                <a:latin typeface="Arial" panose="020B0604020202020204" pitchFamily="34" charset="0"/>
                <a:ea typeface="ＭＳ Ｐゴシック" panose="020B0600070205080204" pitchFamily="34" charset="-128"/>
              </a:rPr>
              <a:t>Ferngespräche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altLang="de-DE" dirty="0">
                <a:latin typeface="Arial" panose="020B0604020202020204" pitchFamily="34" charset="0"/>
                <a:ea typeface="ＭＳ Ｐゴシック" panose="020B0600070205080204" pitchFamily="34" charset="-128"/>
              </a:rPr>
              <a:t>…  </a:t>
            </a: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16</a:t>
            </a:fld>
            <a:endParaRPr lang="de-AT"/>
          </a:p>
        </p:txBody>
      </p:sp>
    </p:spTree>
    <p:extLst>
      <p:ext uri="{BB962C8B-B14F-4D97-AF65-F5344CB8AC3E}">
        <p14:creationId xmlns:p14="http://schemas.microsoft.com/office/powerpoint/2010/main" val="1169705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de-DE" altLang="de-DE" b="1" dirty="0">
                <a:latin typeface="Times" charset="0"/>
                <a:ea typeface="ＭＳ Ｐゴシック" pitchFamily="34" charset="-128"/>
              </a:rPr>
              <a:t>Was ist an Apps problematisch?</a:t>
            </a:r>
          </a:p>
          <a:p>
            <a:pPr>
              <a:defRPr/>
            </a:pPr>
            <a:endParaRPr lang="de-DE" altLang="de-DE" dirty="0">
              <a:latin typeface="Times" charset="0"/>
              <a:ea typeface="ＭＳ Ｐゴシック" pitchFamily="34" charset="-128"/>
            </a:endParaRPr>
          </a:p>
          <a:p>
            <a:pPr marL="171450" indent="-171450">
              <a:buFont typeface="Arial" panose="020B0604020202020204" pitchFamily="34" charset="0"/>
              <a:buChar char="•"/>
              <a:defRPr/>
            </a:pPr>
            <a:r>
              <a:rPr lang="de-DE" altLang="de-DE" b="1" dirty="0">
                <a:latin typeface="Times" charset="0"/>
                <a:ea typeface="ＭＳ Ｐゴシック" pitchFamily="34" charset="-128"/>
              </a:rPr>
              <a:t>Kosten: </a:t>
            </a:r>
            <a:r>
              <a:rPr lang="de-DE" altLang="de-DE" dirty="0">
                <a:latin typeface="Times" charset="0"/>
                <a:ea typeface="ＭＳ Ｐゴシック" pitchFamily="34" charset="-128"/>
              </a:rPr>
              <a:t>Durch Apps können schnell intransparente Kosten entstehen. Diese können auch über die Telefonrechnung abgebucht werden (=WAP-Billing). Ist man in eine WAP-Billing-Falle getappt, sollte man die Rechnung beim Mobilfunkanbieter beeinspruchen und die RTR-Schlichtungsstelle einschalten. </a:t>
            </a:r>
            <a:br>
              <a:rPr lang="de-DE" altLang="de-DE" dirty="0">
                <a:latin typeface="Times" charset="0"/>
                <a:ea typeface="ＭＳ Ｐゴシック" pitchFamily="34" charset="-128"/>
              </a:rPr>
            </a:br>
            <a:endParaRPr lang="de-DE" altLang="de-DE" dirty="0">
              <a:latin typeface="Times" charset="0"/>
              <a:ea typeface="ＭＳ Ｐゴシック" pitchFamily="34" charset="-128"/>
            </a:endParaRPr>
          </a:p>
          <a:p>
            <a:pPr marL="171450" indent="-171450">
              <a:buFont typeface="Arial" panose="020B0604020202020204" pitchFamily="34" charset="0"/>
              <a:buChar char="•"/>
              <a:defRPr/>
            </a:pPr>
            <a:r>
              <a:rPr lang="de-DE" altLang="de-DE" b="1" dirty="0">
                <a:latin typeface="Times" charset="0"/>
                <a:ea typeface="ＭＳ Ｐゴシック" pitchFamily="34" charset="-128"/>
              </a:rPr>
              <a:t>Werbung: </a:t>
            </a:r>
            <a:r>
              <a:rPr lang="de-DE" altLang="de-DE" dirty="0">
                <a:latin typeface="Times" charset="0"/>
                <a:ea typeface="ＭＳ Ｐゴシック" pitchFamily="34" charset="-128"/>
              </a:rPr>
              <a:t>Ist für Kinder nicht immer zu erkennen, vor allem dann, wenn sie zu In-App-Käufen führt.</a:t>
            </a:r>
            <a:br>
              <a:rPr lang="de-DE" altLang="de-DE" dirty="0">
                <a:latin typeface="Times" charset="0"/>
                <a:ea typeface="ＭＳ Ｐゴシック" pitchFamily="34" charset="-128"/>
              </a:rPr>
            </a:br>
            <a:endParaRPr lang="de-DE" altLang="de-DE" dirty="0">
              <a:latin typeface="Times" charset="0"/>
              <a:ea typeface="ＭＳ Ｐゴシック" pitchFamily="34" charset="-128"/>
            </a:endParaRPr>
          </a:p>
          <a:p>
            <a:pPr marL="171450" indent="-171450">
              <a:buFont typeface="Arial" panose="020B0604020202020204" pitchFamily="34" charset="0"/>
              <a:buChar char="•"/>
              <a:defRPr/>
            </a:pPr>
            <a:r>
              <a:rPr lang="de-DE" altLang="de-DE" b="1" dirty="0">
                <a:latin typeface="Times" charset="0"/>
                <a:ea typeface="ＭＳ Ｐゴシック" pitchFamily="34" charset="-128"/>
              </a:rPr>
              <a:t>Unerwünschte Kontaktaufnahme: </a:t>
            </a:r>
            <a:r>
              <a:rPr lang="de-DE" altLang="de-DE" dirty="0">
                <a:latin typeface="Times" charset="0"/>
                <a:ea typeface="ＭＳ Ｐゴシック" pitchFamily="34" charset="-128"/>
              </a:rPr>
              <a:t>Ist vor allem in Chats von Spielen problematisch.</a:t>
            </a:r>
            <a:br>
              <a:rPr lang="de-DE" altLang="de-DE" dirty="0">
                <a:latin typeface="Times" charset="0"/>
                <a:ea typeface="ＭＳ Ｐゴシック" pitchFamily="34" charset="-128"/>
              </a:rPr>
            </a:br>
            <a:endParaRPr lang="de-DE" altLang="de-DE" dirty="0">
              <a:latin typeface="Times" charset="0"/>
              <a:ea typeface="ＭＳ Ｐゴシック" pitchFamily="34" charset="-128"/>
            </a:endParaRPr>
          </a:p>
          <a:p>
            <a:pPr marL="171450" indent="-171450">
              <a:buFont typeface="Arial" panose="020B0604020202020204" pitchFamily="34" charset="0"/>
              <a:buChar char="•"/>
              <a:defRPr/>
            </a:pPr>
            <a:r>
              <a:rPr lang="de-DE" altLang="de-DE" b="1" dirty="0">
                <a:latin typeface="Times" charset="0"/>
                <a:ea typeface="ＭＳ Ｐゴシック" pitchFamily="34" charset="-128"/>
              </a:rPr>
              <a:t>In-App-Käufe: </a:t>
            </a:r>
            <a:r>
              <a:rPr lang="de-DE" altLang="de-DE" dirty="0">
                <a:latin typeface="Times" charset="0"/>
                <a:ea typeface="ＭＳ Ｐゴシック" pitchFamily="34" charset="-128"/>
              </a:rPr>
              <a:t>Am besten in den Handy-Einstellungen deaktivieren bzw. mit einem Passwort schützen.</a:t>
            </a:r>
          </a:p>
          <a:p>
            <a:pPr marL="171450" indent="-171450">
              <a:buFont typeface="Arial" panose="020B0604020202020204" pitchFamily="34" charset="0"/>
              <a:buChar char="•"/>
              <a:defRPr/>
            </a:pPr>
            <a:endParaRPr lang="de-DE" altLang="de-DE" dirty="0">
              <a:latin typeface="Times" charset="0"/>
              <a:ea typeface="ＭＳ Ｐゴシック" pitchFamily="34" charset="-128"/>
            </a:endParaRPr>
          </a:p>
        </p:txBody>
      </p:sp>
      <p:sp>
        <p:nvSpPr>
          <p:cNvPr id="4" name="Foliennummernplatzhalter 3"/>
          <p:cNvSpPr>
            <a:spLocks noGrp="1"/>
          </p:cNvSpPr>
          <p:nvPr>
            <p:ph type="sldNum" sz="quarter" idx="5"/>
          </p:nvPr>
        </p:nvSpPr>
        <p:spPr/>
        <p:txBody>
          <a:bodyPr/>
          <a:lstStyle/>
          <a:p>
            <a:fld id="{5BC9136F-CA9D-4FE5-85DC-58A8F95C26FC}" type="slidenum">
              <a:rPr lang="de-AT" smtClean="0"/>
              <a:t>17</a:t>
            </a:fld>
            <a:endParaRPr lang="de-AT"/>
          </a:p>
        </p:txBody>
      </p:sp>
    </p:spTree>
    <p:extLst>
      <p:ext uri="{BB962C8B-B14F-4D97-AF65-F5344CB8AC3E}">
        <p14:creationId xmlns:p14="http://schemas.microsoft.com/office/powerpoint/2010/main" val="3831338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Folienbildplatzhalter 1">
            <a:extLst>
              <a:ext uri="{FF2B5EF4-FFF2-40B4-BE49-F238E27FC236}">
                <a16:creationId xmlns:a16="http://schemas.microsoft.com/office/drawing/2014/main" id="{E6470217-BB49-4FCF-95DA-9F3282A953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6" name="Notizenplatzhalter 2">
            <a:extLst>
              <a:ext uri="{FF2B5EF4-FFF2-40B4-BE49-F238E27FC236}">
                <a16:creationId xmlns:a16="http://schemas.microsoft.com/office/drawing/2014/main" id="{FADC6DD2-5567-4692-8878-FEB00EAA71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AT" altLang="de-DE" dirty="0">
                <a:latin typeface="Times" panose="02020603050405020304" pitchFamily="18" charset="0"/>
                <a:ea typeface="ヒラギノ角ゴ Pro W3" pitchFamily="6" charset="-128"/>
              </a:rPr>
              <a:t>Kinder erkennen in der Regel ihre eigenen physischen Grenzen, sehen aber oft keine Alternativen. </a:t>
            </a:r>
          </a:p>
          <a:p>
            <a:pPr eaLnBrk="1" hangingPunct="1">
              <a:spcBef>
                <a:spcPct val="0"/>
              </a:spcBef>
            </a:pPr>
            <a:r>
              <a:rPr lang="de-AT" altLang="de-DE" dirty="0">
                <a:latin typeface="Times" panose="02020603050405020304" pitchFamily="18" charset="0"/>
                <a:ea typeface="ヒラギノ角ゴ Pro W3" pitchFamily="6" charset="-128"/>
              </a:rPr>
              <a:t>Hier sind die Eltern gefragt! Statt Verbote aufzuerlegen, sollten sie ihre Kinder dazu ermutigen, die eigenen Grenzen zu erkennen und nach Überschreitung dieser Grenzen etwas Anderes zu tun. Das kann man gemeinsam üben, indem man, wenn es dem Kind zu viel wird, z.B. miteinander rausgeht, kuschelt oder rauft (als Indoor-Aktivität). Das bedeutet unter Umständen auch, dass man einmal seine eigenen Aktivitäten für einen Moment unterbrechen muss. Wichtig: Es sollte vermieden werden, dass das Kind von einem Bildschirm zu einem anderen wechselt (z.B. vom Handy zum Fernseher).  </a:t>
            </a:r>
          </a:p>
          <a:p>
            <a:pPr eaLnBrk="1" hangingPunct="1">
              <a:spcBef>
                <a:spcPct val="0"/>
              </a:spcBef>
            </a:pPr>
            <a:endParaRPr lang="de-AT" altLang="de-DE" dirty="0">
              <a:latin typeface="Times" panose="02020603050405020304" pitchFamily="18" charset="0"/>
              <a:ea typeface="ヒラギノ角ゴ Pro W3" pitchFamily="6" charset="-128"/>
            </a:endParaRPr>
          </a:p>
        </p:txBody>
      </p:sp>
      <p:sp>
        <p:nvSpPr>
          <p:cNvPr id="93187" name="Foliennummernplatzhalter 3">
            <a:extLst>
              <a:ext uri="{FF2B5EF4-FFF2-40B4-BE49-F238E27FC236}">
                <a16:creationId xmlns:a16="http://schemas.microsoft.com/office/drawing/2014/main" id="{B23940DC-AEE2-49AE-95D1-DDE448FBA76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CC4B6D15-6D2B-41C4-A16B-28B9EDAA6AF3}" type="slidenum">
              <a:rPr lang="de-AT" altLang="de-DE" smtClean="0">
                <a:latin typeface="Calibri" panose="020F0502020204030204" pitchFamily="34" charset="0"/>
              </a:rPr>
              <a:pPr/>
              <a:t>18</a:t>
            </a:fld>
            <a:endParaRPr lang="de-AT" altLang="de-DE">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Arial" panose="020B0604020202020204" pitchFamily="34" charset="0"/>
                <a:ea typeface="ＭＳ Ｐゴシック" panose="020B0600070205080204" pitchFamily="34" charset="-128"/>
              </a:rPr>
              <a:t>Die exzessive Computer- und Handynutzung bei Jugendlichen muss nicht unbedingt gleich eine Sucht sein. Bei ca. 10% der Jugendlichen oder 3% der Gesamtbevölkerung handelt es sich tatsächlich um eine Sucht.</a:t>
            </a:r>
          </a:p>
          <a:p>
            <a:endParaRPr lang="de-DE" altLang="de-DE" dirty="0">
              <a:latin typeface="Arial" panose="020B0604020202020204" pitchFamily="34" charset="0"/>
              <a:ea typeface="ＭＳ Ｐゴシック" panose="020B0600070205080204" pitchFamily="34" charset="-128"/>
            </a:endParaRPr>
          </a:p>
          <a:p>
            <a:r>
              <a:rPr lang="de-DE" altLang="de-DE" dirty="0">
                <a:latin typeface="Arial" panose="020B0604020202020204" pitchFamily="34" charset="0"/>
                <a:ea typeface="ＭＳ Ｐゴシック" panose="020B0600070205080204" pitchFamily="34" charset="-128"/>
              </a:rPr>
              <a:t>Von Sucht wird gesprochen, wenn Jugendliche sich</a:t>
            </a:r>
            <a:r>
              <a:rPr lang="de-DE" altLang="de-DE" baseline="0" dirty="0">
                <a:latin typeface="Arial" panose="020B0604020202020204" pitchFamily="34" charset="0"/>
                <a:ea typeface="ＭＳ Ｐゴシック" panose="020B0600070205080204" pitchFamily="34" charset="-128"/>
              </a:rPr>
              <a:t> der exzessiven Nutzung</a:t>
            </a:r>
            <a:r>
              <a:rPr lang="de-DE" altLang="de-DE" dirty="0">
                <a:latin typeface="Arial" panose="020B0604020202020204" pitchFamily="34" charset="0"/>
                <a:ea typeface="ＭＳ Ｐゴシック" panose="020B0600070205080204" pitchFamily="34" charset="-128"/>
              </a:rPr>
              <a:t> bewusst sind, aber aus eigenem Antrieb nicht mehr herauskönnen. In den meisten Fällen haben Jugendliche gar keine Motivation mehr, sich mit etwas Anderem zu beschäftigen. Es kann ein hartes Stück Erziehungsarbeit sein sie dazu zu bewegen, sich auch anderen Dingen zu widmen. Oft übersteigt das auch</a:t>
            </a:r>
            <a:r>
              <a:rPr lang="de-DE" altLang="de-DE" baseline="0" dirty="0">
                <a:latin typeface="Arial" panose="020B0604020202020204" pitchFamily="34" charset="0"/>
                <a:ea typeface="ＭＳ Ｐゴシック" panose="020B0600070205080204" pitchFamily="34" charset="-128"/>
              </a:rPr>
              <a:t> die eigenen </a:t>
            </a:r>
            <a:r>
              <a:rPr lang="de-DE" altLang="de-DE" dirty="0">
                <a:latin typeface="Arial" panose="020B0604020202020204" pitchFamily="34" charset="0"/>
                <a:ea typeface="ＭＳ Ｐゴシック" panose="020B0600070205080204" pitchFamily="34" charset="-128"/>
              </a:rPr>
              <a:t>Möglichkeiten der Eltern. In</a:t>
            </a:r>
            <a:r>
              <a:rPr lang="de-DE" altLang="de-DE" baseline="0" dirty="0">
                <a:latin typeface="Arial" panose="020B0604020202020204" pitchFamily="34" charset="0"/>
                <a:ea typeface="ＭＳ Ｐゴシック" panose="020B0600070205080204" pitchFamily="34" charset="-128"/>
              </a:rPr>
              <a:t> solchen Fällen kann es</a:t>
            </a:r>
            <a:r>
              <a:rPr lang="de-DE" altLang="de-DE" dirty="0">
                <a:latin typeface="Arial" panose="020B0604020202020204" pitchFamily="34" charset="0"/>
                <a:ea typeface="ＭＳ Ｐゴシック" panose="020B0600070205080204" pitchFamily="34" charset="-128"/>
              </a:rPr>
              <a:t> sinnvoll sein, sich</a:t>
            </a:r>
            <a:r>
              <a:rPr lang="de-DE" altLang="de-DE" baseline="0" dirty="0">
                <a:latin typeface="Arial" panose="020B0604020202020204" pitchFamily="34" charset="0"/>
                <a:ea typeface="ＭＳ Ｐゴシック" panose="020B0600070205080204" pitchFamily="34" charset="-128"/>
              </a:rPr>
              <a:t> professionelle </a:t>
            </a:r>
            <a:r>
              <a:rPr lang="de-DE" altLang="de-DE" dirty="0">
                <a:latin typeface="Arial" panose="020B0604020202020204" pitchFamily="34" charset="0"/>
                <a:ea typeface="ＭＳ Ｐゴシック" panose="020B0600070205080204" pitchFamily="34" charset="-128"/>
              </a:rPr>
              <a:t>Unterstützung zu suchen</a:t>
            </a:r>
            <a:r>
              <a:rPr lang="de-DE" altLang="de-DE" baseline="0" dirty="0">
                <a:latin typeface="Arial" panose="020B0604020202020204" pitchFamily="34" charset="0"/>
                <a:ea typeface="ＭＳ Ｐゴシック" panose="020B0600070205080204" pitchFamily="34" charset="-128"/>
              </a:rPr>
              <a:t> – etwa bei den Familienberatungsstellen.</a:t>
            </a:r>
            <a:endParaRPr lang="de-DE" altLang="de-DE" dirty="0">
              <a:latin typeface="Arial" panose="020B0604020202020204" pitchFamily="34" charset="0"/>
              <a:ea typeface="ＭＳ Ｐゴシック" panose="020B0600070205080204" pitchFamily="34" charset="-128"/>
            </a:endParaRPr>
          </a:p>
          <a:p>
            <a:endParaRPr lang="de-DE" altLang="de-DE" dirty="0">
              <a:latin typeface="Arial" panose="020B0604020202020204" pitchFamily="34" charset="0"/>
              <a:ea typeface="ＭＳ Ｐゴシック" panose="020B0600070205080204" pitchFamily="34" charset="-128"/>
            </a:endParaRPr>
          </a:p>
          <a:p>
            <a:r>
              <a:rPr lang="de-DE" altLang="de-DE" dirty="0">
                <a:latin typeface="Arial" panose="020B0604020202020204" pitchFamily="34" charset="0"/>
                <a:ea typeface="ＭＳ Ｐゴシック" panose="020B0600070205080204" pitchFamily="34" charset="-128"/>
              </a:rPr>
              <a:t>Kontakt Beratungsstellen:</a:t>
            </a:r>
            <a:r>
              <a:rPr lang="de-DE" altLang="de-DE" baseline="0" dirty="0">
                <a:latin typeface="Arial" panose="020B0604020202020204" pitchFamily="34" charset="0"/>
                <a:ea typeface="ＭＳ Ｐゴシック" panose="020B0600070205080204" pitchFamily="34" charset="-128"/>
              </a:rPr>
              <a:t> https://www.saferinternet.at/digitale-spiele/#c1670 </a:t>
            </a:r>
            <a:endParaRPr lang="de-DE" altLang="de-DE" dirty="0">
              <a:latin typeface="Arial" panose="020B0604020202020204" pitchFamily="34" charset="0"/>
              <a:ea typeface="ＭＳ Ｐゴシック" panose="020B0600070205080204" pitchFamily="34" charset="-128"/>
            </a:endParaRPr>
          </a:p>
          <a:p>
            <a:endParaRPr lang="de-DE" altLang="de-DE" dirty="0">
              <a:latin typeface="Arial" panose="020B0604020202020204" pitchFamily="34" charset="0"/>
              <a:ea typeface="ＭＳ Ｐゴシック" panose="020B0600070205080204" pitchFamily="34" charset="-128"/>
            </a:endParaRPr>
          </a:p>
          <a:p>
            <a:r>
              <a:rPr lang="de-DE" altLang="de-DE" dirty="0">
                <a:latin typeface="Arial" panose="020B0604020202020204" pitchFamily="34" charset="0"/>
                <a:ea typeface="ＭＳ Ｐゴシック" panose="020B0600070205080204" pitchFamily="34" charset="-128"/>
              </a:rPr>
              <a:t>Hilfe für Kinder, Jugendliche und deren Bezugspersonen bietet auch Rat auf Draht, per Telefon (147 ohne Vorwahl), Online- oder Chat-Beratung (www.rataufdraht.at) </a:t>
            </a:r>
            <a:endParaRPr lang="de-AT" altLang="de-DE" dirty="0">
              <a:latin typeface="Arial" panose="020B0604020202020204" pitchFamily="34" charset="0"/>
              <a:ea typeface="ＭＳ Ｐゴシック" panose="020B0600070205080204" pitchFamily="34" charset="-128"/>
            </a:endParaRPr>
          </a:p>
          <a:p>
            <a:endParaRPr lang="de-DE" altLang="de-DE" dirty="0">
              <a:latin typeface="Arial" panose="020B0604020202020204" pitchFamily="34" charset="0"/>
              <a:ea typeface="ＭＳ Ｐゴシック" panose="020B0600070205080204" pitchFamily="34" charset="-128"/>
            </a:endParaRPr>
          </a:p>
          <a:p>
            <a:r>
              <a:rPr lang="de-DE" altLang="de-DE" dirty="0">
                <a:latin typeface="Arial" panose="020B0604020202020204" pitchFamily="34" charset="0"/>
                <a:ea typeface="ＭＳ Ｐゴシック" panose="020B0600070205080204" pitchFamily="34" charset="-128"/>
              </a:rPr>
              <a:t>Die Definition der Online-Sucht erfolgte hier nach Hahn/Jerusalem.</a:t>
            </a:r>
            <a:endParaRPr lang="de-AT" altLang="de-DE" dirty="0">
              <a:latin typeface="Arial" panose="020B0604020202020204" pitchFamily="34" charset="0"/>
              <a:ea typeface="ＭＳ Ｐゴシック" panose="020B0600070205080204" pitchFamily="34" charset="-128"/>
            </a:endParaRP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19</a:t>
            </a:fld>
            <a:endParaRPr lang="de-AT"/>
          </a:p>
        </p:txBody>
      </p:sp>
    </p:spTree>
    <p:extLst>
      <p:ext uri="{BB962C8B-B14F-4D97-AF65-F5344CB8AC3E}">
        <p14:creationId xmlns:p14="http://schemas.microsoft.com/office/powerpoint/2010/main" val="4053651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Saferinternet.at: </a:t>
            </a:r>
            <a:r>
              <a:rPr lang="de-DE" altLang="de-DE" dirty="0">
                <a:latin typeface="Times" panose="02020603050405020304" pitchFamily="18" charset="0"/>
                <a:ea typeface="ＭＳ Ｐゴシック" panose="020B0600070205080204" pitchFamily="34" charset="-128"/>
              </a:rPr>
              <a:t>Infos, Tipps und Materialien zur sicheren Internet- und Handynutzung für Eltern, Lehrende und Schüler/innen. Veranstaltungsservice zum Buchen von Workshops für Schüler/innen, Lehrende und Eltern. Broschürenservice mit kostenlosen Infomaterialien, Unterrichtsmaterialien, Ratgebern und Broschüren zum Bestellen und Downloaden. Aktuelle Infos auch unter </a:t>
            </a:r>
            <a:r>
              <a:rPr lang="de-DE" altLang="de-DE" u="sng" dirty="0">
                <a:latin typeface="Times" panose="02020603050405020304" pitchFamily="18" charset="0"/>
                <a:ea typeface="ＭＳ Ｐゴシック" panose="020B0600070205080204" pitchFamily="34" charset="-128"/>
              </a:rPr>
              <a:t>facebook.com/saferinternetat</a:t>
            </a:r>
            <a:r>
              <a:rPr lang="de-DE" altLang="de-DE" dirty="0">
                <a:latin typeface="Times" panose="02020603050405020304" pitchFamily="18" charset="0"/>
                <a:ea typeface="ＭＳ Ｐゴシック" panose="020B0600070205080204" pitchFamily="34" charset="-128"/>
              </a:rPr>
              <a:t>, </a:t>
            </a:r>
            <a:r>
              <a:rPr lang="de-DE" altLang="de-DE" u="sng" dirty="0">
                <a:latin typeface="Times" panose="02020603050405020304" pitchFamily="18" charset="0"/>
                <a:ea typeface="ＭＳ Ｐゴシック" panose="020B0600070205080204" pitchFamily="34" charset="-128"/>
              </a:rPr>
              <a:t>twitter.com/saferinternetat</a:t>
            </a:r>
            <a:r>
              <a:rPr lang="de-DE" altLang="de-DE" u="none" dirty="0">
                <a:latin typeface="Times" panose="02020603050405020304" pitchFamily="18" charset="0"/>
                <a:ea typeface="ＭＳ Ｐゴシック" panose="020B0600070205080204" pitchFamily="34" charset="-128"/>
              </a:rPr>
              <a:t>,</a:t>
            </a:r>
            <a:r>
              <a:rPr lang="de-DE" altLang="de-DE" u="none" baseline="0" dirty="0">
                <a:latin typeface="Times" panose="02020603050405020304" pitchFamily="18" charset="0"/>
                <a:ea typeface="ＭＳ Ｐゴシック" panose="020B0600070205080204" pitchFamily="34" charset="-128"/>
              </a:rPr>
              <a:t> </a:t>
            </a:r>
            <a:r>
              <a:rPr lang="de-DE" altLang="de-DE" u="sng" dirty="0">
                <a:latin typeface="Times" panose="02020603050405020304" pitchFamily="18" charset="0"/>
                <a:ea typeface="ＭＳ Ｐゴシック" panose="020B0600070205080204" pitchFamily="34" charset="-128"/>
              </a:rPr>
              <a:t>instagram.com/saferinternet.at</a:t>
            </a:r>
            <a:r>
              <a:rPr lang="de-DE" altLang="de-DE" u="none" dirty="0">
                <a:latin typeface="Times" panose="02020603050405020304" pitchFamily="18" charset="0"/>
                <a:ea typeface="ＭＳ Ｐゴシック" panose="020B0600070205080204" pitchFamily="34" charset="-128"/>
              </a:rPr>
              <a:t> oder auf Snapchat unter @saferinternetat. Der</a:t>
            </a:r>
            <a:r>
              <a:rPr lang="de-DE" altLang="de-DE" u="none" baseline="0" dirty="0">
                <a:latin typeface="Times" panose="02020603050405020304" pitchFamily="18" charset="0"/>
                <a:ea typeface="ＭＳ Ｐゴシック" panose="020B0600070205080204" pitchFamily="34" charset="-128"/>
              </a:rPr>
              <a:t> Eltern-Videoratgeber „Frag Barbara!“ unterstützt Eltern bei der Erziehung im Zeitalter von Internet und Handy: </a:t>
            </a:r>
            <a:r>
              <a:rPr lang="de-DE" altLang="de-DE" u="sng" baseline="0" dirty="0">
                <a:latin typeface="Times" panose="02020603050405020304" pitchFamily="18" charset="0"/>
                <a:ea typeface="ＭＳ Ｐゴシック" panose="020B0600070205080204" pitchFamily="34" charset="-128"/>
              </a:rPr>
              <a:t>www.fragbarbara.at</a:t>
            </a:r>
            <a:endParaRPr lang="de-DE" altLang="de-DE" b="1" dirty="0">
              <a:latin typeface="Times" panose="02020603050405020304" pitchFamily="18" charset="0"/>
              <a:ea typeface="ＭＳ Ｐゴシック" panose="020B0600070205080204" pitchFamily="34" charset="-128"/>
            </a:endParaRPr>
          </a:p>
          <a:p>
            <a:endParaRPr lang="de-AT" altLang="de-DE" dirty="0">
              <a:latin typeface="Times" panose="02020603050405020304" pitchFamily="18" charset="0"/>
              <a:ea typeface="ＭＳ Ｐゴシック" panose="020B0600070205080204" pitchFamily="34" charset="-128"/>
            </a:endParaRPr>
          </a:p>
          <a:p>
            <a:r>
              <a:rPr lang="de-DE" altLang="de-DE" b="1" dirty="0">
                <a:latin typeface="Times" panose="02020603050405020304" pitchFamily="18" charset="0"/>
                <a:ea typeface="ＭＳ Ｐゴシック" panose="020B0600070205080204" pitchFamily="34" charset="-128"/>
              </a:rPr>
              <a:t>Rat auf Draht</a:t>
            </a:r>
            <a:r>
              <a:rPr lang="de-DE" altLang="de-DE" dirty="0">
                <a:latin typeface="Times" panose="02020603050405020304" pitchFamily="18" charset="0"/>
                <a:ea typeface="ＭＳ Ｐゴシック" panose="020B0600070205080204" pitchFamily="34" charset="-128"/>
              </a:rPr>
              <a:t>: Die kostenlose, anonyme 24h-Telefonhotline für Kinder und Jugendliche unter der Nummer 147 (ohne Vorwahl) steht auch Eltern und anderen Bezugspersonen zur Verfügung. Auf der Website </a:t>
            </a:r>
            <a:r>
              <a:rPr lang="de-DE" altLang="de-DE" u="sng" dirty="0">
                <a:latin typeface="Times" panose="02020603050405020304" pitchFamily="18" charset="0"/>
                <a:ea typeface="ＭＳ Ｐゴシック" panose="020B0600070205080204" pitchFamily="34" charset="-128"/>
              </a:rPr>
              <a:t>www.rataufdraht.at</a:t>
            </a:r>
            <a:r>
              <a:rPr lang="de-DE" altLang="de-DE" dirty="0">
                <a:latin typeface="Times" panose="02020603050405020304" pitchFamily="18" charset="0"/>
                <a:ea typeface="ＭＳ Ｐゴシック" panose="020B0600070205080204" pitchFamily="34" charset="-128"/>
              </a:rPr>
              <a:t> gibt es Tipps &amp; Informationen für Jugendliche und ihre Eltern </a:t>
            </a:r>
            <a:r>
              <a:rPr lang="de-DE" altLang="de-DE" u="sng" dirty="0">
                <a:latin typeface="Times" panose="02020603050405020304" pitchFamily="18" charset="0"/>
                <a:ea typeface="ＭＳ Ｐゴシック" panose="020B0600070205080204" pitchFamily="34" charset="-128"/>
              </a:rPr>
              <a:t>(www.rataufdraht.at/eltern)</a:t>
            </a:r>
            <a:r>
              <a:rPr lang="de-DE" altLang="de-DE" dirty="0">
                <a:latin typeface="Times" panose="02020603050405020304" pitchFamily="18" charset="0"/>
                <a:ea typeface="ＭＳ Ｐゴシック" panose="020B0600070205080204" pitchFamily="34" charset="-128"/>
              </a:rPr>
              <a:t>, u.a. rund um das Thema „Handy &amp; Internet“. Jeden Freitag und Dienstag wird von 18-20 Uhr Beratung per Chat angeboten, zusätzlich kann Online-Beratung über ein Formular in Anspruch genommen werden.</a:t>
            </a:r>
          </a:p>
          <a:p>
            <a:endParaRPr lang="de-DE" altLang="de-DE"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Stopline</a:t>
            </a:r>
            <a:r>
              <a:rPr lang="de-DE" altLang="de-DE" dirty="0">
                <a:latin typeface="Times" panose="02020603050405020304" pitchFamily="18" charset="0"/>
                <a:ea typeface="ＭＳ Ｐゴシック" panose="020B0600070205080204" pitchFamily="34" charset="-128"/>
              </a:rPr>
              <a:t>: Anonyme Meldestelle gegen Kinderpornografie und Nationalsozialismus</a:t>
            </a:r>
            <a:r>
              <a:rPr lang="de-DE" altLang="de-DE" baseline="0" dirty="0">
                <a:latin typeface="Times" panose="02020603050405020304" pitchFamily="18" charset="0"/>
                <a:ea typeface="ＭＳ Ｐゴシック" panose="020B0600070205080204" pitchFamily="34" charset="-128"/>
              </a:rPr>
              <a:t> </a:t>
            </a:r>
            <a:r>
              <a:rPr lang="de-DE" altLang="de-DE" dirty="0">
                <a:latin typeface="Times" panose="02020603050405020304" pitchFamily="18" charset="0"/>
                <a:ea typeface="ＭＳ Ｐゴシック" panose="020B0600070205080204" pitchFamily="34" charset="-128"/>
              </a:rPr>
              <a:t>im Internet</a:t>
            </a:r>
            <a:r>
              <a:rPr lang="de-DE" altLang="de-DE" baseline="0" dirty="0">
                <a:latin typeface="Times" panose="02020603050405020304" pitchFamily="18" charset="0"/>
                <a:ea typeface="ＭＳ Ｐゴシック" panose="020B0600070205080204" pitchFamily="34" charset="-128"/>
              </a:rPr>
              <a:t> unter www.stopline.at</a:t>
            </a:r>
            <a:endParaRPr lang="de-DE" altLang="de-DE" dirty="0">
              <a:latin typeface="Times" panose="02020603050405020304" pitchFamily="18" charset="0"/>
              <a:ea typeface="ＭＳ Ｐゴシック" panose="020B0600070205080204" pitchFamily="34" charset="-128"/>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2</a:t>
            </a:fld>
            <a:endParaRPr lang="de-AT"/>
          </a:p>
        </p:txBody>
      </p:sp>
    </p:spTree>
    <p:extLst>
      <p:ext uri="{BB962C8B-B14F-4D97-AF65-F5344CB8AC3E}">
        <p14:creationId xmlns:p14="http://schemas.microsoft.com/office/powerpoint/2010/main" val="318758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altLang="de-DE" dirty="0">
                <a:latin typeface="Arial" panose="020B0604020202020204" pitchFamily="34" charset="0"/>
                <a:ea typeface="ＭＳ Ｐゴシック" panose="020B0600070205080204" pitchFamily="34" charset="-128"/>
              </a:rPr>
              <a:t>Wie erkennst du, wann du genug Zeit vor dem Computer oder mit dem Smartphone verbracht hast? Was kannst du dann tun?</a:t>
            </a:r>
          </a:p>
          <a:p>
            <a:r>
              <a:rPr lang="de-AT" altLang="de-DE" dirty="0">
                <a:latin typeface="Arial" panose="020B0604020202020204" pitchFamily="34" charset="0"/>
                <a:ea typeface="ＭＳ Ｐゴシック" panose="020B0600070205080204" pitchFamily="34" charset="-128"/>
              </a:rPr>
              <a:t>Alternativen zu Bildschirmen thematisieren </a:t>
            </a:r>
            <a:r>
              <a:rPr lang="de-AT" altLang="de-DE" dirty="0">
                <a:latin typeface="Arial" panose="020B0604020202020204" pitchFamily="34" charset="0"/>
                <a:ea typeface="ＭＳ Ｐゴシック" panose="020B0600070205080204" pitchFamily="34" charset="-128"/>
                <a:sym typeface="Wingdings" panose="05000000000000000000" pitchFamily="2" charset="2"/>
              </a:rPr>
              <a:t></a:t>
            </a:r>
            <a:r>
              <a:rPr lang="de-AT" altLang="de-DE" dirty="0">
                <a:latin typeface="Arial" panose="020B0604020202020204" pitchFamily="34" charset="0"/>
                <a:ea typeface="ＭＳ Ｐゴシック" panose="020B0600070205080204" pitchFamily="34" charset="-128"/>
              </a:rPr>
              <a:t> z.B. Bewegung!</a:t>
            </a:r>
          </a:p>
          <a:p>
            <a:endParaRPr lang="de-AT" altLang="de-DE" dirty="0">
              <a:latin typeface="Arial" panose="020B0604020202020204" pitchFamily="34" charset="0"/>
              <a:ea typeface="ＭＳ Ｐゴシック" panose="020B0600070205080204" pitchFamily="34" charset="-128"/>
            </a:endParaRPr>
          </a:p>
          <a:p>
            <a:r>
              <a:rPr lang="de-AT" altLang="de-DE" dirty="0">
                <a:latin typeface="Arial" panose="020B0604020202020204" pitchFamily="34" charset="0"/>
                <a:ea typeface="ＭＳ Ｐゴシック" panose="020B0600070205080204" pitchFamily="34" charset="-128"/>
              </a:rPr>
              <a:t>Hinweis: Der Alternativplan sollte sofort ausgeführt werden! Zum Beispiel mit alle Kindern hüpfen, Wasser trinken etc.</a:t>
            </a:r>
          </a:p>
          <a:p>
            <a:endParaRPr lang="de-AT" dirty="0"/>
          </a:p>
          <a:p>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https://www.saferinternet.at/news-detail/saferinternetat-studie-digitaler-familienalltag-im-volksschulalter-eltern-verunsichert/</a:t>
            </a:r>
            <a:endParaRPr lang="de-AT" altLang="de-DE" dirty="0">
              <a:latin typeface="Arial" panose="020B0604020202020204" pitchFamily="34" charset="0"/>
              <a:ea typeface="ＭＳ Ｐゴシック" panose="020B0600070205080204" pitchFamily="34" charset="-128"/>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20</a:t>
            </a:fld>
            <a:endParaRPr lang="de-AT"/>
          </a:p>
        </p:txBody>
      </p:sp>
    </p:spTree>
    <p:extLst>
      <p:ext uri="{BB962C8B-B14F-4D97-AF65-F5344CB8AC3E}">
        <p14:creationId xmlns:p14="http://schemas.microsoft.com/office/powerpoint/2010/main" val="1846088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t>21</a:t>
            </a:fld>
            <a:endParaRPr lang="de-AT"/>
          </a:p>
        </p:txBody>
      </p:sp>
    </p:spTree>
    <p:extLst>
      <p:ext uri="{BB962C8B-B14F-4D97-AF65-F5344CB8AC3E}">
        <p14:creationId xmlns:p14="http://schemas.microsoft.com/office/powerpoint/2010/main" val="1840405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Empfehlungen Bildschirmzeit: https://www.saferinternet.at/faq/handy-tablet/eltern/wie-lange-soll-ich-mein-kind-an-handy-smartphone-co-lassen/</a:t>
            </a:r>
          </a:p>
        </p:txBody>
      </p:sp>
      <p:sp>
        <p:nvSpPr>
          <p:cNvPr id="4" name="Foliennummernplatzhalter 3"/>
          <p:cNvSpPr>
            <a:spLocks noGrp="1"/>
          </p:cNvSpPr>
          <p:nvPr>
            <p:ph type="sldNum" sz="quarter" idx="5"/>
          </p:nvPr>
        </p:nvSpPr>
        <p:spPr/>
        <p:txBody>
          <a:bodyPr/>
          <a:lstStyle/>
          <a:p>
            <a:fld id="{5BC9136F-CA9D-4FE5-85DC-58A8F95C26FC}" type="slidenum">
              <a:rPr lang="de-AT" smtClean="0"/>
              <a:t>22</a:t>
            </a:fld>
            <a:endParaRPr lang="de-AT"/>
          </a:p>
        </p:txBody>
      </p:sp>
    </p:spTree>
    <p:extLst>
      <p:ext uri="{BB962C8B-B14F-4D97-AF65-F5344CB8AC3E}">
        <p14:creationId xmlns:p14="http://schemas.microsoft.com/office/powerpoint/2010/main" val="5070466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Annie </a:t>
            </a:r>
            <a:r>
              <a:rPr lang="de-DE" dirty="0" err="1"/>
              <a:t>Spratt</a:t>
            </a:r>
            <a:r>
              <a:rPr lang="de-DE" dirty="0"/>
              <a:t> / </a:t>
            </a:r>
            <a:r>
              <a:rPr lang="de-DE" dirty="0" err="1"/>
              <a:t>Unsplash</a:t>
            </a:r>
            <a:endParaRPr lang="de-DE" dirty="0"/>
          </a:p>
        </p:txBody>
      </p:sp>
      <p:sp>
        <p:nvSpPr>
          <p:cNvPr id="4" name="Foliennummernplatzhalter 3"/>
          <p:cNvSpPr>
            <a:spLocks noGrp="1"/>
          </p:cNvSpPr>
          <p:nvPr>
            <p:ph type="sldNum" sz="quarter" idx="5"/>
          </p:nvPr>
        </p:nvSpPr>
        <p:spPr/>
        <p:txBody>
          <a:bodyPr/>
          <a:lstStyle/>
          <a:p>
            <a:fld id="{5BC9136F-CA9D-4FE5-85DC-58A8F95C26FC}" type="slidenum">
              <a:rPr lang="de-AT" smtClean="0"/>
              <a:t>23</a:t>
            </a:fld>
            <a:endParaRPr lang="de-AT"/>
          </a:p>
        </p:txBody>
      </p:sp>
    </p:spTree>
    <p:extLst>
      <p:ext uri="{BB962C8B-B14F-4D97-AF65-F5344CB8AC3E}">
        <p14:creationId xmlns:p14="http://schemas.microsoft.com/office/powerpoint/2010/main" val="3372930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0" i="0" u="none" strike="noStrike" dirty="0" err="1">
                <a:effectLst/>
                <a:latin typeface="-apple-system"/>
                <a:hlinkClick r:id="rId3"/>
              </a:rPr>
              <a:t>bruce</a:t>
            </a:r>
            <a:r>
              <a:rPr lang="de-AT" b="0" i="0" u="none" strike="noStrike" dirty="0">
                <a:effectLst/>
                <a:latin typeface="-apple-system"/>
                <a:hlinkClick r:id="rId3"/>
              </a:rPr>
              <a:t> </a:t>
            </a:r>
            <a:r>
              <a:rPr lang="de-AT" b="0" i="0" u="none" strike="noStrike" dirty="0" err="1">
                <a:effectLst/>
                <a:latin typeface="-apple-system"/>
                <a:hlinkClick r:id="rId3"/>
              </a:rPr>
              <a:t>mars</a:t>
            </a:r>
            <a:endParaRPr lang="de-AT" b="0" i="0" u="none" strike="noStrike" dirty="0">
              <a:effectLst/>
              <a:latin typeface="-apple-system"/>
            </a:endParaRPr>
          </a:p>
          <a:p>
            <a:r>
              <a:rPr lang="de-DE" dirty="0"/>
              <a:t>https://unsplash.com/photos/p4e4y4J7H4k</a:t>
            </a:r>
          </a:p>
        </p:txBody>
      </p:sp>
      <p:sp>
        <p:nvSpPr>
          <p:cNvPr id="4" name="Foliennummernplatzhalter 3"/>
          <p:cNvSpPr>
            <a:spLocks noGrp="1"/>
          </p:cNvSpPr>
          <p:nvPr>
            <p:ph type="sldNum" sz="quarter" idx="5"/>
          </p:nvPr>
        </p:nvSpPr>
        <p:spPr/>
        <p:txBody>
          <a:bodyPr/>
          <a:lstStyle/>
          <a:p>
            <a:fld id="{5BC9136F-CA9D-4FE5-85DC-58A8F95C26FC}" type="slidenum">
              <a:rPr lang="de-AT" smtClean="0"/>
              <a:t>24</a:t>
            </a:fld>
            <a:endParaRPr lang="de-AT"/>
          </a:p>
        </p:txBody>
      </p:sp>
    </p:spTree>
    <p:extLst>
      <p:ext uri="{BB962C8B-B14F-4D97-AF65-F5344CB8AC3E}">
        <p14:creationId xmlns:p14="http://schemas.microsoft.com/office/powerpoint/2010/main" val="23300004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Times" panose="02020603050405020304" pitchFamily="18" charset="0"/>
                <a:ea typeface="ＭＳ Ｐゴシック" panose="020B0600070205080204" pitchFamily="34" charset="-128"/>
              </a:rPr>
              <a:t>Es fällt Kindern schwer, im Internet Aussagen nach „wahr“ oder „falsch“ zu unterscheiden. Oft wissen sie nicht, welche Aussagen mit „ja“ oder „nein“ bewertet werden können. Beispiel: „In der Schule habe ich das Handy auch im Unterricht eingeschaltet“ – ja oder nein?</a:t>
            </a:r>
          </a:p>
          <a:p>
            <a:endParaRPr lang="de-DE" altLang="de-DE" dirty="0">
              <a:latin typeface="Times" panose="02020603050405020304" pitchFamily="18" charset="0"/>
              <a:ea typeface="ＭＳ Ｐゴシック" panose="020B0600070205080204" pitchFamily="34" charset="-128"/>
            </a:endParaRPr>
          </a:p>
          <a:p>
            <a:pPr defTabSz="915680">
              <a:defRPr/>
            </a:pPr>
            <a:r>
              <a:rPr lang="de-AT" altLang="de-DE" dirty="0">
                <a:latin typeface="Arial" panose="020B0604020202020204" pitchFamily="34" charset="0"/>
                <a:ea typeface="ＭＳ Ｐゴシック" panose="020B0600070205080204" pitchFamily="34" charset="-128"/>
              </a:rPr>
              <a:t>Welche Begriffe gibt es im Internet noch für „Ja“ oder „Nein“? Hier müssen Eltern helfen.</a:t>
            </a:r>
          </a:p>
          <a:p>
            <a:pPr defTabSz="915680">
              <a:defRPr/>
            </a:pPr>
            <a:endParaRPr lang="de-AT" altLang="de-DE" dirty="0">
              <a:latin typeface="Arial" panose="020B0604020202020204" pitchFamily="34" charset="0"/>
              <a:ea typeface="ＭＳ Ｐゴシック" panose="020B0600070205080204" pitchFamily="34" charset="-128"/>
            </a:endParaRPr>
          </a:p>
          <a:p>
            <a:pPr defTabSz="915680">
              <a:defRPr/>
            </a:pPr>
            <a:r>
              <a:rPr lang="de-AT" altLang="de-DE" dirty="0">
                <a:latin typeface="Arial" panose="020B0604020202020204" pitchFamily="34" charset="0"/>
                <a:ea typeface="ＭＳ Ｐゴシック" panose="020B0600070205080204" pitchFamily="34" charset="-128"/>
              </a:rPr>
              <a:t>Lösung siehe nächste Folie!</a:t>
            </a:r>
          </a:p>
          <a:p>
            <a:endParaRPr lang="de-AT" altLang="de-DE" dirty="0">
              <a:latin typeface="Times" panose="02020603050405020304" pitchFamily="18" charset="0"/>
              <a:ea typeface="ＭＳ Ｐゴシック" panose="020B0600070205080204" pitchFamily="34" charset="-128"/>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25</a:t>
            </a:fld>
            <a:endParaRPr lang="de-AT"/>
          </a:p>
        </p:txBody>
      </p:sp>
    </p:spTree>
    <p:extLst>
      <p:ext uri="{BB962C8B-B14F-4D97-AF65-F5344CB8AC3E}">
        <p14:creationId xmlns:p14="http://schemas.microsoft.com/office/powerpoint/2010/main" val="39491973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altLang="de-DE" dirty="0">
                <a:latin typeface="Times" panose="02020603050405020304" pitchFamily="18" charset="0"/>
                <a:ea typeface="ＭＳ Ｐゴシック" panose="020B0600070205080204" pitchFamily="34" charset="-128"/>
              </a:rPr>
              <a:t>Man kann mit Kindern üben zu erkennen, welche Aussagen im Internet „wahr“ oder „falsch“, welche Aussagen mit „ja“ oder „nein“ zu bewerten sind. </a:t>
            </a:r>
          </a:p>
          <a:p>
            <a:r>
              <a:rPr lang="de-DE" altLang="de-DE" dirty="0">
                <a:latin typeface="Times" panose="02020603050405020304" pitchFamily="18" charset="0"/>
                <a:ea typeface="ＭＳ Ｐゴシック" panose="020B0600070205080204" pitchFamily="34" charset="-128"/>
              </a:rPr>
              <a:t>Bereiten Sie dafür verschiedene Aussagen über das Internet bzw. Smartphones vor und lassen Sie diese von Ihren Schüler/innen bewerten. Besonders viel Spaß macht es, wenn sich die Kinder dabei bewegen können, z.B. wenn sie sich im Raum je nach „ja“ oder „nein“ positionieren müssen. </a:t>
            </a:r>
          </a:p>
          <a:p>
            <a:endParaRPr lang="de-DE" altLang="de-DE" dirty="0">
              <a:latin typeface="Times" panose="02020603050405020304" pitchFamily="18" charset="0"/>
              <a:ea typeface="ＭＳ Ｐゴシック" panose="020B0600070205080204" pitchFamily="34" charset="-128"/>
            </a:endParaRPr>
          </a:p>
          <a:p>
            <a:r>
              <a:rPr lang="de-DE" altLang="de-DE" dirty="0">
                <a:latin typeface="Times" panose="02020603050405020304" pitchFamily="18" charset="0"/>
                <a:ea typeface="ＭＳ Ｐゴシック" panose="020B0600070205080204" pitchFamily="34" charset="-128"/>
              </a:rPr>
              <a:t>Die Abbildung stammt aus dem Unterrichtsmaterial „Safer Internet in der Volksschule“</a:t>
            </a:r>
          </a:p>
          <a:p>
            <a:endParaRPr lang="de-DE" altLang="de-DE" dirty="0">
              <a:latin typeface="Times" panose="02020603050405020304" pitchFamily="18" charset="0"/>
              <a:ea typeface="ＭＳ Ｐゴシック" panose="020B0600070205080204" pitchFamily="34" charset="-128"/>
            </a:endParaRPr>
          </a:p>
          <a:p>
            <a:r>
              <a:rPr lang="de-DE" altLang="de-DE" dirty="0">
                <a:latin typeface="Times" panose="02020603050405020304" pitchFamily="18" charset="0"/>
                <a:ea typeface="ＭＳ Ｐゴシック" panose="020B0600070205080204" pitchFamily="34" charset="-128"/>
              </a:rPr>
              <a:t>Die Übung wurde von Alexander Schmelzer und Martin Kern entwickelt. </a:t>
            </a:r>
            <a:endParaRPr lang="de-AT" altLang="de-DE" dirty="0">
              <a:latin typeface="Times" panose="02020603050405020304" pitchFamily="18" charset="0"/>
              <a:ea typeface="ＭＳ Ｐゴシック" panose="020B0600070205080204" pitchFamily="34" charset="-128"/>
            </a:endParaRP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26</a:t>
            </a:fld>
            <a:endParaRPr lang="de-AT"/>
          </a:p>
        </p:txBody>
      </p:sp>
    </p:spTree>
    <p:extLst>
      <p:ext uri="{BB962C8B-B14F-4D97-AF65-F5344CB8AC3E}">
        <p14:creationId xmlns:p14="http://schemas.microsoft.com/office/powerpoint/2010/main" val="23379375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5680">
              <a:defRPr/>
            </a:pPr>
            <a:r>
              <a:rPr lang="de-DE" altLang="de-DE" dirty="0">
                <a:latin typeface="Times" charset="0"/>
                <a:ea typeface="ＭＳ Ｐゴシック" pitchFamily="34" charset="-128"/>
              </a:rPr>
              <a:t>Das Mindestalter für einen eigenen WhatsApp-Account liegt offiziell bei 13 Jahren,</a:t>
            </a:r>
            <a:r>
              <a:rPr lang="de-DE" altLang="de-DE" baseline="0" dirty="0">
                <a:latin typeface="Times" charset="0"/>
                <a:ea typeface="ＭＳ Ｐゴシック" pitchFamily="34" charset="-128"/>
              </a:rPr>
              <a:t> außer es gelten im jeweiligen Land andere Altersgrenzen, ab welcher Kinder keine elterliche Zustimmung mehr zur Nutzung brauchen. Für Österreich kann also von einem Mindestalter von 14 Jahren ausgegangen werden.</a:t>
            </a:r>
            <a:endParaRPr lang="de-AT" altLang="de-DE" dirty="0">
              <a:latin typeface="Arial" panose="020B0604020202020204" pitchFamily="34" charset="0"/>
              <a:ea typeface="ＭＳ Ｐゴシック" panose="020B0600070205080204" pitchFamily="34" charset="-128"/>
            </a:endParaRPr>
          </a:p>
          <a:p>
            <a:pPr>
              <a:defRPr/>
            </a:pPr>
            <a:endParaRPr lang="de-DE" altLang="de-DE" dirty="0">
              <a:latin typeface="Times" charset="0"/>
              <a:ea typeface="ＭＳ Ｐゴシック" pitchFamily="34" charset="-128"/>
            </a:endParaRPr>
          </a:p>
          <a:p>
            <a:pPr>
              <a:defRPr/>
            </a:pPr>
            <a:r>
              <a:rPr lang="de-DE" altLang="de-DE" dirty="0">
                <a:latin typeface="Times" charset="0"/>
                <a:ea typeface="ＭＳ Ｐゴシック" pitchFamily="34" charset="-128"/>
              </a:rPr>
              <a:t>Kinder sind schon sehr früh in WhatsApp-Gruppen aktiv. Das kann sie teilweise sehr überfordern. Unterstützen Sie daher Ihr Kind, indem Sie zum Beispiel dabei helfen, das Handy einmal wegzulegen.  Es ist allerdings nicht ratsam, Verbote aufzuerlegen – es braucht vielmehr einen ständigen Aushandlungsprozess mit dem Kind. </a:t>
            </a:r>
            <a:endParaRPr lang="de-AT" altLang="de-DE" dirty="0">
              <a:latin typeface="Times" charset="0"/>
              <a:ea typeface="ＭＳ Ｐゴシック" pitchFamily="34" charset="-128"/>
            </a:endParaRPr>
          </a:p>
          <a:p>
            <a:pPr>
              <a:defRPr/>
            </a:pPr>
            <a:endParaRPr lang="de-AT" altLang="de-DE" dirty="0">
              <a:latin typeface="Times" charset="0"/>
              <a:ea typeface="ＭＳ Ｐゴシック" pitchFamily="34" charset="-128"/>
            </a:endParaRPr>
          </a:p>
          <a:p>
            <a:pPr>
              <a:defRPr/>
            </a:pPr>
            <a:r>
              <a:rPr lang="de-AT" altLang="de-DE" dirty="0">
                <a:latin typeface="Times" charset="0"/>
                <a:ea typeface="ＭＳ Ｐゴシック" pitchFamily="34" charset="-128"/>
              </a:rPr>
              <a:t>In welchen Gruppen ist Ihr Kind aktiv? Welche Aufgaben haben die Gruppen-Admins? Was ist Spam, was ist wichtig? </a:t>
            </a:r>
          </a:p>
          <a:p>
            <a:pPr>
              <a:defRPr/>
            </a:pPr>
            <a:endParaRPr lang="de-DE" altLang="de-DE" dirty="0">
              <a:latin typeface="Times" charset="0"/>
              <a:ea typeface="ＭＳ Ｐゴシック" pitchFamily="34" charset="-128"/>
            </a:endParaRPr>
          </a:p>
          <a:p>
            <a:pPr>
              <a:defRPr/>
            </a:pPr>
            <a:r>
              <a:rPr lang="de-DE" altLang="de-DE" dirty="0">
                <a:latin typeface="Times" charset="0"/>
                <a:ea typeface="ＭＳ Ｐゴシック" pitchFamily="34" charset="-128"/>
              </a:rPr>
              <a:t>Achtung: Bei Handy- und Nummernwechsel unbedingt den alten Account am Handy löschen, bevor man die App deinstalliert oder am Gerät löscht. </a:t>
            </a:r>
          </a:p>
          <a:p>
            <a:pPr>
              <a:defRPr/>
            </a:pPr>
            <a:endParaRPr lang="de-DE" altLang="de-DE" dirty="0">
              <a:latin typeface="Times" charset="0"/>
              <a:ea typeface="ＭＳ Ｐゴシック" pitchFamily="34" charset="-128"/>
            </a:endParaRPr>
          </a:p>
          <a:p>
            <a:r>
              <a:rPr lang="de-AT" altLang="zh-CN" b="1" dirty="0">
                <a:latin typeface="Arial" panose="020B0604020202020204" pitchFamily="34" charset="0"/>
                <a:ea typeface="ＭＳ Ｐゴシック" panose="020B0600070205080204" pitchFamily="34" charset="-128"/>
              </a:rPr>
              <a:t>Datenschutz-Einstellungen: </a:t>
            </a:r>
            <a:r>
              <a:rPr lang="de-AT" altLang="de-DE" dirty="0">
                <a:latin typeface="Arial" panose="020B0604020202020204" pitchFamily="34" charset="0"/>
                <a:ea typeface="ＭＳ Ｐゴシック" panose="020B0600070205080204" pitchFamily="34" charset="-128"/>
              </a:rPr>
              <a:t>Als Standardeinstellung erlaubt WhatsApp, dass der eigene Zuletzt-Online-Zeitstempel, das Profilbild und den Status für alle WhatsApp-Nutzer/innen sichtbar sind (d.h. auch für ev. Fremde in Gruppen!). Unter WhatsApp &gt; Einstellungen &gt; Account &gt;Datenschutz kann eingestellt werden, dass nur die eigenen Kontakte bzw. niemand Zeitstempel, Profilbild oder Status sehen können.</a:t>
            </a:r>
          </a:p>
          <a:p>
            <a:endParaRPr lang="de-AT" altLang="de-DE" dirty="0">
              <a:latin typeface="Arial" panose="020B0604020202020204" pitchFamily="34" charset="0"/>
              <a:ea typeface="ＭＳ Ｐゴシック" panose="020B0600070205080204" pitchFamily="34" charset="-128"/>
            </a:endParaRPr>
          </a:p>
          <a:p>
            <a:r>
              <a:rPr lang="de-AT" altLang="de-DE" b="1" dirty="0">
                <a:latin typeface="Arial" panose="020B0604020202020204" pitchFamily="34" charset="0"/>
                <a:ea typeface="ＭＳ Ｐゴシック" panose="020B0600070205080204" pitchFamily="34" charset="-128"/>
              </a:rPr>
              <a:t>Lesebestätigung ausschalten: </a:t>
            </a:r>
            <a:r>
              <a:rPr lang="de-AT" altLang="de-DE" dirty="0">
                <a:latin typeface="Arial" panose="020B0604020202020204" pitchFamily="34" charset="0"/>
                <a:ea typeface="ＭＳ Ｐゴシック" panose="020B0600070205080204" pitchFamily="34" charset="-128"/>
              </a:rPr>
              <a:t>Die Lesebestätigung (drei blaue Häkchen) kann ganz schön für Stress sorgen – man glaubt, immer sofort antworten zu müssen. Das muss aber nicht sein, denn die Lesebestätigung kann auch deaktiviert werden: </a:t>
            </a:r>
            <a:r>
              <a:rPr lang="de-AT" altLang="de-DE" dirty="0">
                <a:solidFill>
                  <a:schemeClr val="accent2"/>
                </a:solidFill>
                <a:latin typeface="Arial" panose="020B0604020202020204" pitchFamily="34" charset="0"/>
                <a:ea typeface="ＭＳ Ｐゴシック" panose="020B0600070205080204" pitchFamily="34" charset="-128"/>
              </a:rPr>
              <a:t>„Chat“-Ansicht </a:t>
            </a:r>
            <a:r>
              <a:rPr lang="de-AT" altLang="de-DE" dirty="0">
                <a:solidFill>
                  <a:schemeClr val="accent2"/>
                </a:solidFill>
                <a:latin typeface="Arial" panose="020B0604020202020204" pitchFamily="34" charset="0"/>
                <a:ea typeface="ＭＳ Ｐゴシック" panose="020B0600070205080204" pitchFamily="34" charset="-128"/>
                <a:sym typeface="Wingdings" panose="05000000000000000000" pitchFamily="2" charset="2"/>
              </a:rPr>
              <a:t> Menü  Einstellungen  Account  Datenschutz  Lesebestätigung (Häkchen raus!)</a:t>
            </a:r>
            <a:endParaRPr lang="de-AT" altLang="de-DE" dirty="0">
              <a:solidFill>
                <a:schemeClr val="accent2"/>
              </a:solidFill>
              <a:latin typeface="Arial" panose="020B0604020202020204" pitchFamily="34" charset="0"/>
              <a:ea typeface="ＭＳ Ｐゴシック" panose="020B0600070205080204" pitchFamily="34" charset="-128"/>
            </a:endParaRPr>
          </a:p>
          <a:p>
            <a:endParaRPr lang="de-AT" altLang="zh-CN" dirty="0">
              <a:latin typeface="Arial" panose="020B0604020202020204" pitchFamily="34" charset="0"/>
              <a:ea typeface="ＭＳ Ｐゴシック" panose="020B0600070205080204" pitchFamily="34" charset="-128"/>
            </a:endParaRPr>
          </a:p>
          <a:p>
            <a:r>
              <a:rPr lang="de-AT" altLang="zh-CN" b="1" dirty="0">
                <a:latin typeface="Arial" panose="020B0604020202020204" pitchFamily="34" charset="0"/>
                <a:ea typeface="ＭＳ Ｐゴシック" panose="020B0600070205080204" pitchFamily="34" charset="-128"/>
              </a:rPr>
              <a:t>User/innen blockieren: </a:t>
            </a:r>
            <a:r>
              <a:rPr lang="de-AT" altLang="zh-CN" dirty="0">
                <a:latin typeface="Arial" panose="020B0604020202020204" pitchFamily="34" charset="0"/>
                <a:ea typeface="ＭＳ Ｐゴシック" panose="020B0600070205080204" pitchFamily="34" charset="-128"/>
              </a:rPr>
              <a:t>Wenn andere über WhatsApp nerven oder belästigen, können diese Nutzer/innen gesperrt werden.</a:t>
            </a:r>
          </a:p>
          <a:p>
            <a:endParaRPr lang="de-AT" altLang="zh-CN" dirty="0">
              <a:latin typeface="Arial" panose="020B0604020202020204" pitchFamily="34" charset="0"/>
              <a:ea typeface="ＭＳ Ｐゴシック" panose="020B0600070205080204" pitchFamily="34" charset="-128"/>
            </a:endParaRPr>
          </a:p>
          <a:p>
            <a:r>
              <a:rPr lang="de-AT" altLang="zh-CN" dirty="0">
                <a:latin typeface="Arial" panose="020B0604020202020204" pitchFamily="34" charset="0"/>
                <a:ea typeface="ＭＳ Ｐゴシック" panose="020B0600070205080204" pitchFamily="34" charset="-128"/>
              </a:rPr>
              <a:t>Mehr dazu finden</a:t>
            </a:r>
            <a:r>
              <a:rPr lang="de-AT" altLang="zh-CN" baseline="0" dirty="0">
                <a:latin typeface="Arial" panose="020B0604020202020204" pitchFamily="34" charset="0"/>
                <a:ea typeface="ＭＳ Ｐゴシック" panose="020B0600070205080204" pitchFamily="34" charset="-128"/>
              </a:rPr>
              <a:t> Sie im </a:t>
            </a:r>
            <a:r>
              <a:rPr lang="de-AT" altLang="zh-CN" b="1" baseline="0" dirty="0">
                <a:latin typeface="Arial" panose="020B0604020202020204" pitchFamily="34" charset="0"/>
                <a:ea typeface="ＭＳ Ｐゴシック" panose="020B0600070205080204" pitchFamily="34" charset="-128"/>
              </a:rPr>
              <a:t>Privatsphäre-Leitfaden für WhatsApp</a:t>
            </a:r>
            <a:r>
              <a:rPr lang="de-AT" altLang="zh-CN" baseline="0" dirty="0">
                <a:latin typeface="Arial" panose="020B0604020202020204" pitchFamily="34" charset="0"/>
                <a:ea typeface="ＭＳ Ｐゴシック" panose="020B0600070205080204" pitchFamily="34" charset="-128"/>
              </a:rPr>
              <a:t>: https://www.saferinternet.at/fileadmin/files/Leitfaeden_Soziale_Netzwerke/Leitfaden_Sicher_unterwegs_in_WhatsApp.pdf </a:t>
            </a:r>
            <a:endParaRPr lang="de-AT" altLang="zh-CN" dirty="0">
              <a:latin typeface="Arial" panose="020B0604020202020204" pitchFamily="34" charset="0"/>
              <a:ea typeface="ＭＳ Ｐゴシック" panose="020B0600070205080204" pitchFamily="34" charset="-128"/>
            </a:endParaRPr>
          </a:p>
          <a:p>
            <a:pPr>
              <a:defRPr/>
            </a:pPr>
            <a:endParaRPr lang="de-DE" altLang="de-DE" dirty="0">
              <a:latin typeface="Times" charset="0"/>
              <a:ea typeface="ＭＳ Ｐゴシック" pitchFamily="34" charset="-128"/>
            </a:endParaRPr>
          </a:p>
          <a:p>
            <a:pPr>
              <a:defRPr/>
            </a:pPr>
            <a:endParaRPr lang="de-AT" altLang="de-DE" dirty="0">
              <a:latin typeface="Times" charset="0"/>
              <a:ea typeface="ＭＳ Ｐゴシック" pitchFamily="34" charset="-128"/>
            </a:endParaRPr>
          </a:p>
          <a:p>
            <a:pPr>
              <a:defRPr/>
            </a:pPr>
            <a:r>
              <a:rPr lang="de-AT" altLang="de-DE" b="1" dirty="0">
                <a:latin typeface="Times" charset="0"/>
                <a:ea typeface="ＭＳ Ｐゴシック" pitchFamily="34" charset="-128"/>
              </a:rPr>
              <a:t>Regeln für Eltern: </a:t>
            </a:r>
          </a:p>
          <a:p>
            <a:pPr>
              <a:defRPr/>
            </a:pPr>
            <a:endParaRPr lang="de-AT" altLang="de-DE" b="1" dirty="0">
              <a:latin typeface="Times" charset="0"/>
              <a:ea typeface="ＭＳ Ｐゴシック" pitchFamily="34" charset="-128"/>
            </a:endParaRPr>
          </a:p>
          <a:p>
            <a:pPr marL="171690" indent="-171690">
              <a:buFont typeface="Arial" panose="020B0604020202020204" pitchFamily="34" charset="0"/>
              <a:buChar char="•"/>
              <a:defRPr/>
            </a:pPr>
            <a:r>
              <a:rPr lang="de-AT" altLang="de-DE" dirty="0">
                <a:latin typeface="Times" charset="0"/>
                <a:ea typeface="ＭＳ Ｐゴシック" pitchFamily="34" charset="-128"/>
              </a:rPr>
              <a:t>Schicken Sie während der Unterrichtszeit keine WhatsApp-Nachrichten an Ihr Kind! Dadurch werden Kinder dazu verleitet, ihr Handy aktiv zu nutzen. Auch Eltern haben hier Pflichten!</a:t>
            </a:r>
          </a:p>
          <a:p>
            <a:pPr marL="171690" indent="-171690">
              <a:buFont typeface="Arial" panose="020B0604020202020204" pitchFamily="34" charset="0"/>
              <a:buChar char="•"/>
              <a:defRPr/>
            </a:pPr>
            <a:r>
              <a:rPr lang="de-AT" altLang="de-DE" dirty="0">
                <a:latin typeface="Times" charset="0"/>
                <a:ea typeface="ＭＳ Ｐゴシック" pitchFamily="34" charset="-128"/>
              </a:rPr>
              <a:t>Posten Sie in Familiengruppen keine Bilder, mit denen die Kinder nicht einverstanden sind! Gehen Sie mit gutem Beispiel voran und zeigen Sie ihrem Kind auf diese Weise, dass das „Recht am eigenen Bild“ respektiert werden muss. </a:t>
            </a:r>
          </a:p>
        </p:txBody>
      </p:sp>
      <p:sp>
        <p:nvSpPr>
          <p:cNvPr id="4" name="Foliennummernplatzhalter 3"/>
          <p:cNvSpPr>
            <a:spLocks noGrp="1"/>
          </p:cNvSpPr>
          <p:nvPr>
            <p:ph type="sldNum" sz="quarter" idx="10"/>
          </p:nvPr>
        </p:nvSpPr>
        <p:spPr/>
        <p:txBody>
          <a:bodyPr/>
          <a:lstStyle/>
          <a:p>
            <a:fld id="{5BC9136F-CA9D-4FE5-85DC-58A8F95C26FC}" type="slidenum">
              <a:rPr lang="de-AT" smtClean="0"/>
              <a:t>27</a:t>
            </a:fld>
            <a:endParaRPr lang="de-AT"/>
          </a:p>
        </p:txBody>
      </p:sp>
    </p:spTree>
    <p:extLst>
      <p:ext uri="{BB962C8B-B14F-4D97-AF65-F5344CB8AC3E}">
        <p14:creationId xmlns:p14="http://schemas.microsoft.com/office/powerpoint/2010/main" val="32896420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Folienbildplatzhalter 1">
            <a:extLst>
              <a:ext uri="{FF2B5EF4-FFF2-40B4-BE49-F238E27FC236}">
                <a16:creationId xmlns:a16="http://schemas.microsoft.com/office/drawing/2014/main" id="{B27390DF-FC60-4336-8555-27E78406D5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Notizenplatzhalter 2">
            <a:extLst>
              <a:ext uri="{FF2B5EF4-FFF2-40B4-BE49-F238E27FC236}">
                <a16:creationId xmlns:a16="http://schemas.microsoft.com/office/drawing/2014/main" id="{88BCA842-EAF5-4572-9577-9533D6DBC8E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AT" altLang="de-DE" sz="2400" dirty="0">
                <a:latin typeface="Times" panose="02020603050405020304" pitchFamily="18" charset="0"/>
                <a:ea typeface="ヒラギノ角ゴ Pro W3" pitchFamily="6" charset="-128"/>
              </a:rPr>
              <a:t>Kinder kommen im Internet immer wieder mit Inhalten in Kontakt, die ihnen Angst machen, z.B. Inhalte in Spielen, Filmen, Pornos etc. In der Regel suchen Kinder nicht gezielt nach diesen Inhalten, sondern stolpern eher zufällig darüber, z.B. bei der Internet-Suche oder bei Mutproben.</a:t>
            </a:r>
          </a:p>
          <a:p>
            <a:pPr eaLnBrk="1" hangingPunct="1">
              <a:spcBef>
                <a:spcPct val="0"/>
              </a:spcBef>
            </a:pPr>
            <a:endParaRPr lang="de-DE" altLang="de-DE" sz="2400" dirty="0">
              <a:latin typeface="Times" panose="02020603050405020304" pitchFamily="18" charset="0"/>
              <a:ea typeface="ヒラギノ角ゴ Pro W3" pitchFamily="6" charset="-128"/>
            </a:endParaRPr>
          </a:p>
          <a:p>
            <a:pPr eaLnBrk="1" hangingPunct="1">
              <a:spcBef>
                <a:spcPct val="0"/>
              </a:spcBef>
              <a:buFontTx/>
              <a:buChar char="•"/>
            </a:pPr>
            <a:r>
              <a:rPr lang="de-DE" altLang="de-DE" sz="2400" b="1" dirty="0">
                <a:latin typeface="Times" panose="02020603050405020304" pitchFamily="18" charset="0"/>
                <a:ea typeface="ヒラギノ角ゴ Pro W3" pitchFamily="6" charset="-128"/>
              </a:rPr>
              <a:t>Diskutieren: </a:t>
            </a:r>
            <a:r>
              <a:rPr lang="de-DE" altLang="de-DE" sz="2400" dirty="0">
                <a:latin typeface="Times" panose="02020603050405020304" pitchFamily="18" charset="0"/>
                <a:ea typeface="ヒラギノ角ゴ Pro W3" pitchFamily="6" charset="-128"/>
              </a:rPr>
              <a:t>Wie kann man reagieren, wenn einem ein Bild Angst macht? (z.B. das Bild schließen, mit jemandem reden etc.).</a:t>
            </a:r>
            <a:endParaRPr lang="de-AT" altLang="de-DE" sz="2400" dirty="0">
              <a:latin typeface="Times" panose="02020603050405020304" pitchFamily="18" charset="0"/>
              <a:ea typeface="ヒラギノ角ゴ Pro W3" pitchFamily="6" charset="-128"/>
            </a:endParaRPr>
          </a:p>
          <a:p>
            <a:pPr eaLnBrk="1" hangingPunct="1">
              <a:spcBef>
                <a:spcPct val="0"/>
              </a:spcBef>
            </a:pPr>
            <a:endParaRPr lang="de-AT" altLang="de-DE" sz="2400" dirty="0">
              <a:ea typeface="ヒラギノ角ゴ Pro W3" pitchFamily="6" charset="-128"/>
            </a:endParaRPr>
          </a:p>
        </p:txBody>
      </p:sp>
      <p:sp>
        <p:nvSpPr>
          <p:cNvPr id="69635" name="Foliennummernplatzhalter 3">
            <a:extLst>
              <a:ext uri="{FF2B5EF4-FFF2-40B4-BE49-F238E27FC236}">
                <a16:creationId xmlns:a16="http://schemas.microsoft.com/office/drawing/2014/main" id="{74C630DE-3D90-42B1-807D-03B8122823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16DA8320-7D08-4D9F-A739-B746F1878744}" type="slidenum">
              <a:rPr lang="de-AT" altLang="de-DE" smtClean="0">
                <a:latin typeface="Calibri" panose="020F0502020204030204" pitchFamily="34" charset="0"/>
              </a:rPr>
              <a:pPr/>
              <a:t>28</a:t>
            </a:fld>
            <a:endParaRPr lang="de-AT" altLang="de-DE">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Times" panose="02020603050405020304" pitchFamily="18" charset="0"/>
                <a:ea typeface="ＭＳ Ｐゴシック" panose="020B0600070205080204" pitchFamily="34" charset="-128"/>
              </a:rPr>
              <a:t>Viele Kinder kennen Kettenbriefe – Nachrichten, die etwa über WhatsApp verschickt werden, mit der Aufforderung, sie an andere Personen weiterzuleiten. Manche dieser Kettennachrichten beinhalten lustige Geschichten, andere wiederum gruselige Inhalte, die Kindern Angst machen, </a:t>
            </a:r>
            <a:r>
              <a:rPr lang="de-DE" altLang="de-DE" dirty="0" err="1">
                <a:latin typeface="Times" panose="02020603050405020304" pitchFamily="18" charset="0"/>
                <a:ea typeface="ＭＳ Ｐゴシック" panose="020B0600070205080204" pitchFamily="34" charset="-128"/>
              </a:rPr>
              <a:t>z.B</a:t>
            </a:r>
            <a:r>
              <a:rPr lang="de-DE" altLang="de-DE" dirty="0">
                <a:latin typeface="Times" panose="02020603050405020304" pitchFamily="18" charset="0"/>
                <a:ea typeface="ＭＳ Ｐゴシック" panose="020B0600070205080204" pitchFamily="34" charset="-128"/>
              </a:rPr>
              <a:t> Morddrohungen oder angsteinflößende Warnungen. </a:t>
            </a:r>
          </a:p>
          <a:p>
            <a:endParaRPr lang="de-DE" altLang="de-DE" dirty="0">
              <a:latin typeface="Times" panose="02020603050405020304" pitchFamily="18" charset="0"/>
              <a:ea typeface="ＭＳ Ｐゴシック" panose="020B0600070205080204" pitchFamily="34" charset="-128"/>
            </a:endParaRPr>
          </a:p>
          <a:p>
            <a:r>
              <a:rPr lang="de-DE" altLang="de-DE" dirty="0">
                <a:latin typeface="Times" panose="02020603050405020304" pitchFamily="18" charset="0"/>
                <a:ea typeface="ＭＳ Ｐゴシック" panose="020B0600070205080204" pitchFamily="34" charset="-128"/>
              </a:rPr>
              <a:t>Solche Kettenbriefe werden von Kindern als sehr bedrohlich empfunden. Es fällt ihnen schwer zu glauben, dass diese Drohungen nicht wahr werden. </a:t>
            </a:r>
          </a:p>
          <a:p>
            <a:endParaRPr lang="de-DE" altLang="de-DE" dirty="0">
              <a:latin typeface="Times" panose="02020603050405020304" pitchFamily="18" charset="0"/>
              <a:ea typeface="ＭＳ Ｐゴシック" panose="020B0600070205080204" pitchFamily="34" charset="-128"/>
            </a:endParaRPr>
          </a:p>
          <a:p>
            <a:r>
              <a:rPr lang="de-DE" altLang="de-DE" dirty="0">
                <a:latin typeface="Times" panose="02020603050405020304" pitchFamily="18" charset="0"/>
                <a:ea typeface="ＭＳ Ｐゴシック" panose="020B0600070205080204" pitchFamily="34" charset="-128"/>
              </a:rPr>
              <a:t>Tipps für Eltern: </a:t>
            </a:r>
          </a:p>
          <a:p>
            <a:pPr algn="l">
              <a:buFont typeface="Arial" panose="020B0604020202020204" pitchFamily="34" charset="0"/>
              <a:buChar char="•"/>
            </a:pPr>
            <a:r>
              <a:rPr lang="de-AT" b="0" i="0" dirty="0">
                <a:solidFill>
                  <a:srgbClr val="333333"/>
                </a:solidFill>
                <a:effectLst/>
                <a:latin typeface="Roboto" pitchFamily="2" charset="0"/>
              </a:rPr>
              <a:t>Ergreifen Sie die Initiative. Sprechen Sie das Thema von sich aus an und fragen Sie nach, ob ihr Kind angsteinflößende WhatsApp-Nachrichten oder andere Kettenbriefe bekommt.</a:t>
            </a:r>
          </a:p>
          <a:p>
            <a:pPr algn="l">
              <a:buFont typeface="Arial" panose="020B0604020202020204" pitchFamily="34" charset="0"/>
              <a:buChar char="•"/>
            </a:pPr>
            <a:r>
              <a:rPr lang="de-AT" b="0" i="0" dirty="0">
                <a:solidFill>
                  <a:srgbClr val="333333"/>
                </a:solidFill>
                <a:effectLst/>
                <a:latin typeface="Roboto" pitchFamily="2" charset="0"/>
              </a:rPr>
              <a:t>Erklären Sie Ihrem Kind, was Kettenbriefe sind. Kindern ist oft nicht bewusst, was hinter diesen Nachrichten steckt und dass die darin beschriebenen Gefahren nur leere Drohungen – also Fakes – sind, die nichts mit ihnen persönlich zu tun haben.</a:t>
            </a:r>
          </a:p>
          <a:p>
            <a:pPr algn="l">
              <a:buFont typeface="Arial" panose="020B0604020202020204" pitchFamily="34" charset="0"/>
              <a:buChar char="•"/>
            </a:pPr>
            <a:r>
              <a:rPr lang="de-AT" b="0" i="0" dirty="0">
                <a:solidFill>
                  <a:srgbClr val="333333"/>
                </a:solidFill>
                <a:effectLst/>
                <a:latin typeface="Roboto" pitchFamily="2" charset="0"/>
              </a:rPr>
              <a:t>Nehmen Sie die Ängste Ihres Kindes ernst! Wenn es für uns Erwachsenen noch so lächerlich erscheinen mag, dass man diesen Drohungen Glauben schenkt, den Jüngsten bereiten diese große Sorgen. Machen Sie dem Kind immer wieder klar, dass nichts Schlimmes passiert, wenn der Kettenbrief nicht weitergeleitet wird.</a:t>
            </a:r>
          </a:p>
          <a:p>
            <a:pPr algn="l">
              <a:buFont typeface="Arial" panose="020B0604020202020204" pitchFamily="34" charset="0"/>
              <a:buChar char="•"/>
            </a:pPr>
            <a:r>
              <a:rPr lang="de-AT" b="0" i="0" dirty="0">
                <a:solidFill>
                  <a:srgbClr val="333333"/>
                </a:solidFill>
                <a:effectLst/>
                <a:latin typeface="Roboto" pitchFamily="2" charset="0"/>
              </a:rPr>
              <a:t>Diskutieren Sie die jeweilige Nachricht. Bedenken Sie: Irrationale Ängste sind nicht immer mit logischen Argumenten zu entkräftigen. Vielleicht hilft es aber, Geschichten aus Ihrer eigenen Kindheit zu erzählen und damit zu beweisen, dass Ihnen kein Unglück wiederfahren ist, obwohl Sie damals Kettenbriefe ignoriert haben.</a:t>
            </a:r>
          </a:p>
          <a:p>
            <a:pPr algn="l">
              <a:buFont typeface="Arial" panose="020B0604020202020204" pitchFamily="34" charset="0"/>
              <a:buChar char="•"/>
            </a:pPr>
            <a:r>
              <a:rPr lang="de-AT" b="0" i="0" dirty="0">
                <a:solidFill>
                  <a:srgbClr val="333333"/>
                </a:solidFill>
                <a:effectLst/>
                <a:latin typeface="Roboto" pitchFamily="2" charset="0"/>
              </a:rPr>
              <a:t>Vereinbaren Sie Regeln. Es gibt auch nette, unbedenkliche Kettenbriefe. Diskutieren Sie mit Ihrem Kind, welche Kettenbriefe weitergeschickt werden können und welche nicht.</a:t>
            </a:r>
          </a:p>
          <a:p>
            <a:pPr algn="l">
              <a:buFont typeface="Arial" panose="020B0604020202020204" pitchFamily="34" charset="0"/>
              <a:buChar char="•"/>
            </a:pPr>
            <a:r>
              <a:rPr lang="de-AT" b="0" i="0" dirty="0">
                <a:solidFill>
                  <a:srgbClr val="333333"/>
                </a:solidFill>
                <a:effectLst/>
                <a:latin typeface="Roboto" pitchFamily="2" charset="0"/>
              </a:rPr>
              <a:t>Beweisen Sie, dass Kettenbriefe nicht wahr sind. Fragen Sie den </a:t>
            </a:r>
            <a:r>
              <a:rPr lang="de-AT" b="0" i="0" u="sng" dirty="0" err="1">
                <a:solidFill>
                  <a:srgbClr val="106CAB"/>
                </a:solidFill>
                <a:effectLst/>
                <a:latin typeface="Roboto" pitchFamily="2" charset="0"/>
                <a:hlinkClick r:id="rId3"/>
              </a:rPr>
              <a:t>Saferinternet</a:t>
            </a:r>
            <a:r>
              <a:rPr lang="de-AT" b="0" i="0" u="sng" dirty="0">
                <a:solidFill>
                  <a:srgbClr val="106CAB"/>
                </a:solidFill>
                <a:effectLst/>
                <a:latin typeface="Roboto" pitchFamily="2" charset="0"/>
                <a:hlinkClick r:id="rId3"/>
              </a:rPr>
              <a:t>-Roboter</a:t>
            </a:r>
            <a:r>
              <a:rPr lang="de-AT" b="0" i="0" dirty="0">
                <a:solidFill>
                  <a:srgbClr val="333333"/>
                </a:solidFill>
                <a:effectLst/>
                <a:latin typeface="Roboto" pitchFamily="2" charset="0"/>
              </a:rPr>
              <a:t>, ob der Kettenbrief stimmt. Verängstigte Kinder können sich aber auch rund um die Uhr an die kostenlose Beratungsstelle</a:t>
            </a:r>
            <a:r>
              <a:rPr lang="de-AT" b="0" i="0" u="sng" dirty="0">
                <a:solidFill>
                  <a:srgbClr val="106CAB"/>
                </a:solidFill>
                <a:effectLst/>
                <a:latin typeface="Roboto" pitchFamily="2" charset="0"/>
              </a:rPr>
              <a:t> </a:t>
            </a:r>
            <a:r>
              <a:rPr lang="de-AT" b="0" i="0" u="sng" dirty="0">
                <a:solidFill>
                  <a:srgbClr val="106CAB"/>
                </a:solidFill>
                <a:effectLst/>
                <a:latin typeface="Roboto" pitchFamily="2" charset="0"/>
                <a:hlinkClick r:id="rId4"/>
              </a:rPr>
              <a:t>Rat auf Draht</a:t>
            </a:r>
            <a:r>
              <a:rPr lang="de-AT" b="0" i="0" dirty="0">
                <a:solidFill>
                  <a:srgbClr val="333333"/>
                </a:solidFill>
                <a:effectLst/>
                <a:latin typeface="Roboto" pitchFamily="2" charset="0"/>
              </a:rPr>
              <a:t> wenden.</a:t>
            </a:r>
          </a:p>
          <a:p>
            <a:endParaRPr lang="de-DE" altLang="de-DE" dirty="0">
              <a:latin typeface="Times" panose="02020603050405020304" pitchFamily="18" charset="0"/>
              <a:ea typeface="ＭＳ Ｐゴシック" panose="020B0600070205080204" pitchFamily="34" charset="-128"/>
            </a:endParaRPr>
          </a:p>
          <a:p>
            <a:r>
              <a:rPr lang="de-DE" altLang="de-DE" b="1" dirty="0">
                <a:latin typeface="Times" panose="02020603050405020304" pitchFamily="18" charset="0"/>
                <a:ea typeface="ＭＳ Ｐゴシック" panose="020B0600070205080204" pitchFamily="34" charset="-128"/>
              </a:rPr>
              <a:t>NEU: </a:t>
            </a:r>
            <a:r>
              <a:rPr lang="de-DE" altLang="de-DE" dirty="0">
                <a:latin typeface="Times" panose="02020603050405020304" pitchFamily="18" charset="0"/>
                <a:ea typeface="ＭＳ Ｐゴシック" panose="020B0600070205080204" pitchFamily="34" charset="-128"/>
              </a:rPr>
              <a:t>Ab sofort gibt</a:t>
            </a:r>
            <a:r>
              <a:rPr lang="de-DE" altLang="de-DE" baseline="0" dirty="0">
                <a:latin typeface="Times" panose="02020603050405020304" pitchFamily="18" charset="0"/>
                <a:ea typeface="ＭＳ Ｐゴシック" panose="020B0600070205080204" pitchFamily="34" charset="-128"/>
              </a:rPr>
              <a:t> es </a:t>
            </a:r>
            <a:r>
              <a:rPr lang="de-DE" altLang="de-DE" dirty="0">
                <a:latin typeface="Times" panose="02020603050405020304" pitchFamily="18" charset="0"/>
                <a:ea typeface="ＭＳ Ｐゴシック" panose="020B0600070205080204" pitchFamily="34" charset="-128"/>
              </a:rPr>
              <a:t>die Möglichkeit, Kettenbriefe an den Kettenbrief-Chatbot zu senden: </a:t>
            </a:r>
            <a:r>
              <a:rPr lang="de-AT" b="0" i="0" dirty="0">
                <a:solidFill>
                  <a:srgbClr val="333333"/>
                </a:solidFill>
                <a:effectLst/>
                <a:latin typeface="Roboto" pitchFamily="2" charset="0"/>
              </a:rPr>
              <a:t> 0681 108 094 49  </a:t>
            </a:r>
          </a:p>
          <a:p>
            <a:r>
              <a:rPr lang="de-DE" baseline="0" dirty="0">
                <a:latin typeface="Times" panose="02020603050405020304" pitchFamily="18" charset="0"/>
                <a:ea typeface="ＭＳ Ｐゴシック" panose="020B0600070205080204" pitchFamily="34" charset="-128"/>
              </a:rPr>
              <a:t>https://www.saferinternet.at/projekte/der-kettenbrief-chatbot/</a:t>
            </a:r>
          </a:p>
        </p:txBody>
      </p:sp>
      <p:sp>
        <p:nvSpPr>
          <p:cNvPr id="4" name="Foliennummernplatzhalter 3"/>
          <p:cNvSpPr>
            <a:spLocks noGrp="1"/>
          </p:cNvSpPr>
          <p:nvPr>
            <p:ph type="sldNum" sz="quarter" idx="10"/>
          </p:nvPr>
        </p:nvSpPr>
        <p:spPr/>
        <p:txBody>
          <a:bodyPr/>
          <a:lstStyle/>
          <a:p>
            <a:fld id="{5BC9136F-CA9D-4FE5-85DC-58A8F95C26FC}" type="slidenum">
              <a:rPr lang="de-AT" smtClean="0"/>
              <a:t>29</a:t>
            </a:fld>
            <a:endParaRPr lang="de-AT"/>
          </a:p>
        </p:txBody>
      </p:sp>
    </p:spTree>
    <p:extLst>
      <p:ext uri="{BB962C8B-B14F-4D97-AF65-F5344CB8AC3E}">
        <p14:creationId xmlns:p14="http://schemas.microsoft.com/office/powerpoint/2010/main" val="3180848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Das Informationsangebot von Saferinternet.at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b="1"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Tipps &amp; Infos: </a:t>
            </a:r>
            <a:r>
              <a:rPr lang="de-DE" altLang="de-DE" b="0" dirty="0">
                <a:latin typeface="Times" panose="02020603050405020304" pitchFamily="18" charset="0"/>
                <a:ea typeface="ＭＳ Ｐゴシック" panose="020B0600070205080204" pitchFamily="34" charset="-128"/>
              </a:rPr>
              <a:t>Die Website </a:t>
            </a:r>
            <a:r>
              <a:rPr lang="de-DE" altLang="de-DE" b="0" u="sng" dirty="0">
                <a:latin typeface="Times" panose="02020603050405020304" pitchFamily="18" charset="0"/>
                <a:ea typeface="ＭＳ Ｐゴシック" panose="020B0600070205080204" pitchFamily="34" charset="-128"/>
              </a:rPr>
              <a:t>www.saferinternet.at</a:t>
            </a:r>
            <a:r>
              <a:rPr lang="de-DE" altLang="de-DE" b="0" dirty="0">
                <a:latin typeface="Times" panose="02020603050405020304" pitchFamily="18" charset="0"/>
                <a:ea typeface="ＭＳ Ｐゴシック" panose="020B0600070205080204" pitchFamily="34" charset="-128"/>
              </a:rPr>
              <a:t> bietet umfassende</a:t>
            </a:r>
            <a:r>
              <a:rPr lang="de-DE" altLang="de-DE" b="1" dirty="0">
                <a:latin typeface="Times" panose="02020603050405020304" pitchFamily="18" charset="0"/>
                <a:ea typeface="ＭＳ Ｐゴシック" panose="020B0600070205080204" pitchFamily="34" charset="-128"/>
              </a:rPr>
              <a:t> </a:t>
            </a:r>
            <a:r>
              <a:rPr lang="de-DE" altLang="de-DE" dirty="0">
                <a:latin typeface="Times" panose="02020603050405020304" pitchFamily="18" charset="0"/>
                <a:ea typeface="ＭＳ Ｐゴシック" panose="020B0600070205080204" pitchFamily="34" charset="-128"/>
              </a:rPr>
              <a:t>Informationen,</a:t>
            </a:r>
            <a:r>
              <a:rPr lang="de-DE" altLang="de-DE" baseline="0" dirty="0">
                <a:latin typeface="Times" panose="02020603050405020304" pitchFamily="18" charset="0"/>
                <a:ea typeface="ＭＳ Ｐゴシック" panose="020B0600070205080204" pitchFamily="34" charset="-128"/>
              </a:rPr>
              <a:t> </a:t>
            </a:r>
            <a:r>
              <a:rPr lang="de-DE" altLang="de-DE" dirty="0">
                <a:latin typeface="Times" panose="02020603050405020304" pitchFamily="18" charset="0"/>
                <a:ea typeface="ＭＳ Ｐゴシック" panose="020B0600070205080204" pitchFamily="34" charset="-128"/>
              </a:rPr>
              <a:t>Tipps und Tricks rund um die sichere Internet- und Handynutzung für Eltern, Lehrende, Jugendliche, </a:t>
            </a:r>
            <a:r>
              <a:rPr lang="de-DE" altLang="de-DE" dirty="0" err="1">
                <a:latin typeface="Times" panose="02020603050405020304" pitchFamily="18" charset="0"/>
                <a:ea typeface="ＭＳ Ｐゴシック" panose="020B0600070205080204" pitchFamily="34" charset="-128"/>
              </a:rPr>
              <a:t>JugendarbeiterInnen</a:t>
            </a:r>
            <a:r>
              <a:rPr lang="de-DE" altLang="de-DE" dirty="0">
                <a:latin typeface="Times" panose="02020603050405020304" pitchFamily="18" charset="0"/>
                <a:ea typeface="ＭＳ Ｐゴシック" panose="020B0600070205080204" pitchFamily="34" charset="-128"/>
              </a:rPr>
              <a:t> und SeniorInnen. Tagesaktuelle Infos gibt es auch auf Facebook (</a:t>
            </a:r>
            <a:r>
              <a:rPr lang="de-DE" altLang="de-DE" u="sng" dirty="0">
                <a:latin typeface="Times" panose="02020603050405020304" pitchFamily="18" charset="0"/>
                <a:ea typeface="ＭＳ Ｐゴシック" panose="020B0600070205080204" pitchFamily="34" charset="-128"/>
              </a:rPr>
              <a:t>facebook.com/saferinternetat)</a:t>
            </a:r>
            <a:r>
              <a:rPr lang="de-DE" altLang="de-DE" dirty="0">
                <a:latin typeface="Times" panose="02020603050405020304" pitchFamily="18" charset="0"/>
                <a:ea typeface="ＭＳ Ｐゴシック" panose="020B0600070205080204" pitchFamily="34" charset="-128"/>
              </a:rPr>
              <a:t>, Instagram (</a:t>
            </a:r>
            <a:r>
              <a:rPr lang="de-DE" altLang="de-DE" u="sng" dirty="0">
                <a:latin typeface="Times" panose="02020603050405020304" pitchFamily="18" charset="0"/>
                <a:ea typeface="ＭＳ Ｐゴシック" panose="020B0600070205080204" pitchFamily="34" charset="-128"/>
              </a:rPr>
              <a:t>instagram.com/saferinternet.at)</a:t>
            </a:r>
            <a:r>
              <a:rPr lang="de-DE" altLang="de-DE" u="none" baseline="0" dirty="0">
                <a:latin typeface="Times" panose="02020603050405020304" pitchFamily="18" charset="0"/>
                <a:ea typeface="ＭＳ Ｐゴシック" panose="020B0600070205080204" pitchFamily="34" charset="-128"/>
              </a:rPr>
              <a:t>, Twitter (</a:t>
            </a:r>
            <a:r>
              <a:rPr lang="de-DE" altLang="de-DE" u="sng" dirty="0">
                <a:latin typeface="Times" panose="02020603050405020304" pitchFamily="18" charset="0"/>
                <a:ea typeface="ＭＳ Ｐゴシック" panose="020B0600070205080204" pitchFamily="34" charset="-128"/>
              </a:rPr>
              <a:t>twitter.com/saferinternetat)</a:t>
            </a:r>
            <a:r>
              <a:rPr lang="de-DE" altLang="de-DE" u="none" dirty="0">
                <a:latin typeface="Times" panose="02020603050405020304" pitchFamily="18" charset="0"/>
                <a:ea typeface="ＭＳ Ｐゴシック" panose="020B0600070205080204" pitchFamily="34" charset="-128"/>
              </a:rPr>
              <a:t> oder auf Snapchat unter </a:t>
            </a:r>
            <a:r>
              <a:rPr lang="de-DE" altLang="de-DE" u="sng" dirty="0">
                <a:latin typeface="Times" panose="02020603050405020304" pitchFamily="18" charset="0"/>
                <a:ea typeface="ＭＳ Ｐゴシック" panose="020B0600070205080204" pitchFamily="34" charset="-128"/>
              </a:rPr>
              <a:t>@saferinternetat</a:t>
            </a:r>
            <a:r>
              <a:rPr lang="de-DE" altLang="de-DE" u="none" dirty="0">
                <a:latin typeface="Times" panose="02020603050405020304" pitchFamily="18" charset="0"/>
                <a:ea typeface="ＭＳ Ｐゴシック" panose="020B0600070205080204" pitchFamily="34" charset="-128"/>
              </a:rPr>
              <a:t>.</a:t>
            </a:r>
            <a:endParaRPr lang="de-DE" altLang="de-DE"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Broschürenservice: </a:t>
            </a:r>
            <a:r>
              <a:rPr lang="de-DE" altLang="de-DE" dirty="0">
                <a:latin typeface="Times" panose="02020603050405020304" pitchFamily="18" charset="0"/>
                <a:ea typeface="ＭＳ Ｐゴシック" panose="020B0600070205080204" pitchFamily="34" charset="-128"/>
              </a:rPr>
              <a:t>mit kostenlosen Infomaterialien, Unterrichtsmaterialien, Ratgebern und Broschüren zum Bestellen und Downloaden unter </a:t>
            </a:r>
            <a:r>
              <a:rPr lang="de-DE" altLang="de-DE" u="sng" dirty="0">
                <a:latin typeface="Times" panose="02020603050405020304" pitchFamily="18" charset="0"/>
                <a:ea typeface="ＭＳ Ｐゴシック" panose="020B0600070205080204" pitchFamily="34" charset="-128"/>
              </a:rPr>
              <a:t>www.saferinternet.at/broschuerenservice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Veranstaltungsservice:</a:t>
            </a:r>
            <a:r>
              <a:rPr lang="de-DE" altLang="de-DE" b="1" baseline="0" dirty="0">
                <a:latin typeface="Times" panose="02020603050405020304" pitchFamily="18" charset="0"/>
                <a:ea typeface="ＭＳ Ｐゴシック" panose="020B0600070205080204" pitchFamily="34" charset="-128"/>
              </a:rPr>
              <a:t> </a:t>
            </a:r>
            <a:r>
              <a:rPr lang="de-DE" altLang="de-DE" dirty="0">
                <a:latin typeface="Times" panose="02020603050405020304" pitchFamily="18" charset="0"/>
                <a:ea typeface="ＭＳ Ｐゴシック" panose="020B0600070205080204" pitchFamily="34" charset="-128"/>
              </a:rPr>
              <a:t>zum Buchen von Workshops für SchülerInnen, Lehrende und Eltern unter </a:t>
            </a:r>
            <a:r>
              <a:rPr lang="de-DE" altLang="de-DE" u="sng" dirty="0">
                <a:latin typeface="Times" panose="02020603050405020304" pitchFamily="18" charset="0"/>
                <a:ea typeface="ＭＳ Ｐゴシック" panose="020B0600070205080204" pitchFamily="34" charset="-128"/>
              </a:rPr>
              <a:t>www.saferinternet.at/veranstaltungsservice</a:t>
            </a:r>
            <a:r>
              <a:rPr lang="de-DE" altLang="de-DE" baseline="0" dirty="0">
                <a:latin typeface="Times" panose="02020603050405020304" pitchFamily="18" charset="0"/>
                <a:ea typeface="ＭＳ Ｐゴシック" panose="020B0600070205080204" pitchFamily="34"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baseline="0"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baseline="0" dirty="0">
                <a:latin typeface="Times" panose="02020603050405020304" pitchFamily="18" charset="0"/>
                <a:ea typeface="ＭＳ Ｐゴシック" panose="020B0600070205080204" pitchFamily="34" charset="-128"/>
              </a:rPr>
              <a:t>Privatsphäre-Leitfäden: </a:t>
            </a:r>
            <a:r>
              <a:rPr lang="de-DE" altLang="de-DE" baseline="0" dirty="0">
                <a:latin typeface="Times" panose="02020603050405020304" pitchFamily="18" charset="0"/>
                <a:ea typeface="ＭＳ Ｐゴシック" panose="020B0600070205080204" pitchFamily="34" charset="-128"/>
              </a:rPr>
              <a:t>Praktische Schritt-für-Schritt-Anleitungen für mehr Sicherheit und Privatsphäre in beliebten Sozialen Netzwerken </a:t>
            </a:r>
            <a:r>
              <a:rPr lang="de-DE" altLang="de-DE" u="sng" baseline="0" dirty="0">
                <a:latin typeface="Times" panose="02020603050405020304" pitchFamily="18" charset="0"/>
                <a:ea typeface="ＭＳ Ｐゴシック" panose="020B0600070205080204" pitchFamily="34" charset="-128"/>
              </a:rPr>
              <a:t>www.saferinternet.at/privatsphaere-leitfaeden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baseline="0"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baseline="0" dirty="0">
                <a:latin typeface="Times" panose="02020603050405020304" pitchFamily="18" charset="0"/>
                <a:ea typeface="ＭＳ Ｐゴシック" panose="020B0600070205080204" pitchFamily="34" charset="-128"/>
              </a:rPr>
              <a:t>Tests und Quiz: </a:t>
            </a:r>
            <a:r>
              <a:rPr lang="de-DE" altLang="de-DE" baseline="0" dirty="0">
                <a:latin typeface="Times" panose="02020603050405020304" pitchFamily="18" charset="0"/>
                <a:ea typeface="ＭＳ Ｐゴシック" panose="020B0600070205080204" pitchFamily="34" charset="-128"/>
              </a:rPr>
              <a:t>für Eltern, Kinder und Jugendliche rund um die sichere Internet- und Handynutzung </a:t>
            </a:r>
            <a:r>
              <a:rPr lang="de-DE" altLang="de-DE" u="sng" baseline="0" dirty="0">
                <a:latin typeface="Times" panose="02020603050405020304" pitchFamily="18" charset="0"/>
                <a:ea typeface="ＭＳ Ｐゴシック" panose="020B0600070205080204" pitchFamily="34" charset="-128"/>
              </a:rPr>
              <a:t>www.saferinternet.at/quiz</a:t>
            </a:r>
            <a:endParaRPr lang="de-DE" altLang="de-DE" u="sng"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Tipps &amp; Infos für Jugendliche</a:t>
            </a:r>
            <a:r>
              <a:rPr lang="de-DE" altLang="de-DE" b="1" baseline="0" dirty="0">
                <a:latin typeface="Times" panose="02020603050405020304" pitchFamily="18" charset="0"/>
                <a:ea typeface="ＭＳ Ｐゴシック" panose="020B0600070205080204" pitchFamily="34" charset="-128"/>
              </a:rPr>
              <a:t>: </a:t>
            </a:r>
            <a:r>
              <a:rPr lang="de-DE" altLang="de-DE" b="0" baseline="0" dirty="0">
                <a:latin typeface="Times" panose="02020603050405020304" pitchFamily="18" charset="0"/>
                <a:ea typeface="ＭＳ Ｐゴシック" panose="020B0600070205080204" pitchFamily="34" charset="-128"/>
              </a:rPr>
              <a:t>Jugendseite von Saferinternet.at mit den wichtigsten Tipps für mehr Sicherheit im Internet, aktuellen News, den bunten Info-Foldern zu und vieles mehr. www.saferinternet.at/zielgruppen/jugendliche/</a:t>
            </a:r>
            <a:endParaRPr lang="de-AT" b="0" dirty="0"/>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3</a:t>
            </a:fld>
            <a:endParaRPr lang="de-AT"/>
          </a:p>
        </p:txBody>
      </p:sp>
    </p:spTree>
    <p:extLst>
      <p:ext uri="{BB962C8B-B14F-4D97-AF65-F5344CB8AC3E}">
        <p14:creationId xmlns:p14="http://schemas.microsoft.com/office/powerpoint/2010/main" val="4018189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0" i="0" dirty="0">
                <a:solidFill>
                  <a:srgbClr val="333333"/>
                </a:solidFill>
                <a:effectLst/>
                <a:latin typeface="Roboto" pitchFamily="2" charset="0"/>
              </a:rPr>
              <a:t>Der Chatbot "Kettenbrief-Roboter" ist ein automatisiertes Online-Beratungsangebot, das mithilfe von Künstlicher Intelligenz weiterentwickelt wird. Er erkennt ausschließlich Kettenbriefe und kann darauf mit Antworten, die von Saferinternet.at verfasst wurden, entsprechend reagieren.</a:t>
            </a:r>
          </a:p>
          <a:p>
            <a:endParaRPr lang="de-AT" b="0" i="0" dirty="0">
              <a:solidFill>
                <a:srgbClr val="333333"/>
              </a:solidFill>
              <a:effectLst/>
              <a:latin typeface="Roboto" pitchFamily="2" charset="0"/>
            </a:endParaRPr>
          </a:p>
          <a:p>
            <a:r>
              <a:rPr lang="de-AT" b="0" i="0" dirty="0">
                <a:solidFill>
                  <a:srgbClr val="333333"/>
                </a:solidFill>
                <a:effectLst/>
                <a:latin typeface="Roboto" pitchFamily="2" charset="0"/>
              </a:rPr>
              <a:t>Statt Kettenbriefe an andere Kinder weiterzuleiten und damit den Schaden zu vergrößern, können Kinder diese direkt via WhatsApp an die Nummer</a:t>
            </a:r>
            <a:r>
              <a:rPr lang="de-AT" dirty="0"/>
              <a:t> 0681 108 094 49 </a:t>
            </a:r>
            <a:r>
              <a:rPr lang="de-AT" b="0" i="0" dirty="0">
                <a:solidFill>
                  <a:srgbClr val="333333"/>
                </a:solidFill>
                <a:effectLst/>
                <a:latin typeface="Roboto" pitchFamily="2" charset="0"/>
              </a:rPr>
              <a:t>schicken. </a:t>
            </a:r>
          </a:p>
          <a:p>
            <a:endParaRPr lang="de-AT" b="0" i="0" dirty="0">
              <a:solidFill>
                <a:srgbClr val="333333"/>
              </a:solidFill>
              <a:effectLst/>
              <a:latin typeface="Roboto" pitchFamily="2" charset="0"/>
            </a:endParaRPr>
          </a:p>
          <a:p>
            <a:r>
              <a:rPr lang="de-AT" b="0" i="0" dirty="0">
                <a:solidFill>
                  <a:srgbClr val="333333"/>
                </a:solidFill>
                <a:effectLst/>
                <a:latin typeface="Roboto" pitchFamily="2" charset="0"/>
              </a:rPr>
              <a:t>Mehr zum Kettenbrief-Chatbot: https://www.saferinternet.at/projekte/der-kettenbrief-chatbot/</a:t>
            </a:r>
          </a:p>
        </p:txBody>
      </p:sp>
      <p:sp>
        <p:nvSpPr>
          <p:cNvPr id="4" name="Foliennummernplatzhalter 3"/>
          <p:cNvSpPr>
            <a:spLocks noGrp="1"/>
          </p:cNvSpPr>
          <p:nvPr>
            <p:ph type="sldNum" sz="quarter" idx="5"/>
          </p:nvPr>
        </p:nvSpPr>
        <p:spPr/>
        <p:txBody>
          <a:bodyPr/>
          <a:lstStyle/>
          <a:p>
            <a:fld id="{5BC9136F-CA9D-4FE5-85DC-58A8F95C26FC}" type="slidenum">
              <a:rPr lang="de-AT" smtClean="0"/>
              <a:t>30</a:t>
            </a:fld>
            <a:endParaRPr lang="de-AT"/>
          </a:p>
        </p:txBody>
      </p:sp>
    </p:spTree>
    <p:extLst>
      <p:ext uri="{BB962C8B-B14F-4D97-AF65-F5344CB8AC3E}">
        <p14:creationId xmlns:p14="http://schemas.microsoft.com/office/powerpoint/2010/main" val="4747303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Behauptungen in Kettenbriefen glaubhaft erscheinen zu lassen, werden diese in YouTube-Videos scheinbar bestätigt.  YouTuberInnen behaupten in ihren Videos, dass sie gruslige Gestalten wie </a:t>
            </a:r>
            <a:r>
              <a:rPr lang="de-DE" dirty="0" err="1"/>
              <a:t>Ayuwoki</a:t>
            </a:r>
            <a:r>
              <a:rPr lang="de-DE" dirty="0"/>
              <a:t>, Momo oder </a:t>
            </a:r>
            <a:r>
              <a:rPr lang="de-DE" dirty="0" err="1"/>
              <a:t>Forky</a:t>
            </a:r>
            <a:r>
              <a:rPr lang="de-DE" dirty="0"/>
              <a:t> gesehen hätten, um Kindern Angst zu machen und die Inhalte der Kettenbriefe zu „bestärken“. </a:t>
            </a:r>
          </a:p>
        </p:txBody>
      </p:sp>
      <p:sp>
        <p:nvSpPr>
          <p:cNvPr id="4" name="Foliennummernplatzhalter 3"/>
          <p:cNvSpPr>
            <a:spLocks noGrp="1"/>
          </p:cNvSpPr>
          <p:nvPr>
            <p:ph type="sldNum" sz="quarter" idx="5"/>
          </p:nvPr>
        </p:nvSpPr>
        <p:spPr/>
        <p:txBody>
          <a:bodyPr/>
          <a:lstStyle/>
          <a:p>
            <a:fld id="{5BC9136F-CA9D-4FE5-85DC-58A8F95C26FC}" type="slidenum">
              <a:rPr lang="de-AT" smtClean="0"/>
              <a:t>32</a:t>
            </a:fld>
            <a:endParaRPr lang="de-AT"/>
          </a:p>
        </p:txBody>
      </p:sp>
    </p:spTree>
    <p:extLst>
      <p:ext uri="{BB962C8B-B14F-4D97-AF65-F5344CB8AC3E}">
        <p14:creationId xmlns:p14="http://schemas.microsoft.com/office/powerpoint/2010/main" val="3336554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latin typeface="Gill Sans MT" panose="020B0502020104020203" pitchFamily="34" charset="0"/>
              </a:rPr>
              <a:t>www.mediennutzungsvertrag.de</a:t>
            </a:r>
          </a:p>
          <a:p>
            <a:endParaRPr lang="de-DE" dirty="0"/>
          </a:p>
        </p:txBody>
      </p:sp>
      <p:sp>
        <p:nvSpPr>
          <p:cNvPr id="4" name="Foliennummernplatzhalter 3"/>
          <p:cNvSpPr>
            <a:spLocks noGrp="1"/>
          </p:cNvSpPr>
          <p:nvPr>
            <p:ph type="sldNum" sz="quarter" idx="5"/>
          </p:nvPr>
        </p:nvSpPr>
        <p:spPr/>
        <p:txBody>
          <a:bodyPr/>
          <a:lstStyle/>
          <a:p>
            <a:fld id="{5BC9136F-CA9D-4FE5-85DC-58A8F95C26FC}" type="slidenum">
              <a:rPr lang="de-AT" smtClean="0"/>
              <a:t>33</a:t>
            </a:fld>
            <a:endParaRPr lang="de-AT"/>
          </a:p>
        </p:txBody>
      </p:sp>
    </p:spTree>
    <p:extLst>
      <p:ext uri="{BB962C8B-B14F-4D97-AF65-F5344CB8AC3E}">
        <p14:creationId xmlns:p14="http://schemas.microsoft.com/office/powerpoint/2010/main" val="32832956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de-DE" altLang="de-DE" dirty="0">
                <a:ea typeface="ＭＳ Ｐゴシック" pitchFamily="34" charset="-128"/>
              </a:rPr>
              <a:t>Achtung: Internetspiele ungleich Browserspiele!</a:t>
            </a:r>
          </a:p>
          <a:p>
            <a:pPr>
              <a:defRPr/>
            </a:pPr>
            <a:endParaRPr lang="de-DE" altLang="de-DE" dirty="0">
              <a:ea typeface="ＭＳ Ｐゴシック" pitchFamily="34" charset="-128"/>
            </a:endParaRPr>
          </a:p>
          <a:p>
            <a:r>
              <a:rPr lang="de-AT" altLang="de-DE" dirty="0">
                <a:latin typeface="Arial" panose="020B0604020202020204" pitchFamily="34" charset="0"/>
                <a:ea typeface="ＭＳ Ｐゴシック" panose="020B0600070205080204" pitchFamily="34" charset="-128"/>
              </a:rPr>
              <a:t>Informationen zu empfehlenswerten Computerspielen für verschiedene Altersstufen: </a:t>
            </a:r>
            <a:r>
              <a:rPr lang="de-DE" altLang="de-DE" dirty="0">
                <a:latin typeface="Arial" panose="020B0604020202020204" pitchFamily="34" charset="0"/>
                <a:ea typeface="ＭＳ Ｐゴシック" panose="020B0600070205080204" pitchFamily="34" charset="-128"/>
              </a:rPr>
              <a:t>www.bupp.at</a:t>
            </a:r>
          </a:p>
          <a:p>
            <a:endParaRPr lang="de-DE" altLang="de-DE" dirty="0">
              <a:latin typeface="Arial" panose="020B0604020202020204" pitchFamily="34" charset="0"/>
              <a:ea typeface="ＭＳ Ｐゴシック" panose="020B0600070205080204" pitchFamily="34" charset="-128"/>
            </a:endParaRPr>
          </a:p>
          <a:p>
            <a:pPr marL="357188" indent="-357188">
              <a:buClr>
                <a:srgbClr val="F39200"/>
              </a:buClr>
              <a:buFont typeface="Wingdings" panose="05000000000000000000" pitchFamily="2" charset="2"/>
              <a:buChar char="§"/>
            </a:pPr>
            <a:r>
              <a:rPr lang="de-AT" sz="2000" dirty="0"/>
              <a:t>Interessieren Sie sich für die Lieblingsspiele </a:t>
            </a:r>
            <a:br>
              <a:rPr lang="de-AT" sz="2000" dirty="0"/>
            </a:br>
            <a:r>
              <a:rPr lang="de-AT" sz="2000" dirty="0"/>
              <a:t>Ihres Kindes!</a:t>
            </a:r>
          </a:p>
          <a:p>
            <a:pPr marL="357188" indent="-357188">
              <a:buClr>
                <a:srgbClr val="F39200"/>
              </a:buClr>
              <a:buFont typeface="Wingdings" panose="05000000000000000000" pitchFamily="2" charset="2"/>
              <a:buChar char="§"/>
            </a:pPr>
            <a:r>
              <a:rPr lang="de-AT" sz="2000" dirty="0"/>
              <a:t>Probieren Sie alle Spiele ruhig selbst aus, </a:t>
            </a:r>
            <a:br>
              <a:rPr lang="de-AT" sz="2000" dirty="0"/>
            </a:br>
            <a:r>
              <a:rPr lang="de-AT" sz="2000" dirty="0"/>
              <a:t>um sinnvolle Regeln vereinbaren zu können!</a:t>
            </a:r>
          </a:p>
          <a:p>
            <a:pPr marL="357188" indent="-357188">
              <a:spcAft>
                <a:spcPts val="1200"/>
              </a:spcAft>
              <a:buClr>
                <a:srgbClr val="F39200"/>
              </a:buClr>
              <a:buFont typeface="Wingdings" panose="05000000000000000000" pitchFamily="2" charset="2"/>
              <a:buChar char="§"/>
            </a:pPr>
            <a:r>
              <a:rPr lang="de-AT" sz="2000" dirty="0"/>
              <a:t>Vereinbaren Sie Regeln, z.B. über die Spieldauer bzw. vereinbaren Sie allgemein Bildschirmzeit!</a:t>
            </a:r>
          </a:p>
          <a:p>
            <a:pPr marL="892175" lvl="1" indent="-357188">
              <a:buClr>
                <a:srgbClr val="F39200"/>
              </a:buClr>
              <a:buFont typeface="Wingdings" panose="05000000000000000000" pitchFamily="2" charset="2"/>
              <a:buChar char="§"/>
            </a:pPr>
            <a:r>
              <a:rPr lang="de-AT" sz="2000" dirty="0"/>
              <a:t>Vorschulalter: 20 Min.</a:t>
            </a:r>
          </a:p>
          <a:p>
            <a:pPr marL="892175" lvl="1" indent="-357188">
              <a:buClr>
                <a:srgbClr val="F39200"/>
              </a:buClr>
              <a:buFont typeface="Wingdings" panose="05000000000000000000" pitchFamily="2" charset="2"/>
              <a:buChar char="§"/>
            </a:pPr>
            <a:r>
              <a:rPr lang="de-AT" sz="2000" dirty="0"/>
              <a:t>1. Klasse VS: 50 Min.</a:t>
            </a:r>
          </a:p>
          <a:p>
            <a:pPr marL="892175" lvl="1" indent="-357188">
              <a:buClr>
                <a:srgbClr val="F39200"/>
              </a:buClr>
              <a:buFont typeface="Wingdings" panose="05000000000000000000" pitchFamily="2" charset="2"/>
              <a:buChar char="§"/>
            </a:pPr>
            <a:r>
              <a:rPr lang="de-AT" sz="2000" dirty="0"/>
              <a:t>Älter: abhängig von der Konzentrationsfähigkeit </a:t>
            </a:r>
            <a:br>
              <a:rPr lang="de-AT" sz="2000" dirty="0"/>
            </a:br>
            <a:r>
              <a:rPr lang="de-AT" sz="2000" dirty="0"/>
              <a:t>des Kindes</a:t>
            </a:r>
          </a:p>
          <a:p>
            <a:pPr marL="357188" indent="-357188">
              <a:spcBef>
                <a:spcPts val="1200"/>
              </a:spcBef>
              <a:buClr>
                <a:srgbClr val="F39200"/>
              </a:buClr>
              <a:buFont typeface="Wingdings" panose="05000000000000000000" pitchFamily="2" charset="2"/>
              <a:buChar char="§"/>
            </a:pPr>
            <a:r>
              <a:rPr lang="de-AT" sz="2000" dirty="0"/>
              <a:t>Achten Sie auf die PEGI-Alterskennzeichnung!</a:t>
            </a:r>
          </a:p>
          <a:p>
            <a:pPr>
              <a:defRPr/>
            </a:pPr>
            <a:r>
              <a:rPr lang="de-DE" altLang="de-DE" sz="2000" b="1" dirty="0">
                <a:ea typeface="ＭＳ Ｐゴシック" pitchFamily="34" charset="-128"/>
              </a:rPr>
              <a:t>PEGI-Symbole: </a:t>
            </a:r>
          </a:p>
          <a:p>
            <a:pPr>
              <a:defRPr/>
            </a:pPr>
            <a:endParaRPr lang="de-AT" altLang="de-DE" sz="2000" b="1" dirty="0">
              <a:ea typeface="ＭＳ Ｐゴシック" pitchFamily="34" charset="-128"/>
            </a:endParaRPr>
          </a:p>
          <a:p>
            <a:pPr marL="171690" indent="-171690">
              <a:buFont typeface="Arial" panose="020B0604020202020204" pitchFamily="34" charset="0"/>
              <a:buChar char="•"/>
              <a:defRPr/>
            </a:pPr>
            <a:r>
              <a:rPr lang="de-DE" altLang="de-DE" sz="2000" b="1" dirty="0">
                <a:ea typeface="ＭＳ Ｐゴシック" pitchFamily="34" charset="-128"/>
              </a:rPr>
              <a:t>Faust</a:t>
            </a:r>
            <a:r>
              <a:rPr lang="de-DE" altLang="de-DE" sz="2000" dirty="0">
                <a:ea typeface="ＭＳ Ｐゴシック" pitchFamily="34" charset="-128"/>
              </a:rPr>
              <a:t>: </a:t>
            </a:r>
            <a:r>
              <a:rPr lang="de-DE" sz="2000" dirty="0"/>
              <a:t>Das Spiel enthält Gewaltdarstellungen oder verherrlicht/verharmlost Gewalt</a:t>
            </a:r>
            <a:endParaRPr lang="de-DE" altLang="de-DE" sz="2000" dirty="0">
              <a:ea typeface="ＭＳ Ｐゴシック" pitchFamily="34" charset="-128"/>
            </a:endParaRPr>
          </a:p>
          <a:p>
            <a:pPr marL="171690" indent="-171690">
              <a:buFont typeface="Arial" panose="020B0604020202020204" pitchFamily="34" charset="0"/>
              <a:buChar char="•"/>
              <a:defRPr/>
            </a:pPr>
            <a:r>
              <a:rPr lang="de-DE" altLang="de-DE" sz="2000" b="1" dirty="0">
                <a:ea typeface="ＭＳ Ｐゴシック" pitchFamily="34" charset="-128"/>
              </a:rPr>
              <a:t>Sprechblase</a:t>
            </a:r>
            <a:r>
              <a:rPr lang="de-DE" altLang="de-DE" sz="2000" dirty="0">
                <a:ea typeface="ＭＳ Ｐゴシック" pitchFamily="34" charset="-128"/>
              </a:rPr>
              <a:t>: </a:t>
            </a:r>
            <a:r>
              <a:rPr lang="de-DE" sz="2000" dirty="0"/>
              <a:t>Spiel verwendet Schimpfwörter</a:t>
            </a:r>
            <a:endParaRPr lang="de-DE" altLang="de-DE" sz="2000" dirty="0">
              <a:ea typeface="ＭＳ Ｐゴシック" pitchFamily="34" charset="-128"/>
            </a:endParaRPr>
          </a:p>
          <a:p>
            <a:pPr marL="171690" indent="-171690">
              <a:buFont typeface="Arial" panose="020B0604020202020204" pitchFamily="34" charset="0"/>
              <a:buChar char="•"/>
              <a:defRPr/>
            </a:pPr>
            <a:r>
              <a:rPr lang="de-DE" altLang="de-DE" sz="2000" b="1" dirty="0">
                <a:ea typeface="ＭＳ Ｐゴシック" pitchFamily="34" charset="-128"/>
              </a:rPr>
              <a:t>Spinne</a:t>
            </a:r>
            <a:r>
              <a:rPr lang="de-DE" altLang="de-DE" sz="2000" dirty="0">
                <a:ea typeface="ＭＳ Ｐゴシック" pitchFamily="34" charset="-128"/>
              </a:rPr>
              <a:t>: </a:t>
            </a:r>
            <a:r>
              <a:rPr lang="de-DE" sz="2000" dirty="0"/>
              <a:t>Spiel bereitet kleinen Kindern Angst oder ist gruselig</a:t>
            </a:r>
          </a:p>
          <a:p>
            <a:pPr marL="171690" indent="-171690">
              <a:buFont typeface="Arial" panose="020B0604020202020204" pitchFamily="34" charset="0"/>
              <a:buChar char="•"/>
              <a:defRPr/>
            </a:pPr>
            <a:r>
              <a:rPr lang="de-DE" altLang="de-DE" sz="2000" b="1" dirty="0">
                <a:ea typeface="ＭＳ Ｐゴシック" pitchFamily="34" charset="-128"/>
              </a:rPr>
              <a:t>Männer</a:t>
            </a:r>
            <a:r>
              <a:rPr lang="de-DE" altLang="de-DE" sz="2000" dirty="0">
                <a:ea typeface="ＭＳ Ｐゴシック" pitchFamily="34" charset="-128"/>
              </a:rPr>
              <a:t>-</a:t>
            </a:r>
            <a:r>
              <a:rPr lang="de-DE" altLang="de-DE" sz="2000" b="1" dirty="0">
                <a:ea typeface="ＭＳ Ｐゴシック" pitchFamily="34" charset="-128"/>
              </a:rPr>
              <a:t>Frauen</a:t>
            </a:r>
            <a:r>
              <a:rPr lang="de-DE" altLang="de-DE" sz="2000" dirty="0">
                <a:ea typeface="ＭＳ Ｐゴシック" pitchFamily="34" charset="-128"/>
              </a:rPr>
              <a:t>: </a:t>
            </a:r>
            <a:r>
              <a:rPr lang="de-DE" sz="2000" dirty="0"/>
              <a:t>Spiel zeigt Nacktheit und/oder sexuelle Handlungen oder spielt auf sexuelle Handlungen an</a:t>
            </a:r>
            <a:endParaRPr lang="de-DE" altLang="de-DE" sz="2000" dirty="0">
              <a:ea typeface="ＭＳ Ｐゴシック" pitchFamily="34" charset="-128"/>
            </a:endParaRPr>
          </a:p>
          <a:p>
            <a:pPr marL="171690" indent="-171690">
              <a:buFont typeface="Arial" panose="020B0604020202020204" pitchFamily="34" charset="0"/>
              <a:buChar char="•"/>
              <a:defRPr/>
            </a:pPr>
            <a:r>
              <a:rPr lang="de-DE" altLang="de-DE" sz="2000" b="1" dirty="0">
                <a:ea typeface="ＭＳ Ｐゴシック" pitchFamily="34" charset="-128"/>
              </a:rPr>
              <a:t>Spritze</a:t>
            </a:r>
            <a:r>
              <a:rPr lang="de-DE" altLang="de-DE" sz="2000" dirty="0">
                <a:ea typeface="ＭＳ Ｐゴシック" pitchFamily="34" charset="-128"/>
              </a:rPr>
              <a:t>: </a:t>
            </a:r>
            <a:r>
              <a:rPr lang="de-DE" sz="2000" dirty="0"/>
              <a:t>Spiel bezieht sich auf Drogenkonsum oder zeigt diesen</a:t>
            </a:r>
          </a:p>
          <a:p>
            <a:pPr marL="171690" indent="-171690">
              <a:buFont typeface="Arial" panose="020B0604020202020204" pitchFamily="34" charset="0"/>
              <a:buChar char="•"/>
              <a:defRPr/>
            </a:pPr>
            <a:r>
              <a:rPr lang="de-DE" altLang="de-DE" sz="2000" b="1" dirty="0">
                <a:ea typeface="ＭＳ Ｐゴシック" pitchFamily="34" charset="-128"/>
              </a:rPr>
              <a:t>Personengruppe</a:t>
            </a:r>
            <a:r>
              <a:rPr lang="de-DE" altLang="de-DE" sz="2000" dirty="0">
                <a:ea typeface="ＭＳ Ｐゴシック" pitchFamily="34" charset="-128"/>
              </a:rPr>
              <a:t>: </a:t>
            </a:r>
            <a:r>
              <a:rPr lang="de-DE" sz="2000" dirty="0"/>
              <a:t>Spiel zeigt Diskriminierung oder Spielinhalt fördert Diskriminierung</a:t>
            </a:r>
            <a:endParaRPr lang="de-DE" altLang="de-DE" sz="2000" dirty="0">
              <a:ea typeface="ＭＳ Ｐゴシック" pitchFamily="34" charset="-128"/>
            </a:endParaRPr>
          </a:p>
          <a:p>
            <a:pPr marL="171690" indent="-171690">
              <a:buFont typeface="Arial" panose="020B0604020202020204" pitchFamily="34" charset="0"/>
              <a:buChar char="•"/>
              <a:defRPr/>
            </a:pPr>
            <a:r>
              <a:rPr lang="de-DE" altLang="de-DE" sz="2000" b="1" dirty="0">
                <a:ea typeface="ＭＳ Ｐゴシック" pitchFamily="34" charset="-128"/>
              </a:rPr>
              <a:t>Würfel</a:t>
            </a:r>
            <a:r>
              <a:rPr lang="de-DE" altLang="de-DE" sz="2000" dirty="0">
                <a:ea typeface="ＭＳ Ｐゴシック" pitchFamily="34" charset="-128"/>
              </a:rPr>
              <a:t>: </a:t>
            </a:r>
            <a:r>
              <a:rPr lang="de-DE" sz="2000" dirty="0"/>
              <a:t>Spiel fordert zum Glücksspiel auf oder gibt Anleitung dazu</a:t>
            </a:r>
            <a:endParaRPr lang="de-DE" altLang="de-DE" sz="2000" dirty="0">
              <a:ea typeface="ＭＳ Ｐゴシック" pitchFamily="34" charset="-128"/>
            </a:endParaRPr>
          </a:p>
          <a:p>
            <a:pPr marL="171690" indent="-171690">
              <a:buFont typeface="Arial" panose="020B0604020202020204" pitchFamily="34" charset="0"/>
              <a:buChar char="•"/>
              <a:defRPr/>
            </a:pPr>
            <a:r>
              <a:rPr lang="de-DE" altLang="de-DE" sz="2000" b="1" dirty="0">
                <a:ea typeface="ＭＳ Ｐゴシック" pitchFamily="34" charset="-128"/>
              </a:rPr>
              <a:t>Weltkugel: </a:t>
            </a:r>
            <a:r>
              <a:rPr lang="de-DE" sz="2000" dirty="0"/>
              <a:t>Spiel kann online gespielt werden</a:t>
            </a:r>
            <a:br>
              <a:rPr lang="de-DE" altLang="de-DE" sz="2000" dirty="0">
                <a:ea typeface="ＭＳ Ｐゴシック" pitchFamily="34" charset="-128"/>
              </a:rPr>
            </a:br>
            <a:endParaRPr lang="de-DE" altLang="de-DE" sz="2000" dirty="0">
              <a:ea typeface="ＭＳ Ｐゴシック" pitchFamily="34" charset="-128"/>
            </a:endParaRPr>
          </a:p>
          <a:p>
            <a:pPr marL="171690" indent="-171690">
              <a:buFont typeface="Arial" panose="020B0604020202020204" pitchFamily="34" charset="0"/>
              <a:buChar char="•"/>
              <a:defRPr/>
            </a:pPr>
            <a:r>
              <a:rPr lang="de-DE" altLang="de-DE" sz="2000" b="1" dirty="0">
                <a:ea typeface="ＭＳ Ｐゴシック" pitchFamily="34" charset="-128"/>
              </a:rPr>
              <a:t>3, 7, 12, 16, 18</a:t>
            </a:r>
            <a:r>
              <a:rPr lang="de-DE" altLang="de-DE" sz="2000" dirty="0">
                <a:ea typeface="ＭＳ Ｐゴシック" pitchFamily="34" charset="-128"/>
              </a:rPr>
              <a:t>: Altersfreigabe laut Jugendschutzgesetz (in Wien müssen Spiele verpflichtend gekennzeichnet sein) – die Alterskennzeichnung bezieht sich nur auf den Jugendschutz, nicht auf die Spielbarkeit!</a:t>
            </a:r>
          </a:p>
          <a:p>
            <a:pPr marL="357188" indent="-357188">
              <a:spcBef>
                <a:spcPts val="1200"/>
              </a:spcBef>
              <a:buClr>
                <a:srgbClr val="F39200"/>
              </a:buClr>
              <a:buFont typeface="Wingdings" panose="05000000000000000000" pitchFamily="2" charset="2"/>
              <a:buChar char="§"/>
            </a:pPr>
            <a:endParaRPr lang="de-AT" sz="2000" dirty="0"/>
          </a:p>
          <a:p>
            <a:pPr marL="357188" indent="-357188">
              <a:buClr>
                <a:srgbClr val="F39200"/>
              </a:buClr>
              <a:buFont typeface="Wingdings" panose="05000000000000000000" pitchFamily="2" charset="2"/>
              <a:buChar char="§"/>
            </a:pPr>
            <a:r>
              <a:rPr lang="de-AT" sz="2000" dirty="0"/>
              <a:t>Gute Computerspiele: </a:t>
            </a:r>
            <a:r>
              <a:rPr lang="de-AT" sz="2000" dirty="0">
                <a:hlinkClick r:id="rId3"/>
              </a:rPr>
              <a:t>www.bupp.at</a:t>
            </a:r>
            <a:endParaRPr lang="de-AT" sz="2000" dirty="0"/>
          </a:p>
          <a:p>
            <a:pPr marL="357188" marR="0" lvl="0" indent="-357188" algn="l" defTabSz="914400" rtl="0" eaLnBrk="1" fontAlgn="auto" latinLnBrk="0" hangingPunct="1">
              <a:lnSpc>
                <a:spcPct val="100000"/>
              </a:lnSpc>
              <a:spcBef>
                <a:spcPts val="0"/>
              </a:spcBef>
              <a:spcAft>
                <a:spcPts val="0"/>
              </a:spcAft>
              <a:buClr>
                <a:srgbClr val="F39200"/>
              </a:buClr>
              <a:buSzTx/>
              <a:buFont typeface="Wingdings" panose="05000000000000000000" pitchFamily="2" charset="2"/>
              <a:buChar char="§"/>
              <a:tabLst/>
              <a:defRPr/>
            </a:pPr>
            <a:r>
              <a:rPr lang="de-DE" altLang="de-DE" sz="2000" dirty="0">
                <a:latin typeface="Arial" panose="020B0604020202020204" pitchFamily="34" charset="0"/>
                <a:ea typeface="ヒラギノ角ゴ Pro W3" pitchFamily="6" charset="-128"/>
              </a:rPr>
              <a:t>Wie finde ich gute Handyspiele? https://www.derstandard.at/story/2000108535517/wie-finde-ich-gute-handyspiele-fuer-meinen-neffen</a:t>
            </a:r>
          </a:p>
          <a:p>
            <a:pPr marL="357188" indent="-357188">
              <a:buClr>
                <a:srgbClr val="F39200"/>
              </a:buClr>
              <a:buFont typeface="Wingdings" panose="05000000000000000000" pitchFamily="2" charset="2"/>
              <a:buChar char="§"/>
            </a:pPr>
            <a:endParaRPr lang="de-AT" sz="2000" dirty="0"/>
          </a:p>
        </p:txBody>
      </p:sp>
      <p:sp>
        <p:nvSpPr>
          <p:cNvPr id="4" name="Foliennummernplatzhalter 3"/>
          <p:cNvSpPr>
            <a:spLocks noGrp="1"/>
          </p:cNvSpPr>
          <p:nvPr>
            <p:ph type="sldNum" sz="quarter" idx="10"/>
          </p:nvPr>
        </p:nvSpPr>
        <p:spPr/>
        <p:txBody>
          <a:bodyPr/>
          <a:lstStyle/>
          <a:p>
            <a:fld id="{5BC9136F-CA9D-4FE5-85DC-58A8F95C26FC}" type="slidenum">
              <a:rPr lang="de-AT" smtClean="0"/>
              <a:t>34</a:t>
            </a:fld>
            <a:endParaRPr lang="de-AT"/>
          </a:p>
        </p:txBody>
      </p:sp>
    </p:spTree>
    <p:extLst>
      <p:ext uri="{BB962C8B-B14F-4D97-AF65-F5344CB8AC3E}">
        <p14:creationId xmlns:p14="http://schemas.microsoft.com/office/powerpoint/2010/main" val="22015661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sz="2800" dirty="0">
                <a:latin typeface="Times" panose="02020603050405020304" pitchFamily="18" charset="0"/>
                <a:ea typeface="ＭＳ Ｐゴシック" panose="020B0600070205080204" pitchFamily="34" charset="-128"/>
              </a:rPr>
              <a:t>Ab welchem Alter ein Spiel geeignet ist, hängt sehr stark davon ab, wie gut sich ein Kind konzentrieren kann. Es gibt also keine allgemeingültigen Regeln! Überlegen Sie bei jedem Spiel, ob es bereits für Ihr Kind geeignet ist. Für die meisten Spiele gibt es eine gesetzliche Altersempfehlung, an der man sich orientieren kann.</a:t>
            </a:r>
          </a:p>
          <a:p>
            <a:endParaRPr lang="de-DE" altLang="de-DE" sz="2800" b="1" dirty="0">
              <a:latin typeface="Times" panose="02020603050405020304" pitchFamily="18" charset="0"/>
              <a:ea typeface="ＭＳ Ｐゴシック" panose="020B0600070205080204" pitchFamily="34" charset="-128"/>
            </a:endParaRPr>
          </a:p>
          <a:p>
            <a:r>
              <a:rPr lang="de-DE" altLang="de-DE" sz="2800" b="1" dirty="0">
                <a:latin typeface="Times" panose="02020603050405020304" pitchFamily="18" charset="0"/>
                <a:ea typeface="ＭＳ Ｐゴシック" panose="020B0600070205080204" pitchFamily="34" charset="-128"/>
              </a:rPr>
              <a:t>Achtung: </a:t>
            </a:r>
            <a:r>
              <a:rPr lang="de-DE" altLang="de-DE" sz="2800" dirty="0">
                <a:latin typeface="Times" panose="02020603050405020304" pitchFamily="18" charset="0"/>
                <a:ea typeface="ＭＳ Ｐゴシック" panose="020B0600070205080204" pitchFamily="34" charset="-128"/>
              </a:rPr>
              <a:t>Dabei bitte nicht von den eigenen Bedürfnissen ausgehen – auch Kinder haben Wünsche, die ernstgenommen werden sollten. </a:t>
            </a:r>
          </a:p>
          <a:p>
            <a:endParaRPr lang="de-DE" altLang="de-DE" sz="2800" dirty="0">
              <a:latin typeface="Times" panose="02020603050405020304" pitchFamily="18" charset="0"/>
              <a:ea typeface="ＭＳ Ｐゴシック" panose="020B0600070205080204" pitchFamily="34" charset="-128"/>
            </a:endParaRPr>
          </a:p>
          <a:p>
            <a:r>
              <a:rPr lang="de-DE" altLang="de-DE" sz="2800" dirty="0">
                <a:latin typeface="Times" panose="02020603050405020304" pitchFamily="18" charset="0"/>
                <a:ea typeface="ＭＳ Ｐゴシック" panose="020B0600070205080204" pitchFamily="34" charset="-128"/>
              </a:rPr>
              <a:t>Beispiel: Offiziell ist das Spiel „World </a:t>
            </a:r>
            <a:r>
              <a:rPr lang="de-DE" altLang="de-DE" sz="2800" dirty="0" err="1">
                <a:latin typeface="Times" panose="02020603050405020304" pitchFamily="18" charset="0"/>
                <a:ea typeface="ＭＳ Ｐゴシック" panose="020B0600070205080204" pitchFamily="34" charset="-128"/>
              </a:rPr>
              <a:t>of</a:t>
            </a:r>
            <a:r>
              <a:rPr lang="de-DE" altLang="de-DE" sz="2800" dirty="0">
                <a:latin typeface="Times" panose="02020603050405020304" pitchFamily="18" charset="0"/>
                <a:ea typeface="ＭＳ Ｐゴシック" panose="020B0600070205080204" pitchFamily="34" charset="-128"/>
              </a:rPr>
              <a:t> Tanks Blitz“ erst ab 12 zugelassen. Welche Spiele gibt es noch (auch auf der Playstation oder am Nintendo)? Für welches Alter sind diese zugelassen? Welche Spiele können Eltern erlauben, welche nicht? Wie kommen Kinder an Spiele, welche die Eltern nicht erlauben? </a:t>
            </a:r>
          </a:p>
          <a:p>
            <a:endParaRPr lang="de-DE" altLang="de-DE" sz="2800" dirty="0">
              <a:latin typeface="Times" panose="02020603050405020304" pitchFamily="18" charset="0"/>
              <a:ea typeface="ＭＳ Ｐゴシック" panose="020B0600070205080204" pitchFamily="34" charset="-128"/>
            </a:endParaRPr>
          </a:p>
          <a:p>
            <a:r>
              <a:rPr lang="de-DE" altLang="de-DE" sz="2800" b="1" dirty="0">
                <a:latin typeface="Times" panose="02020603050405020304" pitchFamily="18" charset="0"/>
                <a:ea typeface="ＭＳ Ｐゴシック" panose="020B0600070205080204" pitchFamily="34" charset="-128"/>
              </a:rPr>
              <a:t>Hinweis: </a:t>
            </a:r>
            <a:r>
              <a:rPr lang="de-DE" altLang="de-DE" sz="2800" dirty="0">
                <a:latin typeface="Times" panose="02020603050405020304" pitchFamily="18" charset="0"/>
                <a:ea typeface="ＭＳ Ｐゴシック" panose="020B0600070205080204" pitchFamily="34" charset="-128"/>
              </a:rPr>
              <a:t>Wenn Ihr Kind die Chat-App „Talking Angela“ nutzt, kommt eventuell die Angst, dass sich hinter der chattenden Katze Angela Pädophile verstecken können, als Thema zutage. </a:t>
            </a:r>
            <a:endParaRPr lang="de-AT" altLang="de-DE" sz="2800" dirty="0">
              <a:latin typeface="Times" panose="02020603050405020304" pitchFamily="18" charset="0"/>
              <a:ea typeface="ＭＳ Ｐゴシック" panose="020B0600070205080204" pitchFamily="34" charset="-128"/>
            </a:endParaRPr>
          </a:p>
          <a:p>
            <a:endParaRPr lang="de-AT" altLang="de-DE" sz="2800" dirty="0">
              <a:latin typeface="Times" panose="02020603050405020304" pitchFamily="18" charset="0"/>
              <a:ea typeface="ＭＳ Ｐゴシック" panose="020B0600070205080204" pitchFamily="34" charset="-128"/>
            </a:endParaRPr>
          </a:p>
          <a:p>
            <a:r>
              <a:rPr lang="de-DE" altLang="de-DE" sz="2800" b="1" dirty="0">
                <a:latin typeface="Times" panose="02020603050405020304" pitchFamily="18" charset="0"/>
                <a:ea typeface="ＭＳ Ｐゴシック" panose="020B0600070205080204" pitchFamily="34" charset="-128"/>
              </a:rPr>
              <a:t>Achtung: </a:t>
            </a:r>
            <a:r>
              <a:rPr lang="de-DE" altLang="de-DE" sz="2800" dirty="0">
                <a:latin typeface="Times" panose="02020603050405020304" pitchFamily="18" charset="0"/>
                <a:ea typeface="ＭＳ Ｐゴシック" panose="020B0600070205080204" pitchFamily="34" charset="-128"/>
              </a:rPr>
              <a:t>In den meisten Online-Spielen gibt es immer einen Chat, in dem sich Kinder mit fremden Leuten unterhalten können.</a:t>
            </a:r>
            <a:endParaRPr lang="de-AT" altLang="de-DE" sz="2800" dirty="0">
              <a:latin typeface="Times" panose="02020603050405020304" pitchFamily="18" charset="0"/>
              <a:ea typeface="ＭＳ Ｐゴシック" panose="020B0600070205080204" pitchFamily="34" charset="-128"/>
            </a:endParaRPr>
          </a:p>
          <a:p>
            <a:endParaRPr lang="de-AT" altLang="de-DE" sz="2800" dirty="0">
              <a:latin typeface="Times" panose="02020603050405020304" pitchFamily="18" charset="0"/>
              <a:ea typeface="ＭＳ Ｐゴシック" panose="020B0600070205080204" pitchFamily="34" charset="-128"/>
            </a:endParaRPr>
          </a:p>
          <a:p>
            <a:r>
              <a:rPr lang="de-DE" altLang="de-DE" sz="2800" dirty="0">
                <a:latin typeface="Times" panose="02020603050405020304" pitchFamily="18" charset="0"/>
                <a:ea typeface="ＭＳ Ｐゴシック" panose="020B0600070205080204" pitchFamily="34" charset="-128"/>
              </a:rPr>
              <a:t>Manchmal können Spiele den Kindern auch Angst machen. Es ist daher wichtig, diese im Auge zu behalten und immer wieder nachzufragen, wie ihre Spielerfahrungen sind. Erwachsene sollten deutlich machen, dass ihr Kind jederzeit mit ihnen sprechen kann, sollte es sich fürchten oder mit einem Spiel überfordert fühlen. Eine ablehnende Haltung dem Spiel gegenüber kann dazu führen, dass das Kind sich in Zukunft nicht mehr an seine Eltern wendet. </a:t>
            </a:r>
          </a:p>
          <a:p>
            <a:endParaRPr lang="de-DE" altLang="de-DE" sz="2800" dirty="0">
              <a:latin typeface="Times" panose="02020603050405020304" pitchFamily="18" charset="0"/>
              <a:ea typeface="ＭＳ Ｐゴシック" panose="020B0600070205080204" pitchFamily="34" charset="-128"/>
            </a:endParaRPr>
          </a:p>
          <a:p>
            <a:r>
              <a:rPr lang="de-DE" altLang="de-DE" sz="2800" b="1" dirty="0">
                <a:latin typeface="Times" panose="02020603050405020304" pitchFamily="18" charset="0"/>
                <a:ea typeface="ＭＳ Ｐゴシック" panose="020B0600070205080204" pitchFamily="34" charset="-128"/>
              </a:rPr>
              <a:t>Hinweis: </a:t>
            </a:r>
            <a:r>
              <a:rPr lang="de-DE" altLang="de-DE" sz="2800" dirty="0">
                <a:latin typeface="Times" panose="02020603050405020304" pitchFamily="18" charset="0"/>
                <a:ea typeface="ＭＳ Ｐゴシック" panose="020B0600070205080204" pitchFamily="34" charset="-128"/>
              </a:rPr>
              <a:t>Spiele wie GTA („Grand Theft Auto“) sind bei Volksschulkindern sehr beliebt – es handelt sich aber keineswegs um ein harmloses Autorennspiel, wie es Kinder ihren Eltern manchmal gerne weismachen. Das Spiel ist aus gutem Grund erst ab 18 Jahren erlaubt.</a:t>
            </a:r>
          </a:p>
          <a:p>
            <a:endParaRPr lang="de-AT" altLang="de-DE" sz="2800" dirty="0">
              <a:latin typeface="Times" panose="02020603050405020304" pitchFamily="18" charset="0"/>
              <a:ea typeface="ＭＳ Ｐゴシック" panose="020B0600070205080204" pitchFamily="34" charset="-128"/>
            </a:endParaRPr>
          </a:p>
          <a:p>
            <a:r>
              <a:rPr lang="de-DE" altLang="de-DE" sz="2800" b="1" dirty="0">
                <a:latin typeface="Times" panose="02020603050405020304" pitchFamily="18" charset="0"/>
                <a:ea typeface="ＭＳ Ｐゴシック" panose="020B0600070205080204" pitchFamily="34" charset="-128"/>
              </a:rPr>
              <a:t>Übung: </a:t>
            </a:r>
            <a:r>
              <a:rPr lang="de-DE" altLang="de-DE" sz="2800" dirty="0">
                <a:latin typeface="Times" panose="02020603050405020304" pitchFamily="18" charset="0"/>
                <a:ea typeface="ＭＳ Ｐゴシック" panose="020B0600070205080204" pitchFamily="34" charset="-128"/>
              </a:rPr>
              <a:t>Frage an die Kinder: Warum gibt es eigentlich Altersgrenzen?</a:t>
            </a:r>
          </a:p>
          <a:p>
            <a:endParaRPr lang="de-DE" altLang="de-DE" sz="2800" dirty="0">
              <a:latin typeface="Times" panose="02020603050405020304" pitchFamily="18" charset="0"/>
              <a:ea typeface="ＭＳ Ｐゴシック" panose="020B0600070205080204" pitchFamily="34" charset="-128"/>
            </a:endParaRPr>
          </a:p>
          <a:p>
            <a:endParaRPr lang="de-AT" sz="2800" dirty="0"/>
          </a:p>
        </p:txBody>
      </p:sp>
      <p:sp>
        <p:nvSpPr>
          <p:cNvPr id="4" name="Foliennummernplatzhalter 3"/>
          <p:cNvSpPr>
            <a:spLocks noGrp="1"/>
          </p:cNvSpPr>
          <p:nvPr>
            <p:ph type="sldNum" sz="quarter" idx="10"/>
          </p:nvPr>
        </p:nvSpPr>
        <p:spPr/>
        <p:txBody>
          <a:bodyPr/>
          <a:lstStyle/>
          <a:p>
            <a:fld id="{5BC9136F-CA9D-4FE5-85DC-58A8F95C26FC}" type="slidenum">
              <a:rPr lang="de-AT" smtClean="0"/>
              <a:t>35</a:t>
            </a:fld>
            <a:endParaRPr lang="de-AT"/>
          </a:p>
        </p:txBody>
      </p:sp>
    </p:spTree>
    <p:extLst>
      <p:ext uri="{BB962C8B-B14F-4D97-AF65-F5344CB8AC3E}">
        <p14:creationId xmlns:p14="http://schemas.microsoft.com/office/powerpoint/2010/main" val="42936238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sz="2800" dirty="0"/>
          </a:p>
        </p:txBody>
      </p:sp>
      <p:sp>
        <p:nvSpPr>
          <p:cNvPr id="4" name="Foliennummernplatzhalter 3"/>
          <p:cNvSpPr>
            <a:spLocks noGrp="1"/>
          </p:cNvSpPr>
          <p:nvPr>
            <p:ph type="sldNum" sz="quarter" idx="10"/>
          </p:nvPr>
        </p:nvSpPr>
        <p:spPr/>
        <p:txBody>
          <a:bodyPr/>
          <a:lstStyle/>
          <a:p>
            <a:fld id="{5BC9136F-CA9D-4FE5-85DC-58A8F95C26FC}" type="slidenum">
              <a:rPr lang="de-AT" smtClean="0"/>
              <a:t>36</a:t>
            </a:fld>
            <a:endParaRPr lang="de-AT"/>
          </a:p>
        </p:txBody>
      </p:sp>
    </p:spTree>
    <p:extLst>
      <p:ext uri="{BB962C8B-B14F-4D97-AF65-F5344CB8AC3E}">
        <p14:creationId xmlns:p14="http://schemas.microsoft.com/office/powerpoint/2010/main" val="699134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57188" indent="-357188">
              <a:buClr>
                <a:srgbClr val="F39200"/>
              </a:buClr>
              <a:buFont typeface="Wingdings" panose="05000000000000000000" pitchFamily="2" charset="2"/>
              <a:buChar char="§"/>
            </a:pPr>
            <a:r>
              <a:rPr lang="de-AT" sz="2000" dirty="0"/>
              <a:t>Interessieren Sie sich für die Lieblingsspiele </a:t>
            </a:r>
            <a:br>
              <a:rPr lang="de-AT" sz="2000" dirty="0"/>
            </a:br>
            <a:r>
              <a:rPr lang="de-AT" sz="2000" dirty="0"/>
              <a:t>Ihres Kindes!</a:t>
            </a:r>
          </a:p>
          <a:p>
            <a:pPr marL="357188" indent="-357188">
              <a:buClr>
                <a:srgbClr val="F39200"/>
              </a:buClr>
              <a:buFont typeface="Wingdings" panose="05000000000000000000" pitchFamily="2" charset="2"/>
              <a:buChar char="§"/>
            </a:pPr>
            <a:r>
              <a:rPr lang="de-AT" sz="2000" dirty="0"/>
              <a:t>Probieren Sie alle Spiele ruhig selbst aus, </a:t>
            </a:r>
            <a:br>
              <a:rPr lang="de-AT" sz="2000" dirty="0"/>
            </a:br>
            <a:r>
              <a:rPr lang="de-AT" sz="2000" dirty="0"/>
              <a:t>um sinnvolle Regeln vereinbaren zu können!</a:t>
            </a:r>
          </a:p>
          <a:p>
            <a:pPr marL="357188" indent="-357188">
              <a:spcAft>
                <a:spcPts val="1200"/>
              </a:spcAft>
              <a:buClr>
                <a:srgbClr val="F39200"/>
              </a:buClr>
              <a:buFont typeface="Wingdings" panose="05000000000000000000" pitchFamily="2" charset="2"/>
              <a:buChar char="§"/>
            </a:pPr>
            <a:r>
              <a:rPr lang="de-AT" sz="2000" dirty="0"/>
              <a:t>Vereinbaren Sie Regeln, z.B. über die Spieldauer bzw. vereinbaren Sie allgemein Bildschirmzeit!</a:t>
            </a:r>
          </a:p>
          <a:p>
            <a:pPr marL="892175" lvl="1" indent="-357188">
              <a:buClr>
                <a:srgbClr val="F39200"/>
              </a:buClr>
              <a:buFont typeface="Wingdings" panose="05000000000000000000" pitchFamily="2" charset="2"/>
              <a:buChar char="§"/>
            </a:pPr>
            <a:r>
              <a:rPr lang="de-AT" sz="2000" dirty="0"/>
              <a:t>Vorschulalter: 20 Min.</a:t>
            </a:r>
          </a:p>
          <a:p>
            <a:pPr marL="892175" lvl="1" indent="-357188">
              <a:buClr>
                <a:srgbClr val="F39200"/>
              </a:buClr>
              <a:buFont typeface="Wingdings" panose="05000000000000000000" pitchFamily="2" charset="2"/>
              <a:buChar char="§"/>
            </a:pPr>
            <a:r>
              <a:rPr lang="de-AT" sz="2000" dirty="0"/>
              <a:t>1. Klasse VS: 50 Min.</a:t>
            </a:r>
          </a:p>
          <a:p>
            <a:pPr marL="892175" lvl="1" indent="-357188">
              <a:buClr>
                <a:srgbClr val="F39200"/>
              </a:buClr>
              <a:buFont typeface="Wingdings" panose="05000000000000000000" pitchFamily="2" charset="2"/>
              <a:buChar char="§"/>
            </a:pPr>
            <a:r>
              <a:rPr lang="de-AT" sz="2000" dirty="0"/>
              <a:t>Älter: abhängig von der Konzentrationsfähigkeit </a:t>
            </a:r>
            <a:br>
              <a:rPr lang="de-AT" sz="2000" dirty="0"/>
            </a:br>
            <a:r>
              <a:rPr lang="de-AT" sz="2000" dirty="0"/>
              <a:t>des Kindes</a:t>
            </a:r>
          </a:p>
          <a:p>
            <a:pPr marL="357188" indent="-357188">
              <a:spcBef>
                <a:spcPts val="1200"/>
              </a:spcBef>
              <a:buClr>
                <a:srgbClr val="F39200"/>
              </a:buClr>
              <a:buFont typeface="Wingdings" panose="05000000000000000000" pitchFamily="2" charset="2"/>
              <a:buChar char="§"/>
            </a:pPr>
            <a:r>
              <a:rPr lang="de-AT" sz="2000" dirty="0"/>
              <a:t>Achten Sie auf die PEGI-Alterskennzeichnung!</a:t>
            </a:r>
          </a:p>
          <a:p>
            <a:pPr marL="357188" indent="-357188">
              <a:buClr>
                <a:srgbClr val="F39200"/>
              </a:buClr>
              <a:buFont typeface="Wingdings" panose="05000000000000000000" pitchFamily="2" charset="2"/>
              <a:buChar char="§"/>
            </a:pPr>
            <a:r>
              <a:rPr lang="de-AT" sz="2000" dirty="0"/>
              <a:t>Gute Computerspiele: </a:t>
            </a:r>
            <a:r>
              <a:rPr lang="de-AT" sz="2000" dirty="0">
                <a:hlinkClick r:id="rId3"/>
              </a:rPr>
              <a:t>www.bupp.at</a:t>
            </a:r>
            <a:endParaRPr lang="de-AT" sz="2000" dirty="0"/>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37</a:t>
            </a:fld>
            <a:endParaRPr lang="de-AT"/>
          </a:p>
        </p:txBody>
      </p:sp>
    </p:spTree>
    <p:extLst>
      <p:ext uri="{BB962C8B-B14F-4D97-AF65-F5344CB8AC3E}">
        <p14:creationId xmlns:p14="http://schemas.microsoft.com/office/powerpoint/2010/main" val="26319715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https://bupp.at/de/empfehlungen</a:t>
            </a:r>
          </a:p>
        </p:txBody>
      </p:sp>
      <p:sp>
        <p:nvSpPr>
          <p:cNvPr id="4" name="Foliennummernplatzhalter 3"/>
          <p:cNvSpPr>
            <a:spLocks noGrp="1"/>
          </p:cNvSpPr>
          <p:nvPr>
            <p:ph type="sldNum" sz="quarter" idx="5"/>
          </p:nvPr>
        </p:nvSpPr>
        <p:spPr/>
        <p:txBody>
          <a:bodyPr/>
          <a:lstStyle/>
          <a:p>
            <a:fld id="{5BC9136F-CA9D-4FE5-85DC-58A8F95C26FC}" type="slidenum">
              <a:rPr lang="de-AT" smtClean="0"/>
              <a:t>39</a:t>
            </a:fld>
            <a:endParaRPr lang="de-AT"/>
          </a:p>
        </p:txBody>
      </p:sp>
    </p:spTree>
    <p:extLst>
      <p:ext uri="{BB962C8B-B14F-4D97-AF65-F5344CB8AC3E}">
        <p14:creationId xmlns:p14="http://schemas.microsoft.com/office/powerpoint/2010/main" val="36314442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https://www.dji.de/ueber-uns/projekte/projekte/apps-fuer-kinder-angebote-und-trendanalysen/datenbank-apps-fuer-kinder.html</a:t>
            </a:r>
          </a:p>
        </p:txBody>
      </p:sp>
      <p:sp>
        <p:nvSpPr>
          <p:cNvPr id="4" name="Foliennummernplatzhalter 3"/>
          <p:cNvSpPr>
            <a:spLocks noGrp="1"/>
          </p:cNvSpPr>
          <p:nvPr>
            <p:ph type="sldNum" sz="quarter" idx="5"/>
          </p:nvPr>
        </p:nvSpPr>
        <p:spPr/>
        <p:txBody>
          <a:bodyPr/>
          <a:lstStyle/>
          <a:p>
            <a:fld id="{5BC9136F-CA9D-4FE5-85DC-58A8F95C26FC}" type="slidenum">
              <a:rPr lang="de-AT" smtClean="0"/>
              <a:t>40</a:t>
            </a:fld>
            <a:endParaRPr lang="de-AT"/>
          </a:p>
        </p:txBody>
      </p:sp>
    </p:spTree>
    <p:extLst>
      <p:ext uri="{BB962C8B-B14F-4D97-AF65-F5344CB8AC3E}">
        <p14:creationId xmlns:p14="http://schemas.microsoft.com/office/powerpoint/2010/main" val="11136038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https://www.spielbar.de/</a:t>
            </a:r>
          </a:p>
        </p:txBody>
      </p:sp>
      <p:sp>
        <p:nvSpPr>
          <p:cNvPr id="4" name="Foliennummernplatzhalter 3"/>
          <p:cNvSpPr>
            <a:spLocks noGrp="1"/>
          </p:cNvSpPr>
          <p:nvPr>
            <p:ph type="sldNum" sz="quarter" idx="5"/>
          </p:nvPr>
        </p:nvSpPr>
        <p:spPr/>
        <p:txBody>
          <a:bodyPr/>
          <a:lstStyle/>
          <a:p>
            <a:fld id="{5BC9136F-CA9D-4FE5-85DC-58A8F95C26FC}" type="slidenum">
              <a:rPr lang="de-AT" smtClean="0"/>
              <a:t>41</a:t>
            </a:fld>
            <a:endParaRPr lang="de-AT"/>
          </a:p>
        </p:txBody>
      </p:sp>
    </p:spTree>
    <p:extLst>
      <p:ext uri="{BB962C8B-B14F-4D97-AF65-F5344CB8AC3E}">
        <p14:creationId xmlns:p14="http://schemas.microsoft.com/office/powerpoint/2010/main" val="342693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en-GB" altLang="de-DE" b="1" dirty="0" err="1">
                <a:latin typeface="Arial" panose="020B0604020202020204" pitchFamily="34" charset="0"/>
                <a:ea typeface="ＭＳ Ｐゴシック" pitchFamily="34" charset="-128"/>
                <a:cs typeface="Arial" panose="020B0604020202020204" pitchFamily="34" charset="0"/>
              </a:rPr>
              <a:t>Wichtige</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b="1" dirty="0" err="1">
                <a:latin typeface="Arial" panose="020B0604020202020204" pitchFamily="34" charset="0"/>
                <a:ea typeface="ＭＳ Ｐゴシック" pitchFamily="34" charset="-128"/>
                <a:cs typeface="Arial" panose="020B0604020202020204" pitchFamily="34" charset="0"/>
              </a:rPr>
              <a:t>Themen</a:t>
            </a:r>
            <a:r>
              <a:rPr lang="en-GB" altLang="de-DE" b="1" dirty="0">
                <a:latin typeface="Arial" panose="020B0604020202020204" pitchFamily="34" charset="0"/>
                <a:ea typeface="ＭＳ Ｐゴシック" pitchFamily="34" charset="-128"/>
                <a:cs typeface="Arial" panose="020B0604020202020204" pitchFamily="34" charset="0"/>
              </a:rPr>
              <a:t> für </a:t>
            </a:r>
            <a:r>
              <a:rPr lang="en-GB" altLang="de-DE" b="1" dirty="0" err="1">
                <a:latin typeface="Arial" panose="020B0604020202020204" pitchFamily="34" charset="0"/>
                <a:ea typeface="ＭＳ Ｐゴシック" pitchFamily="34" charset="-128"/>
                <a:cs typeface="Arial" panose="020B0604020202020204" pitchFamily="34" charset="0"/>
              </a:rPr>
              <a:t>Volksschulkinder</a:t>
            </a:r>
            <a:r>
              <a:rPr lang="en-GB" altLang="de-DE" b="1" dirty="0">
                <a:latin typeface="Arial" panose="020B0604020202020204" pitchFamily="34" charset="0"/>
                <a:ea typeface="ＭＳ Ｐゴシック" pitchFamily="34" charset="-128"/>
                <a:cs typeface="Arial" panose="020B0604020202020204" pitchFamily="34" charset="0"/>
              </a:rPr>
              <a:t>: </a:t>
            </a:r>
          </a:p>
          <a:p>
            <a:pPr>
              <a:defRPr/>
            </a:pPr>
            <a:endParaRPr lang="en-GB" altLang="de-DE" dirty="0">
              <a:latin typeface="Arial" panose="020B0604020202020204" pitchFamily="34" charset="0"/>
              <a:ea typeface="ＭＳ Ｐゴシック" pitchFamily="34" charset="-128"/>
              <a:cs typeface="Arial" panose="020B0604020202020204" pitchFamily="34" charset="0"/>
            </a:endParaRPr>
          </a:p>
          <a:p>
            <a:pPr marL="171570" indent="-171570">
              <a:buFont typeface="Arial" panose="020B0604020202020204" pitchFamily="34" charset="0"/>
              <a:buChar char="•"/>
              <a:defRPr/>
            </a:pPr>
            <a:r>
              <a:rPr lang="en-GB" altLang="de-DE" b="1" dirty="0" err="1">
                <a:latin typeface="Arial" panose="020B0604020202020204" pitchFamily="34" charset="0"/>
                <a:ea typeface="ＭＳ Ｐゴシック" pitchFamily="34" charset="-128"/>
                <a:cs typeface="Arial" panose="020B0604020202020204" pitchFamily="34" charset="0"/>
              </a:rPr>
              <a:t>Passwörter</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dirty="0">
                <a:latin typeface="Arial" panose="020B0604020202020204" pitchFamily="34" charset="0"/>
                <a:ea typeface="ＭＳ Ｐゴシック" pitchFamily="34" charset="-128"/>
                <a:cs typeface="Arial" panose="020B0604020202020204" pitchFamily="34" charset="0"/>
              </a:rPr>
              <a:t>Wie </a:t>
            </a:r>
            <a:r>
              <a:rPr lang="de-DE" altLang="de-DE" noProof="0" dirty="0">
                <a:latin typeface="Arial" panose="020B0604020202020204" pitchFamily="34" charset="0"/>
                <a:ea typeface="ＭＳ Ｐゴシック" pitchFamily="34" charset="-128"/>
                <a:cs typeface="Arial" panose="020B0604020202020204" pitchFamily="34" charset="0"/>
              </a:rPr>
              <a:t>sieht</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ein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sicheres</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Passwort</a:t>
            </a:r>
            <a:r>
              <a:rPr lang="en-GB" altLang="de-DE" baseline="0" dirty="0">
                <a:latin typeface="Arial" panose="020B0604020202020204" pitchFamily="34" charset="0"/>
                <a:ea typeface="ＭＳ Ｐゴシック" pitchFamily="34" charset="-128"/>
                <a:cs typeface="Arial" panose="020B0604020202020204" pitchFamily="34" charset="0"/>
              </a:rPr>
              <a:t> </a:t>
            </a:r>
            <a:r>
              <a:rPr lang="en-GB" altLang="de-DE" baseline="0" dirty="0" err="1">
                <a:latin typeface="Arial" panose="020B0604020202020204" pitchFamily="34" charset="0"/>
                <a:ea typeface="ＭＳ Ｐゴシック" pitchFamily="34" charset="-128"/>
                <a:cs typeface="Arial" panose="020B0604020202020204" pitchFamily="34" charset="0"/>
              </a:rPr>
              <a:t>aus</a:t>
            </a:r>
            <a:r>
              <a:rPr lang="en-GB" altLang="de-DE" baseline="0" dirty="0">
                <a:latin typeface="Arial" panose="020B0604020202020204" pitchFamily="34" charset="0"/>
                <a:ea typeface="ＭＳ Ｐゴシック" pitchFamily="34" charset="-128"/>
                <a:cs typeface="Arial" panose="020B0604020202020204" pitchFamily="34" charset="0"/>
              </a:rPr>
              <a:t>? W</a:t>
            </a:r>
            <a:r>
              <a:rPr lang="en-GB" altLang="de-DE" dirty="0">
                <a:latin typeface="Arial" panose="020B0604020202020204" pitchFamily="34" charset="0"/>
                <a:ea typeface="ＭＳ Ｐゴシック" pitchFamily="34" charset="-128"/>
                <a:cs typeface="Arial" panose="020B0604020202020204" pitchFamily="34" charset="0"/>
              </a:rPr>
              <a:t>ie </a:t>
            </a:r>
            <a:r>
              <a:rPr lang="en-GB" altLang="de-DE" dirty="0" err="1">
                <a:latin typeface="Arial" panose="020B0604020202020204" pitchFamily="34" charset="0"/>
                <a:ea typeface="ＭＳ Ｐゴシック" pitchFamily="34" charset="-128"/>
                <a:cs typeface="Arial" panose="020B0604020202020204" pitchFamily="34" charset="0"/>
              </a:rPr>
              <a:t>geht</a:t>
            </a:r>
            <a:r>
              <a:rPr lang="en-GB" altLang="de-DE" dirty="0">
                <a:latin typeface="Arial" panose="020B0604020202020204" pitchFamily="34" charset="0"/>
                <a:ea typeface="ＭＳ Ｐゴシック" pitchFamily="34" charset="-128"/>
                <a:cs typeface="Arial" panose="020B0604020202020204" pitchFamily="34" charset="0"/>
              </a:rPr>
              <a:t> man mit </a:t>
            </a:r>
            <a:r>
              <a:rPr lang="en-GB" altLang="de-DE" dirty="0" err="1">
                <a:latin typeface="Arial" panose="020B0604020202020204" pitchFamily="34" charset="0"/>
                <a:ea typeface="ＭＳ Ｐゴシック" pitchFamily="34" charset="-128"/>
                <a:cs typeface="Arial" panose="020B0604020202020204" pitchFamily="34" charset="0"/>
              </a:rPr>
              <a:t>Passwörtern</a:t>
            </a:r>
            <a:r>
              <a:rPr lang="en-GB" altLang="de-DE" dirty="0">
                <a:latin typeface="Arial" panose="020B0604020202020204" pitchFamily="34" charset="0"/>
                <a:ea typeface="ＭＳ Ｐゴシック" pitchFamily="34" charset="-128"/>
                <a:cs typeface="Arial" panose="020B0604020202020204" pitchFamily="34" charset="0"/>
              </a:rPr>
              <a:t> um?</a:t>
            </a:r>
          </a:p>
          <a:p>
            <a:pPr marL="171570" indent="-171570">
              <a:buFont typeface="Arial" panose="020B0604020202020204" pitchFamily="34" charset="0"/>
              <a:buChar char="•"/>
              <a:defRPr/>
            </a:pPr>
            <a:endParaRPr lang="en-GB" altLang="de-DE" dirty="0">
              <a:latin typeface="Arial" panose="020B0604020202020204" pitchFamily="34" charset="0"/>
              <a:ea typeface="ＭＳ Ｐゴシック" pitchFamily="34" charset="-128"/>
              <a:cs typeface="Arial" panose="020B0604020202020204" pitchFamily="34" charset="0"/>
            </a:endParaRPr>
          </a:p>
          <a:p>
            <a:pPr marL="171570" indent="-171570">
              <a:buFont typeface="Arial" panose="020B0604020202020204" pitchFamily="34" charset="0"/>
              <a:buChar char="•"/>
              <a:defRPr/>
            </a:pPr>
            <a:r>
              <a:rPr lang="en-GB" altLang="de-DE" b="1" dirty="0" err="1">
                <a:latin typeface="Arial" panose="020B0604020202020204" pitchFamily="34" charset="0"/>
                <a:ea typeface="ＭＳ Ｐゴシック" pitchFamily="34" charset="-128"/>
                <a:cs typeface="Arial" panose="020B0604020202020204" pitchFamily="34" charset="0"/>
              </a:rPr>
              <a:t>Identitäten</a:t>
            </a:r>
            <a:r>
              <a:rPr lang="en-GB" altLang="de-DE" b="1" dirty="0">
                <a:latin typeface="Arial" panose="020B0604020202020204" pitchFamily="34" charset="0"/>
                <a:ea typeface="ＭＳ Ｐゴシック" pitchFamily="34" charset="-128"/>
                <a:cs typeface="Arial" panose="020B0604020202020204" pitchFamily="34" charset="0"/>
              </a:rPr>
              <a:t> online und </a:t>
            </a:r>
            <a:r>
              <a:rPr lang="en-GB" altLang="de-DE" b="1" dirty="0" err="1">
                <a:latin typeface="Arial" panose="020B0604020202020204" pitchFamily="34" charset="0"/>
                <a:ea typeface="ＭＳ Ｐゴシック" pitchFamily="34" charset="-128"/>
                <a:cs typeface="Arial" panose="020B0604020202020204" pitchFamily="34" charset="0"/>
              </a:rPr>
              <a:t>im</a:t>
            </a:r>
            <a:r>
              <a:rPr lang="en-GB" altLang="de-DE" b="1" dirty="0">
                <a:latin typeface="Arial" panose="020B0604020202020204" pitchFamily="34" charset="0"/>
                <a:ea typeface="ＭＳ Ｐゴシック" pitchFamily="34" charset="-128"/>
                <a:cs typeface="Arial" panose="020B0604020202020204" pitchFamily="34" charset="0"/>
              </a:rPr>
              <a:t> </a:t>
            </a:r>
            <a:r>
              <a:rPr lang="de-AT" altLang="de-DE" dirty="0">
                <a:latin typeface="Arial" panose="020B0604020202020204" pitchFamily="34" charset="0"/>
                <a:ea typeface="ＭＳ Ｐゴシック" pitchFamily="34" charset="-128"/>
                <a:cs typeface="Arial" panose="020B0604020202020204" pitchFamily="34" charset="0"/>
              </a:rPr>
              <a:t>„</a:t>
            </a:r>
            <a:r>
              <a:rPr lang="en-GB" altLang="de-DE" b="1" dirty="0" err="1">
                <a:latin typeface="Arial" panose="020B0604020202020204" pitchFamily="34" charset="0"/>
                <a:ea typeface="ＭＳ Ｐゴシック" pitchFamily="34" charset="-128"/>
                <a:cs typeface="Arial" panose="020B0604020202020204" pitchFamily="34" charset="0"/>
              </a:rPr>
              <a:t>realen</a:t>
            </a:r>
            <a:r>
              <a:rPr lang="de-AT" altLang="de-DE" dirty="0">
                <a:latin typeface="Arial" panose="020B0604020202020204" pitchFamily="34" charset="0"/>
                <a:ea typeface="ＭＳ Ｐゴシック" pitchFamily="34" charset="-128"/>
                <a:cs typeface="Arial" panose="020B0604020202020204" pitchFamily="34" charset="0"/>
              </a:rPr>
              <a:t>“</a:t>
            </a:r>
            <a:r>
              <a:rPr lang="en-GB" altLang="de-DE" b="1" dirty="0">
                <a:latin typeface="Arial" panose="020B0604020202020204" pitchFamily="34" charset="0"/>
                <a:ea typeface="ＭＳ Ｐゴシック" pitchFamily="34" charset="-128"/>
                <a:cs typeface="Arial" panose="020B0604020202020204" pitchFamily="34" charset="0"/>
              </a:rPr>
              <a:t> Leben: </a:t>
            </a:r>
            <a:r>
              <a:rPr lang="en-GB" altLang="de-DE" dirty="0" err="1">
                <a:latin typeface="Arial" panose="020B0604020202020204" pitchFamily="34" charset="0"/>
                <a:ea typeface="ＭＳ Ｐゴシック" pitchFamily="34" charset="-128"/>
                <a:cs typeface="Arial" panose="020B0604020202020204" pitchFamily="34" charset="0"/>
              </a:rPr>
              <a:t>Welche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Informationen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darf</a:t>
            </a:r>
            <a:r>
              <a:rPr lang="en-GB" altLang="de-DE" dirty="0">
                <a:latin typeface="Arial" panose="020B0604020202020204" pitchFamily="34" charset="0"/>
                <a:ea typeface="ＭＳ Ｐゴシック" pitchFamily="34" charset="-128"/>
                <a:cs typeface="Arial" panose="020B0604020202020204" pitchFamily="34" charset="0"/>
              </a:rPr>
              <a:t> man </a:t>
            </a:r>
            <a:r>
              <a:rPr lang="en-GB" altLang="de-DE" dirty="0" err="1">
                <a:latin typeface="Arial" panose="020B0604020202020204" pitchFamily="34" charset="0"/>
                <a:ea typeface="ＭＳ Ｐゴシック" pitchFamily="34" charset="-128"/>
                <a:cs typeface="Arial" panose="020B0604020202020204" pitchFamily="34" charset="0"/>
              </a:rPr>
              <a:t>im</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Netz</a:t>
            </a:r>
            <a:r>
              <a:rPr lang="en-GB" altLang="de-DE" dirty="0">
                <a:latin typeface="Arial" panose="020B0604020202020204" pitchFamily="34" charset="0"/>
                <a:ea typeface="ＭＳ Ｐゴシック" pitchFamily="34" charset="-128"/>
                <a:cs typeface="Arial" panose="020B0604020202020204" pitchFamily="34" charset="0"/>
              </a:rPr>
              <a:t> von </a:t>
            </a:r>
            <a:r>
              <a:rPr lang="en-GB" altLang="de-DE" dirty="0" err="1">
                <a:latin typeface="Arial" panose="020B0604020202020204" pitchFamily="34" charset="0"/>
                <a:ea typeface="ＭＳ Ｐゴシック" pitchFamily="34" charset="-128"/>
                <a:cs typeface="Arial" panose="020B0604020202020204" pitchFamily="34" charset="0"/>
              </a:rPr>
              <a:t>sich</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preisgeben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Steckt</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hinter</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dem</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Profil</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wirklich</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diese</a:t>
            </a:r>
            <a:r>
              <a:rPr lang="en-GB" altLang="de-DE" dirty="0">
                <a:latin typeface="Arial" panose="020B0604020202020204" pitchFamily="34" charset="0"/>
                <a:ea typeface="ＭＳ Ｐゴシック" pitchFamily="34" charset="-128"/>
                <a:cs typeface="Arial" panose="020B0604020202020204" pitchFamily="34" charset="0"/>
              </a:rPr>
              <a:t> Person </a:t>
            </a:r>
            <a:r>
              <a:rPr lang="en-GB" altLang="de-DE" dirty="0" err="1">
                <a:latin typeface="Arial" panose="020B0604020202020204" pitchFamily="34" charset="0"/>
                <a:ea typeface="ＭＳ Ｐゴシック" pitchFamily="34" charset="-128"/>
                <a:cs typeface="Arial" panose="020B0604020202020204" pitchFamily="34" charset="0"/>
              </a:rPr>
              <a:t>oder</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gibt</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sie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sich</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als</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jemand</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anders</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aus</a:t>
            </a:r>
            <a:r>
              <a:rPr lang="en-GB" altLang="de-DE" dirty="0">
                <a:latin typeface="Arial" panose="020B0604020202020204" pitchFamily="34" charset="0"/>
                <a:ea typeface="ＭＳ Ｐゴシック" pitchFamily="34" charset="-128"/>
                <a:cs typeface="Arial" panose="020B0604020202020204" pitchFamily="34" charset="0"/>
              </a:rPr>
              <a:t>?</a:t>
            </a:r>
          </a:p>
          <a:p>
            <a:pPr marL="171570" indent="-171570">
              <a:buFont typeface="Arial" panose="020B0604020202020204" pitchFamily="34" charset="0"/>
              <a:buChar char="•"/>
              <a:defRPr/>
            </a:pPr>
            <a:endParaRPr lang="en-GB" altLang="de-DE" b="1" dirty="0">
              <a:latin typeface="Arial" panose="020B0604020202020204" pitchFamily="34" charset="0"/>
              <a:ea typeface="ＭＳ Ｐゴシック" pitchFamily="34" charset="-128"/>
              <a:cs typeface="Arial" panose="020B0604020202020204" pitchFamily="34" charset="0"/>
            </a:endParaRPr>
          </a:p>
          <a:p>
            <a:pPr marL="171570" indent="-171570">
              <a:buFont typeface="Arial" panose="020B0604020202020204" pitchFamily="34" charset="0"/>
              <a:buChar char="•"/>
              <a:defRPr/>
            </a:pPr>
            <a:r>
              <a:rPr lang="en-GB" altLang="de-DE" b="1" dirty="0" err="1">
                <a:latin typeface="Arial" panose="020B0604020202020204" pitchFamily="34" charset="0"/>
                <a:ea typeface="ＭＳ Ｐゴシック" pitchFamily="34" charset="-128"/>
                <a:cs typeface="Arial" panose="020B0604020202020204" pitchFamily="34" charset="0"/>
              </a:rPr>
              <a:t>Kosten</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b="1" dirty="0" err="1">
                <a:latin typeface="Arial" panose="020B0604020202020204" pitchFamily="34" charset="0"/>
                <a:ea typeface="ＭＳ Ｐゴシック" pitchFamily="34" charset="-128"/>
                <a:cs typeface="Arial" panose="020B0604020202020204" pitchFamily="34" charset="0"/>
              </a:rPr>
              <a:t>erkennen</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Welche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Inhalte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sind</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wirklich</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kostenlos</a:t>
            </a:r>
            <a:r>
              <a:rPr lang="en-GB" altLang="de-DE" dirty="0">
                <a:latin typeface="Arial" panose="020B0604020202020204" pitchFamily="34" charset="0"/>
                <a:ea typeface="ＭＳ Ｐゴシック" pitchFamily="34" charset="-128"/>
                <a:cs typeface="Arial" panose="020B0604020202020204" pitchFamily="34" charset="0"/>
              </a:rPr>
              <a:t>, für </a:t>
            </a:r>
            <a:r>
              <a:rPr lang="en-GB" altLang="de-DE" dirty="0" err="1">
                <a:latin typeface="Arial" panose="020B0604020202020204" pitchFamily="34" charset="0"/>
                <a:ea typeface="ＭＳ Ｐゴシック" pitchFamily="34" charset="-128"/>
                <a:cs typeface="Arial" panose="020B0604020202020204" pitchFamily="34" charset="0"/>
              </a:rPr>
              <a:t>welche</a:t>
            </a:r>
            <a:r>
              <a:rPr lang="en-GB" altLang="de-DE" dirty="0">
                <a:latin typeface="Arial" panose="020B0604020202020204" pitchFamily="34" charset="0"/>
                <a:ea typeface="ＭＳ Ｐゴシック" pitchFamily="34" charset="-128"/>
                <a:cs typeface="Arial" panose="020B0604020202020204" pitchFamily="34" charset="0"/>
              </a:rPr>
              <a:t> muss ich </a:t>
            </a:r>
            <a:r>
              <a:rPr lang="en-GB" altLang="de-DE" dirty="0" err="1">
                <a:latin typeface="Arial" panose="020B0604020202020204" pitchFamily="34" charset="0"/>
                <a:ea typeface="ＭＳ Ｐゴシック" pitchFamily="34" charset="-128"/>
                <a:cs typeface="Arial" panose="020B0604020202020204" pitchFamily="34" charset="0"/>
              </a:rPr>
              <a:t>zahlen</a:t>
            </a:r>
            <a:r>
              <a:rPr lang="en-GB" altLang="de-DE" dirty="0">
                <a:latin typeface="Arial" panose="020B0604020202020204" pitchFamily="34" charset="0"/>
                <a:ea typeface="ＭＳ Ｐゴシック" pitchFamily="34" charset="-128"/>
                <a:cs typeface="Arial" panose="020B0604020202020204" pitchFamily="34" charset="0"/>
              </a:rPr>
              <a:t>? </a:t>
            </a:r>
          </a:p>
          <a:p>
            <a:pPr marL="171570" indent="-171570">
              <a:buFont typeface="Arial" panose="020B0604020202020204" pitchFamily="34" charset="0"/>
              <a:buChar char="•"/>
              <a:defRPr/>
            </a:pPr>
            <a:endParaRPr lang="en-GB" altLang="de-DE" b="1" dirty="0">
              <a:latin typeface="Arial" panose="020B0604020202020204" pitchFamily="34" charset="0"/>
              <a:ea typeface="ＭＳ Ｐゴシック" pitchFamily="34" charset="-128"/>
              <a:cs typeface="Arial" panose="020B0604020202020204" pitchFamily="34" charset="0"/>
            </a:endParaRPr>
          </a:p>
          <a:p>
            <a:pPr marL="171570" indent="-171570">
              <a:buFont typeface="Arial" panose="020B0604020202020204" pitchFamily="34" charset="0"/>
              <a:buChar char="•"/>
              <a:defRPr/>
            </a:pPr>
            <a:r>
              <a:rPr lang="de-AT" altLang="de-DE" b="1" noProof="0" dirty="0">
                <a:latin typeface="Arial" panose="020B0604020202020204" pitchFamily="34" charset="0"/>
                <a:ea typeface="ＭＳ Ｐゴシック" pitchFamily="34" charset="-128"/>
                <a:cs typeface="Arial" panose="020B0604020202020204" pitchFamily="34" charset="0"/>
              </a:rPr>
              <a:t>Berechtigungen</a:t>
            </a:r>
            <a:r>
              <a:rPr lang="en-GB" altLang="de-DE" b="1" dirty="0">
                <a:latin typeface="Arial" panose="020B0604020202020204" pitchFamily="34" charset="0"/>
                <a:ea typeface="ＭＳ Ｐゴシック" pitchFamily="34" charset="-128"/>
                <a:cs typeface="Arial" panose="020B0604020202020204" pitchFamily="34" charset="0"/>
              </a:rPr>
              <a:t>/</a:t>
            </a:r>
            <a:r>
              <a:rPr lang="en-GB" altLang="de-DE" b="1" dirty="0" err="1">
                <a:latin typeface="Arial" panose="020B0604020202020204" pitchFamily="34" charset="0"/>
                <a:ea typeface="ＭＳ Ｐゴシック" pitchFamily="34" charset="-128"/>
                <a:cs typeface="Arial" panose="020B0604020202020204" pitchFamily="34" charset="0"/>
              </a:rPr>
              <a:t>Zustimmung</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Welche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Aussagen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im</a:t>
            </a:r>
            <a:r>
              <a:rPr lang="en-GB" altLang="de-DE" dirty="0">
                <a:latin typeface="Arial" panose="020B0604020202020204" pitchFamily="34" charset="0"/>
                <a:ea typeface="ＭＳ Ｐゴシック" pitchFamily="34" charset="-128"/>
                <a:cs typeface="Arial" panose="020B0604020202020204" pitchFamily="34" charset="0"/>
              </a:rPr>
              <a:t> Internet </a:t>
            </a:r>
            <a:r>
              <a:rPr lang="en-GB" altLang="de-DE" dirty="0" err="1">
                <a:latin typeface="Arial" panose="020B0604020202020204" pitchFamily="34" charset="0"/>
                <a:ea typeface="ＭＳ Ｐゴシック" pitchFamily="34" charset="-128"/>
                <a:cs typeface="Arial" panose="020B0604020202020204" pitchFamily="34" charset="0"/>
              </a:rPr>
              <a:t>sind</a:t>
            </a:r>
            <a:r>
              <a:rPr lang="en-GB" altLang="de-DE" dirty="0">
                <a:latin typeface="Arial" panose="020B0604020202020204" pitchFamily="34" charset="0"/>
                <a:ea typeface="ＭＳ Ｐゴシック" pitchFamily="34" charset="-128"/>
                <a:cs typeface="Arial" panose="020B0604020202020204" pitchFamily="34" charset="0"/>
              </a:rPr>
              <a:t> </a:t>
            </a:r>
            <a:r>
              <a:rPr lang="de-AT" altLang="de-DE" dirty="0">
                <a:latin typeface="Arial" panose="020B0604020202020204" pitchFamily="34" charset="0"/>
                <a:ea typeface="ＭＳ Ｐゴシック" pitchFamily="34" charset="-128"/>
                <a:cs typeface="Arial" panose="020B0604020202020204" pitchFamily="34" charset="0"/>
              </a:rPr>
              <a:t>„</a:t>
            </a:r>
            <a:r>
              <a:rPr lang="en-GB" altLang="de-DE" dirty="0" err="1">
                <a:latin typeface="Arial" panose="020B0604020202020204" pitchFamily="34" charset="0"/>
                <a:ea typeface="ＭＳ Ｐゴシック" pitchFamily="34" charset="-128"/>
                <a:cs typeface="Arial" panose="020B0604020202020204" pitchFamily="34" charset="0"/>
              </a:rPr>
              <a:t>wahr</a:t>
            </a:r>
            <a:r>
              <a:rPr lang="de-AT" altLang="de-DE" dirty="0">
                <a:latin typeface="Arial" panose="020B0604020202020204" pitchFamily="34" charset="0"/>
                <a:ea typeface="ＭＳ Ｐゴシック" pitchFamily="34" charset="-128"/>
                <a:cs typeface="Arial" panose="020B0604020202020204" pitchFamily="34" charset="0"/>
              </a:rPr>
              <a:t>“</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welche</a:t>
            </a:r>
            <a:r>
              <a:rPr lang="en-GB" altLang="de-DE" dirty="0">
                <a:latin typeface="Arial" panose="020B0604020202020204" pitchFamily="34" charset="0"/>
                <a:ea typeface="ＭＳ Ｐゴシック" pitchFamily="34" charset="-128"/>
                <a:cs typeface="Arial" panose="020B0604020202020204" pitchFamily="34" charset="0"/>
              </a:rPr>
              <a:t> </a:t>
            </a:r>
            <a:r>
              <a:rPr lang="de-AT" altLang="de-DE" dirty="0">
                <a:latin typeface="Arial" panose="020B0604020202020204" pitchFamily="34" charset="0"/>
                <a:ea typeface="ＭＳ Ｐゴシック" pitchFamily="34" charset="-128"/>
                <a:cs typeface="Arial" panose="020B0604020202020204" pitchFamily="34" charset="0"/>
              </a:rPr>
              <a:t>„</a:t>
            </a:r>
            <a:r>
              <a:rPr lang="en-GB" altLang="de-DE" dirty="0" err="1">
                <a:latin typeface="Arial" panose="020B0604020202020204" pitchFamily="34" charset="0"/>
                <a:ea typeface="ＭＳ Ｐゴシック" pitchFamily="34" charset="-128"/>
                <a:cs typeface="Arial" panose="020B0604020202020204" pitchFamily="34" charset="0"/>
              </a:rPr>
              <a:t>falsch</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welchen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Anfragen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kann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mit</a:t>
            </a:r>
            <a:r>
              <a:rPr lang="en-GB" altLang="de-DE" dirty="0">
                <a:latin typeface="Arial" panose="020B0604020202020204" pitchFamily="34" charset="0"/>
                <a:ea typeface="ＭＳ Ｐゴシック" pitchFamily="34" charset="-128"/>
                <a:cs typeface="Arial" panose="020B0604020202020204" pitchFamily="34" charset="0"/>
              </a:rPr>
              <a:t> </a:t>
            </a:r>
            <a:r>
              <a:rPr lang="de-AT" altLang="de-DE" dirty="0">
                <a:latin typeface="Arial" panose="020B0604020202020204" pitchFamily="34" charset="0"/>
                <a:ea typeface="ＭＳ Ｐゴシック" pitchFamily="34" charset="-128"/>
                <a:cs typeface="Arial" panose="020B0604020202020204" pitchFamily="34" charset="0"/>
              </a:rPr>
              <a:t>„Ja“ </a:t>
            </a:r>
            <a:r>
              <a:rPr lang="en-GB" altLang="de-DE" dirty="0" err="1">
                <a:latin typeface="Arial" panose="020B0604020202020204" pitchFamily="34" charset="0"/>
                <a:ea typeface="ＭＳ Ｐゴシック" pitchFamily="34" charset="-128"/>
                <a:cs typeface="Arial" panose="020B0604020202020204" pitchFamily="34" charset="0"/>
              </a:rPr>
              <a:t>zugestimmt</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werden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welchen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nicht</a:t>
            </a:r>
            <a:r>
              <a:rPr lang="en-GB" altLang="de-DE" dirty="0">
                <a:latin typeface="Arial" panose="020B0604020202020204" pitchFamily="34" charset="0"/>
                <a:ea typeface="ＭＳ Ｐゴシック" pitchFamily="34" charset="-128"/>
                <a:cs typeface="Arial" panose="020B0604020202020204" pitchFamily="34" charset="0"/>
              </a:rPr>
              <a:t>? </a:t>
            </a:r>
            <a:r>
              <a:rPr lang="de-AT" altLang="de-DE" dirty="0">
                <a:latin typeface="Arial" panose="020B0604020202020204" pitchFamily="34" charset="0"/>
                <a:ea typeface="ＭＳ Ｐゴシック" pitchFamily="34" charset="-128"/>
                <a:cs typeface="Arial" panose="020B0604020202020204" pitchFamily="34" charset="0"/>
              </a:rPr>
              <a:t>Es ist für Kinder überhaupt nicht einfach, im Internet zwischen „Ja“  und „Nein“  zu unterscheiden. Denn „Ja“ und „Nein“ heißen im Internet oft anders, z.B. „OK“, „Weiter“, „Abbrechen“ etc. Hier müssen Eltern helfen!</a:t>
            </a:r>
            <a:br>
              <a:rPr lang="de-AT" altLang="de-DE" dirty="0">
                <a:latin typeface="Arial" panose="020B0604020202020204" pitchFamily="34" charset="0"/>
                <a:ea typeface="ＭＳ Ｐゴシック" pitchFamily="34" charset="-128"/>
                <a:cs typeface="Arial" panose="020B0604020202020204" pitchFamily="34" charset="0"/>
              </a:rPr>
            </a:br>
            <a:endParaRPr lang="en-GB" altLang="de-DE" b="1" dirty="0">
              <a:latin typeface="Arial" panose="020B0604020202020204" pitchFamily="34" charset="0"/>
              <a:ea typeface="ＭＳ Ｐゴシック" pitchFamily="34" charset="-128"/>
              <a:cs typeface="Arial" panose="020B0604020202020204" pitchFamily="34" charset="0"/>
            </a:endParaRPr>
          </a:p>
          <a:p>
            <a:pPr marL="171570" indent="-171570">
              <a:buFont typeface="Arial" panose="020B0604020202020204" pitchFamily="34" charset="0"/>
              <a:buChar char="•"/>
              <a:defRPr/>
            </a:pPr>
            <a:r>
              <a:rPr lang="en-GB" altLang="de-DE" b="1" dirty="0" err="1">
                <a:latin typeface="Arial" panose="020B0604020202020204" pitchFamily="34" charset="0"/>
                <a:ea typeface="ＭＳ Ｐゴシック" pitchFamily="34" charset="-128"/>
                <a:cs typeface="Arial" panose="020B0604020202020204" pitchFamily="34" charset="0"/>
              </a:rPr>
              <a:t>Exzessives</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b="1" dirty="0" err="1">
                <a:latin typeface="Arial" panose="020B0604020202020204" pitchFamily="34" charset="0"/>
                <a:ea typeface="ＭＳ Ｐゴシック" pitchFamily="34" charset="-128"/>
                <a:cs typeface="Arial" panose="020B0604020202020204" pitchFamily="34" charset="0"/>
              </a:rPr>
              <a:t>Spielen</a:t>
            </a:r>
            <a:r>
              <a:rPr lang="en-GB" altLang="de-DE" b="1" dirty="0">
                <a:latin typeface="Arial" panose="020B0604020202020204" pitchFamily="34" charset="0"/>
                <a:ea typeface="ＭＳ Ｐゴシック" pitchFamily="34" charset="-128"/>
                <a:cs typeface="Arial" panose="020B0604020202020204" pitchFamily="34" charset="0"/>
              </a:rPr>
              <a:t> und </a:t>
            </a:r>
            <a:r>
              <a:rPr lang="en-GB" altLang="de-DE" b="1" dirty="0" err="1">
                <a:latin typeface="Arial" panose="020B0604020202020204" pitchFamily="34" charset="0"/>
                <a:ea typeface="ＭＳ Ｐゴシック" pitchFamily="34" charset="-128"/>
                <a:cs typeface="Arial" panose="020B0604020202020204" pitchFamily="34" charset="0"/>
              </a:rPr>
              <a:t>exzessive</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b="1" dirty="0" err="1">
                <a:latin typeface="Arial" panose="020B0604020202020204" pitchFamily="34" charset="0"/>
                <a:ea typeface="ＭＳ Ｐゴシック" pitchFamily="34" charset="-128"/>
                <a:cs typeface="Arial" panose="020B0604020202020204" pitchFamily="34" charset="0"/>
              </a:rPr>
              <a:t>Nutzung</a:t>
            </a:r>
            <a:r>
              <a:rPr lang="en-GB" altLang="de-DE" b="1" dirty="0">
                <a:latin typeface="Arial" panose="020B0604020202020204" pitchFamily="34" charset="0"/>
                <a:ea typeface="ＭＳ Ｐゴシック" pitchFamily="34" charset="-128"/>
                <a:cs typeface="Arial" panose="020B0604020202020204" pitchFamily="34" charset="0"/>
              </a:rPr>
              <a:t> von </a:t>
            </a:r>
            <a:r>
              <a:rPr lang="en-GB" altLang="de-DE" b="1" dirty="0" err="1">
                <a:latin typeface="Arial" panose="020B0604020202020204" pitchFamily="34" charset="0"/>
                <a:ea typeface="ＭＳ Ｐゴシック" pitchFamily="34" charset="-128"/>
                <a:cs typeface="Arial" panose="020B0604020202020204" pitchFamily="34" charset="0"/>
              </a:rPr>
              <a:t>Geräten</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Hier</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ist</a:t>
            </a:r>
            <a:r>
              <a:rPr lang="en-GB" altLang="de-DE" dirty="0">
                <a:latin typeface="Arial" panose="020B0604020202020204" pitchFamily="34" charset="0"/>
                <a:ea typeface="ＭＳ Ｐゴシック" pitchFamily="34" charset="-128"/>
                <a:cs typeface="Arial" panose="020B0604020202020204" pitchFamily="34" charset="0"/>
              </a:rPr>
              <a:t> es </a:t>
            </a:r>
            <a:r>
              <a:rPr lang="en-GB" altLang="de-DE" dirty="0" err="1">
                <a:latin typeface="Arial" panose="020B0604020202020204" pitchFamily="34" charset="0"/>
                <a:ea typeface="ＭＳ Ｐゴシック" pitchFamily="34" charset="-128"/>
                <a:cs typeface="Arial" panose="020B0604020202020204" pitchFamily="34" charset="0"/>
              </a:rPr>
              <a:t>wichtig</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mit</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dem</a:t>
            </a:r>
            <a:r>
              <a:rPr lang="en-GB" altLang="de-DE" dirty="0">
                <a:latin typeface="Arial" panose="020B0604020202020204" pitchFamily="34" charset="0"/>
                <a:ea typeface="ＭＳ Ｐゴシック" pitchFamily="34" charset="-128"/>
                <a:cs typeface="Arial" panose="020B0604020202020204" pitchFamily="34" charset="0"/>
              </a:rPr>
              <a:t> Kind </a:t>
            </a:r>
            <a:r>
              <a:rPr lang="en-GB" altLang="de-DE" dirty="0" err="1">
                <a:latin typeface="Arial" panose="020B0604020202020204" pitchFamily="34" charset="0"/>
                <a:ea typeface="ＭＳ Ｐゴシック" pitchFamily="34" charset="-128"/>
                <a:cs typeface="Arial" panose="020B0604020202020204" pitchFamily="34" charset="0"/>
              </a:rPr>
              <a:t>gemeinsame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Regeln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zu</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entwickeln</a:t>
            </a:r>
            <a:r>
              <a:rPr lang="en-GB" altLang="de-DE" dirty="0">
                <a:latin typeface="Arial" panose="020B0604020202020204" pitchFamily="34" charset="0"/>
                <a:ea typeface="ＭＳ Ｐゴシック" pitchFamily="34" charset="-128"/>
                <a:cs typeface="Arial" panose="020B0604020202020204" pitchFamily="34" charset="0"/>
              </a:rPr>
              <a:t>. Kinder </a:t>
            </a:r>
            <a:r>
              <a:rPr lang="en-GB" altLang="de-DE" dirty="0" err="1">
                <a:latin typeface="Arial" panose="020B0604020202020204" pitchFamily="34" charset="0"/>
                <a:ea typeface="ＭＳ Ｐゴシック" pitchFamily="34" charset="-128"/>
                <a:cs typeface="Arial" panose="020B0604020202020204" pitchFamily="34" charset="0"/>
              </a:rPr>
              <a:t>erkennen</a:t>
            </a:r>
            <a:r>
              <a:rPr lang="en-GB" altLang="de-DE" dirty="0">
                <a:latin typeface="Arial" panose="020B0604020202020204" pitchFamily="34" charset="0"/>
                <a:ea typeface="ＭＳ Ｐゴシック" pitchFamily="34" charset="-128"/>
                <a:cs typeface="Arial" panose="020B0604020202020204" pitchFamily="34" charset="0"/>
              </a:rPr>
              <a:t> oft </a:t>
            </a:r>
            <a:r>
              <a:rPr lang="en-GB" altLang="de-DE" dirty="0" err="1">
                <a:latin typeface="Arial" panose="020B0604020202020204" pitchFamily="34" charset="0"/>
                <a:ea typeface="ＭＳ Ｐゴシック" pitchFamily="34" charset="-128"/>
                <a:cs typeface="Arial" panose="020B0604020202020204" pitchFamily="34" charset="0"/>
              </a:rPr>
              <a:t>selbst</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ihre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Grenzen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Unterstützen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kann</a:t>
            </a:r>
            <a:r>
              <a:rPr lang="en-GB" altLang="de-DE" dirty="0">
                <a:latin typeface="Arial" panose="020B0604020202020204" pitchFamily="34" charset="0"/>
                <a:ea typeface="ＭＳ Ｐゴシック" pitchFamily="34" charset="-128"/>
                <a:cs typeface="Arial" panose="020B0604020202020204" pitchFamily="34" charset="0"/>
              </a:rPr>
              <a:t> man </a:t>
            </a:r>
            <a:r>
              <a:rPr lang="en-GB" altLang="de-DE" dirty="0" err="1">
                <a:latin typeface="Arial" panose="020B0604020202020204" pitchFamily="34" charset="0"/>
                <a:ea typeface="ＭＳ Ｐゴシック" pitchFamily="34" charset="-128"/>
                <a:cs typeface="Arial" panose="020B0604020202020204" pitchFamily="34" charset="0"/>
              </a:rPr>
              <a:t>sie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als</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Eltern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indem</a:t>
            </a:r>
            <a:r>
              <a:rPr lang="en-GB" altLang="de-DE" dirty="0">
                <a:latin typeface="Arial" panose="020B0604020202020204" pitchFamily="34" charset="0"/>
                <a:ea typeface="ＭＳ Ｐゴシック" pitchFamily="34" charset="-128"/>
                <a:cs typeface="Arial" panose="020B0604020202020204" pitchFamily="34" charset="0"/>
              </a:rPr>
              <a:t> man </a:t>
            </a:r>
            <a:r>
              <a:rPr lang="en-GB" altLang="de-DE" dirty="0" err="1">
                <a:latin typeface="Arial" panose="020B0604020202020204" pitchFamily="34" charset="0"/>
                <a:ea typeface="ＭＳ Ｐゴシック" pitchFamily="34" charset="-128"/>
                <a:cs typeface="Arial" panose="020B0604020202020204" pitchFamily="34" charset="0"/>
              </a:rPr>
              <a:t>Alternativen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anbietet</a:t>
            </a:r>
            <a:r>
              <a:rPr lang="en-GB" altLang="de-DE" dirty="0">
                <a:latin typeface="Arial" panose="020B0604020202020204" pitchFamily="34" charset="0"/>
                <a:ea typeface="ＭＳ Ｐゴシック" pitchFamily="34" charset="-128"/>
                <a:cs typeface="Arial" panose="020B0604020202020204" pitchFamily="34" charset="0"/>
              </a:rPr>
              <a:t>. </a:t>
            </a:r>
            <a:endParaRPr lang="en-GB" altLang="de-DE" b="1" dirty="0">
              <a:latin typeface="Arial" panose="020B0604020202020204" pitchFamily="34" charset="0"/>
              <a:ea typeface="ＭＳ Ｐゴシック" pitchFamily="34" charset="-128"/>
              <a:cs typeface="Arial" panose="020B0604020202020204" pitchFamily="34" charset="0"/>
            </a:endParaRPr>
          </a:p>
          <a:p>
            <a:pPr marL="171570" indent="-171570">
              <a:buFont typeface="Arial" panose="020B0604020202020204" pitchFamily="34" charset="0"/>
              <a:buChar char="•"/>
              <a:defRPr/>
            </a:pPr>
            <a:endParaRPr lang="en-GB" altLang="de-DE" b="1" dirty="0">
              <a:latin typeface="Arial" panose="020B0604020202020204" pitchFamily="34" charset="0"/>
              <a:ea typeface="ＭＳ Ｐゴシック" pitchFamily="34" charset="-128"/>
              <a:cs typeface="Arial" panose="020B0604020202020204" pitchFamily="34" charset="0"/>
            </a:endParaRPr>
          </a:p>
          <a:p>
            <a:pPr marL="171570" indent="-171570">
              <a:buFont typeface="Arial" panose="020B0604020202020204" pitchFamily="34" charset="0"/>
              <a:buChar char="•"/>
              <a:defRPr/>
            </a:pPr>
            <a:r>
              <a:rPr lang="en-GB" altLang="de-DE" b="1" dirty="0" err="1">
                <a:latin typeface="Arial" panose="020B0604020202020204" pitchFamily="34" charset="0"/>
                <a:ea typeface="ＭＳ Ｐゴシック" pitchFamily="34" charset="-128"/>
                <a:cs typeface="Arial" panose="020B0604020202020204" pitchFamily="34" charset="0"/>
              </a:rPr>
              <a:t>Ungeeignete</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b="1" dirty="0" err="1">
                <a:latin typeface="Arial" panose="020B0604020202020204" pitchFamily="34" charset="0"/>
                <a:ea typeface="ＭＳ Ｐゴシック" pitchFamily="34" charset="-128"/>
                <a:cs typeface="Arial" panose="020B0604020202020204" pitchFamily="34" charset="0"/>
              </a:rPr>
              <a:t>Inhalte</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Vor</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allem</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junge</a:t>
            </a:r>
            <a:r>
              <a:rPr lang="en-GB" altLang="de-DE" dirty="0">
                <a:latin typeface="Arial" panose="020B0604020202020204" pitchFamily="34" charset="0"/>
                <a:ea typeface="ＭＳ Ｐゴシック" pitchFamily="34" charset="-128"/>
                <a:cs typeface="Arial" panose="020B0604020202020204" pitchFamily="34" charset="0"/>
              </a:rPr>
              <a:t> Kinder </a:t>
            </a:r>
            <a:r>
              <a:rPr lang="en-GB" altLang="de-DE" dirty="0" err="1">
                <a:latin typeface="Arial" panose="020B0604020202020204" pitchFamily="34" charset="0"/>
                <a:ea typeface="ＭＳ Ｐゴシック" pitchFamily="34" charset="-128"/>
                <a:cs typeface="Arial" panose="020B0604020202020204" pitchFamily="34" charset="0"/>
              </a:rPr>
              <a:t>sollten</a:t>
            </a:r>
            <a:r>
              <a:rPr lang="en-GB" altLang="de-DE" dirty="0">
                <a:latin typeface="Arial" panose="020B0604020202020204" pitchFamily="34" charset="0"/>
                <a:ea typeface="ＭＳ Ｐゴシック" pitchFamily="34" charset="-128"/>
                <a:cs typeface="Arial" panose="020B0604020202020204" pitchFamily="34" charset="0"/>
              </a:rPr>
              <a:t> auf </a:t>
            </a:r>
            <a:r>
              <a:rPr lang="en-GB" altLang="de-DE" dirty="0" err="1">
                <a:latin typeface="Arial" panose="020B0604020202020204" pitchFamily="34" charset="0"/>
                <a:ea typeface="ＭＳ Ｐゴシック" pitchFamily="34" charset="-128"/>
                <a:cs typeface="Arial" panose="020B0604020202020204" pitchFamily="34" charset="0"/>
              </a:rPr>
              <a:t>keinen</a:t>
            </a:r>
            <a:r>
              <a:rPr lang="en-GB" altLang="de-DE" dirty="0">
                <a:latin typeface="Arial" panose="020B0604020202020204" pitchFamily="34" charset="0"/>
                <a:ea typeface="ＭＳ Ｐゴシック" pitchFamily="34" charset="-128"/>
                <a:cs typeface="Arial" panose="020B0604020202020204" pitchFamily="34" charset="0"/>
              </a:rPr>
              <a:t> Fall </a:t>
            </a:r>
            <a:r>
              <a:rPr lang="en-GB" altLang="de-DE" dirty="0" err="1">
                <a:latin typeface="Arial" panose="020B0604020202020204" pitchFamily="34" charset="0"/>
                <a:ea typeface="ＭＳ Ｐゴシック" pitchFamily="34" charset="-128"/>
                <a:cs typeface="Arial" panose="020B0604020202020204" pitchFamily="34" charset="0"/>
              </a:rPr>
              <a:t>im</a:t>
            </a:r>
            <a:r>
              <a:rPr lang="en-GB" altLang="de-DE" dirty="0">
                <a:latin typeface="Arial" panose="020B0604020202020204" pitchFamily="34" charset="0"/>
                <a:ea typeface="ＭＳ Ｐゴシック" pitchFamily="34" charset="-128"/>
                <a:cs typeface="Arial" panose="020B0604020202020204" pitchFamily="34" charset="0"/>
              </a:rPr>
              <a:t> Internet </a:t>
            </a:r>
            <a:r>
              <a:rPr lang="en-GB" altLang="de-DE" dirty="0" err="1">
                <a:latin typeface="Arial" panose="020B0604020202020204" pitchFamily="34" charset="0"/>
                <a:ea typeface="ＭＳ Ｐゴシック" pitchFamily="34" charset="-128"/>
                <a:cs typeface="Arial" panose="020B0604020202020204" pitchFamily="34" charset="0"/>
              </a:rPr>
              <a:t>alleine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gelassen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werden</a:t>
            </a:r>
            <a:r>
              <a:rPr lang="en-GB" altLang="de-DE" baseline="0" dirty="0">
                <a:latin typeface="Arial" panose="020B0604020202020204" pitchFamily="34" charset="0"/>
                <a:ea typeface="ＭＳ Ｐゴシック" pitchFamily="34" charset="-128"/>
                <a:cs typeface="Arial" panose="020B0604020202020204" pitchFamily="34" charset="0"/>
              </a:rPr>
              <a:t> (</a:t>
            </a:r>
            <a:r>
              <a:rPr lang="en-GB" altLang="de-DE" baseline="0" dirty="0" err="1">
                <a:latin typeface="Arial" panose="020B0604020202020204" pitchFamily="34" charset="0"/>
                <a:ea typeface="ＭＳ Ｐゴシック" pitchFamily="34" charset="-128"/>
                <a:cs typeface="Arial" panose="020B0604020202020204" pitchFamily="34" charset="0"/>
              </a:rPr>
              <a:t>auch</a:t>
            </a:r>
            <a:r>
              <a:rPr lang="en-GB" altLang="de-DE" baseline="0" dirty="0">
                <a:latin typeface="Arial" panose="020B0604020202020204" pitchFamily="34" charset="0"/>
                <a:ea typeface="ＭＳ Ｐゴシック" pitchFamily="34" charset="-128"/>
                <a:cs typeface="Arial" panose="020B0604020202020204" pitchFamily="34" charset="0"/>
              </a:rPr>
              <a:t> </a:t>
            </a:r>
            <a:r>
              <a:rPr lang="en-GB" altLang="de-DE" baseline="0" dirty="0" err="1">
                <a:latin typeface="Arial" panose="020B0604020202020204" pitchFamily="34" charset="0"/>
                <a:ea typeface="ＭＳ Ｐゴシック" pitchFamily="34" charset="-128"/>
                <a:cs typeface="Arial" panose="020B0604020202020204" pitchFamily="34" charset="0"/>
              </a:rPr>
              <a:t>nicht</a:t>
            </a:r>
            <a:r>
              <a:rPr lang="en-GB" altLang="de-DE" baseline="0" dirty="0">
                <a:latin typeface="Arial" panose="020B0604020202020204" pitchFamily="34" charset="0"/>
                <a:ea typeface="ＭＳ Ｐゴシック" pitchFamily="34" charset="-128"/>
                <a:cs typeface="Arial" panose="020B0604020202020204" pitchFamily="34" charset="0"/>
              </a:rPr>
              <a:t> auf YouTube!)</a:t>
            </a:r>
            <a:endParaRPr lang="en-GB" altLang="de-DE" dirty="0">
              <a:latin typeface="Arial" panose="020B0604020202020204" pitchFamily="34" charset="0"/>
              <a:ea typeface="ＭＳ Ｐゴシック" pitchFamily="34" charset="-128"/>
              <a:cs typeface="Arial" panose="020B0604020202020204" pitchFamily="34" charset="0"/>
            </a:endParaRPr>
          </a:p>
          <a:p>
            <a:pPr marL="171570" indent="-171570">
              <a:buFont typeface="Arial" panose="020B0604020202020204" pitchFamily="34" charset="0"/>
              <a:buChar char="•"/>
              <a:defRPr/>
            </a:pPr>
            <a:endParaRPr lang="en-GB" altLang="de-DE" b="1" dirty="0">
              <a:latin typeface="Arial" panose="020B0604020202020204" pitchFamily="34" charset="0"/>
              <a:ea typeface="ＭＳ Ｐゴシック" pitchFamily="34" charset="-128"/>
              <a:cs typeface="Arial" panose="020B0604020202020204" pitchFamily="34" charset="0"/>
            </a:endParaRPr>
          </a:p>
          <a:p>
            <a:pPr marL="171570" indent="-171570">
              <a:buFont typeface="Arial" panose="020B0604020202020204" pitchFamily="34" charset="0"/>
              <a:buChar char="•"/>
              <a:defRPr/>
            </a:pPr>
            <a:r>
              <a:rPr lang="en-GB" altLang="de-DE" b="1" dirty="0" err="1">
                <a:latin typeface="Arial" panose="020B0604020202020204" pitchFamily="34" charset="0"/>
                <a:ea typeface="ＭＳ Ｐゴシック" pitchFamily="34" charset="-128"/>
                <a:cs typeface="Arial" panose="020B0604020202020204" pitchFamily="34" charset="0"/>
              </a:rPr>
              <a:t>Umgang</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b="1" dirty="0" err="1">
                <a:latin typeface="Arial" panose="020B0604020202020204" pitchFamily="34" charset="0"/>
                <a:ea typeface="ＭＳ Ｐゴシック" pitchFamily="34" charset="-128"/>
                <a:cs typeface="Arial" panose="020B0604020202020204" pitchFamily="34" charset="0"/>
              </a:rPr>
              <a:t>miteinander</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dirty="0">
                <a:latin typeface="Arial" panose="020B0604020202020204" pitchFamily="34" charset="0"/>
                <a:ea typeface="ＭＳ Ｐゴシック" pitchFamily="34" charset="-128"/>
                <a:cs typeface="Arial" panose="020B0604020202020204" pitchFamily="34" charset="0"/>
              </a:rPr>
              <a:t>Wie </a:t>
            </a:r>
            <a:r>
              <a:rPr lang="en-GB" altLang="de-DE" dirty="0" err="1">
                <a:latin typeface="Arial" panose="020B0604020202020204" pitchFamily="34" charset="0"/>
                <a:ea typeface="ＭＳ Ｐゴシック" pitchFamily="34" charset="-128"/>
                <a:cs typeface="Arial" panose="020B0604020202020204" pitchFamily="34" charset="0"/>
              </a:rPr>
              <a:t>geht</a:t>
            </a:r>
            <a:r>
              <a:rPr lang="en-GB" altLang="de-DE" dirty="0">
                <a:latin typeface="Arial" panose="020B0604020202020204" pitchFamily="34" charset="0"/>
                <a:ea typeface="ＭＳ Ｐゴシック" pitchFamily="34" charset="-128"/>
                <a:cs typeface="Arial" panose="020B0604020202020204" pitchFamily="34" charset="0"/>
              </a:rPr>
              <a:t> man mit </a:t>
            </a:r>
            <a:r>
              <a:rPr lang="en-GB" altLang="de-DE" dirty="0" err="1">
                <a:latin typeface="Arial" panose="020B0604020202020204" pitchFamily="34" charset="0"/>
                <a:ea typeface="ＭＳ Ｐゴシック" pitchFamily="34" charset="-128"/>
                <a:cs typeface="Arial" panose="020B0604020202020204" pitchFamily="34" charset="0"/>
              </a:rPr>
              <a:t>anderen</a:t>
            </a:r>
            <a:r>
              <a:rPr lang="en-GB" altLang="de-DE" dirty="0">
                <a:latin typeface="Arial" panose="020B0604020202020204" pitchFamily="34" charset="0"/>
                <a:ea typeface="ＭＳ Ｐゴシック" pitchFamily="34" charset="-128"/>
                <a:cs typeface="Arial" panose="020B0604020202020204" pitchFamily="34" charset="0"/>
              </a:rPr>
              <a:t> Menschen </a:t>
            </a:r>
            <a:r>
              <a:rPr lang="en-GB" altLang="de-DE" dirty="0" err="1">
                <a:latin typeface="Arial" panose="020B0604020202020204" pitchFamily="34" charset="0"/>
                <a:ea typeface="ＭＳ Ｐゴシック" pitchFamily="34" charset="-128"/>
                <a:cs typeface="Arial" panose="020B0604020202020204" pitchFamily="34" charset="0"/>
              </a:rPr>
              <a:t>im</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Netz</a:t>
            </a:r>
            <a:r>
              <a:rPr lang="en-GB" altLang="de-DE" dirty="0">
                <a:latin typeface="Arial" panose="020B0604020202020204" pitchFamily="34" charset="0"/>
                <a:ea typeface="ＭＳ Ｐゴシック" pitchFamily="34" charset="-128"/>
                <a:cs typeface="Arial" panose="020B0604020202020204" pitchFamily="34" charset="0"/>
              </a:rPr>
              <a:t> um? </a:t>
            </a:r>
          </a:p>
          <a:p>
            <a:pPr marL="171570" indent="-171570">
              <a:buFont typeface="Arial" panose="020B0604020202020204" pitchFamily="34" charset="0"/>
              <a:buChar char="•"/>
              <a:defRPr/>
            </a:pPr>
            <a:endParaRPr lang="en-GB" altLang="de-DE" b="1" dirty="0">
              <a:latin typeface="Arial" panose="020B0604020202020204" pitchFamily="34" charset="0"/>
              <a:ea typeface="ＭＳ Ｐゴシック" pitchFamily="34" charset="-128"/>
              <a:cs typeface="Arial" panose="020B0604020202020204" pitchFamily="34" charset="0"/>
            </a:endParaRPr>
          </a:p>
          <a:p>
            <a:pPr marL="171570" indent="-171570">
              <a:buFont typeface="Arial" panose="020B0604020202020204" pitchFamily="34" charset="0"/>
              <a:buChar char="•"/>
              <a:defRPr/>
            </a:pPr>
            <a:r>
              <a:rPr lang="en-GB" altLang="de-DE" b="1" dirty="0" err="1">
                <a:latin typeface="Arial" panose="020B0604020202020204" pitchFamily="34" charset="0"/>
                <a:ea typeface="ＭＳ Ｐゴシック" pitchFamily="34" charset="-128"/>
                <a:cs typeface="Arial" panose="020B0604020202020204" pitchFamily="34" charset="0"/>
              </a:rPr>
              <a:t>Urheberrechte</a:t>
            </a:r>
            <a:r>
              <a:rPr lang="en-GB" altLang="de-DE" b="1" dirty="0">
                <a:latin typeface="Arial" panose="020B0604020202020204" pitchFamily="34" charset="0"/>
                <a:ea typeface="ＭＳ Ｐゴシック" pitchFamily="34" charset="-128"/>
                <a:cs typeface="Arial" panose="020B0604020202020204" pitchFamily="34" charset="0"/>
              </a:rPr>
              <a:t>/</a:t>
            </a:r>
            <a:r>
              <a:rPr lang="en-GB" altLang="de-DE" b="1" dirty="0" err="1">
                <a:latin typeface="Arial" panose="020B0604020202020204" pitchFamily="34" charset="0"/>
                <a:ea typeface="ＭＳ Ｐゴシック" pitchFamily="34" charset="-128"/>
                <a:cs typeface="Arial" panose="020B0604020202020204" pitchFamily="34" charset="0"/>
              </a:rPr>
              <a:t>Recht</a:t>
            </a:r>
            <a:r>
              <a:rPr lang="en-GB" altLang="de-DE" b="1" dirty="0">
                <a:latin typeface="Arial" panose="020B0604020202020204" pitchFamily="34" charset="0"/>
                <a:ea typeface="ＭＳ Ｐゴシック" pitchFamily="34" charset="-128"/>
                <a:cs typeface="Arial" panose="020B0604020202020204" pitchFamily="34" charset="0"/>
              </a:rPr>
              <a:t> am </a:t>
            </a:r>
            <a:r>
              <a:rPr lang="en-GB" altLang="de-DE" b="1" dirty="0" err="1">
                <a:latin typeface="Arial" panose="020B0604020202020204" pitchFamily="34" charset="0"/>
                <a:ea typeface="ＭＳ Ｐゴシック" pitchFamily="34" charset="-128"/>
                <a:cs typeface="Arial" panose="020B0604020202020204" pitchFamily="34" charset="0"/>
              </a:rPr>
              <a:t>eigenen</a:t>
            </a:r>
            <a:r>
              <a:rPr lang="en-GB" altLang="de-DE" b="1" dirty="0">
                <a:latin typeface="Arial" panose="020B0604020202020204" pitchFamily="34" charset="0"/>
                <a:ea typeface="ＭＳ Ｐゴシック" pitchFamily="34" charset="-128"/>
                <a:cs typeface="Arial" panose="020B0604020202020204" pitchFamily="34" charset="0"/>
              </a:rPr>
              <a:t> Bild: </a:t>
            </a:r>
            <a:r>
              <a:rPr lang="en-GB" altLang="de-DE" dirty="0" err="1">
                <a:latin typeface="Arial" panose="020B0604020202020204" pitchFamily="34" charset="0"/>
                <a:ea typeface="ＭＳ Ｐゴシック" pitchFamily="34" charset="-128"/>
                <a:cs typeface="Arial" panose="020B0604020202020204" pitchFamily="34" charset="0"/>
              </a:rPr>
              <a:t>Wer</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darf</a:t>
            </a:r>
            <a:r>
              <a:rPr lang="en-GB" altLang="de-DE" dirty="0">
                <a:latin typeface="Arial" panose="020B0604020202020204" pitchFamily="34" charset="0"/>
                <a:ea typeface="ＭＳ Ｐゴシック" pitchFamily="34" charset="-128"/>
                <a:cs typeface="Arial" panose="020B0604020202020204" pitchFamily="34" charset="0"/>
              </a:rPr>
              <a:t> was und wen </a:t>
            </a:r>
            <a:r>
              <a:rPr lang="en-GB" altLang="de-DE" dirty="0" err="1">
                <a:latin typeface="Arial" panose="020B0604020202020204" pitchFamily="34" charset="0"/>
                <a:ea typeface="ＭＳ Ｐゴシック" pitchFamily="34" charset="-128"/>
                <a:cs typeface="Arial" panose="020B0604020202020204" pitchFamily="34" charset="0"/>
              </a:rPr>
              <a:t>fotografieren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Welche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Rechte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haben</a:t>
            </a:r>
            <a:r>
              <a:rPr lang="en-GB" altLang="de-DE" dirty="0">
                <a:latin typeface="Arial" panose="020B0604020202020204" pitchFamily="34" charset="0"/>
                <a:ea typeface="ＭＳ Ｐゴシック" pitchFamily="34" charset="-128"/>
                <a:cs typeface="Arial" panose="020B0604020202020204" pitchFamily="34" charset="0"/>
              </a:rPr>
              <a:t> Kinder?</a:t>
            </a:r>
          </a:p>
          <a:p>
            <a:pPr marL="171570" indent="-171570">
              <a:buFont typeface="Arial" panose="020B0604020202020204" pitchFamily="34" charset="0"/>
              <a:buChar char="•"/>
              <a:defRPr/>
            </a:pPr>
            <a:endParaRPr lang="en-GB" altLang="de-DE" b="1" dirty="0">
              <a:latin typeface="Arial" panose="020B0604020202020204" pitchFamily="34" charset="0"/>
              <a:ea typeface="ＭＳ Ｐゴシック" pitchFamily="34" charset="-128"/>
              <a:cs typeface="Arial" panose="020B0604020202020204" pitchFamily="34" charset="0"/>
            </a:endParaRPr>
          </a:p>
          <a:p>
            <a:pPr marL="171570" indent="-171570">
              <a:buFont typeface="Arial" panose="020B0604020202020204" pitchFamily="34" charset="0"/>
              <a:buChar char="•"/>
              <a:defRPr/>
            </a:pPr>
            <a:r>
              <a:rPr lang="en-GB" altLang="de-DE" b="1" dirty="0" err="1">
                <a:latin typeface="Arial" panose="020B0604020202020204" pitchFamily="34" charset="0"/>
                <a:ea typeface="ＭＳ Ｐゴシック" pitchFamily="34" charset="-128"/>
                <a:cs typeface="Arial" panose="020B0604020202020204" pitchFamily="34" charset="0"/>
              </a:rPr>
              <a:t>Umgang</a:t>
            </a:r>
            <a:r>
              <a:rPr lang="en-GB" altLang="de-DE" b="1" dirty="0">
                <a:latin typeface="Arial" panose="020B0604020202020204" pitchFamily="34" charset="0"/>
                <a:ea typeface="ＭＳ Ｐゴシック" pitchFamily="34" charset="-128"/>
                <a:cs typeface="Arial" panose="020B0604020202020204" pitchFamily="34" charset="0"/>
              </a:rPr>
              <a:t> mit </a:t>
            </a:r>
            <a:r>
              <a:rPr lang="en-GB" altLang="de-DE" b="1" dirty="0" err="1">
                <a:latin typeface="Arial" panose="020B0604020202020204" pitchFamily="34" charset="0"/>
                <a:ea typeface="ＭＳ Ｐゴシック" pitchFamily="34" charset="-128"/>
                <a:cs typeface="Arial" panose="020B0604020202020204" pitchFamily="34" charset="0"/>
              </a:rPr>
              <a:t>persönlichen</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b="1" dirty="0" err="1">
                <a:latin typeface="Arial" panose="020B0604020202020204" pitchFamily="34" charset="0"/>
                <a:ea typeface="ＭＳ Ｐゴシック" pitchFamily="34" charset="-128"/>
                <a:cs typeface="Arial" panose="020B0604020202020204" pitchFamily="34" charset="0"/>
              </a:rPr>
              <a:t>Daten</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Welche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Informationen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können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ohne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Bedenken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veröffentlicht</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werden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welche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behält</a:t>
            </a:r>
            <a:r>
              <a:rPr lang="en-GB" altLang="de-DE" dirty="0">
                <a:latin typeface="Arial" panose="020B0604020202020204" pitchFamily="34" charset="0"/>
                <a:ea typeface="ＭＳ Ｐゴシック" pitchFamily="34" charset="-128"/>
                <a:cs typeface="Arial" panose="020B0604020202020204" pitchFamily="34" charset="0"/>
              </a:rPr>
              <a:t> man </a:t>
            </a:r>
            <a:r>
              <a:rPr lang="en-GB" altLang="de-DE" dirty="0" err="1">
                <a:latin typeface="Arial" panose="020B0604020202020204" pitchFamily="34" charset="0"/>
                <a:ea typeface="ＭＳ Ｐゴシック" pitchFamily="34" charset="-128"/>
                <a:cs typeface="Arial" panose="020B0604020202020204" pitchFamily="34" charset="0"/>
              </a:rPr>
              <a:t>besser</a:t>
            </a:r>
            <a:r>
              <a:rPr lang="en-GB" altLang="de-DE" dirty="0">
                <a:latin typeface="Arial" panose="020B0604020202020204" pitchFamily="34" charset="0"/>
                <a:ea typeface="ＭＳ Ｐゴシック" pitchFamily="34" charset="-128"/>
                <a:cs typeface="Arial" panose="020B0604020202020204" pitchFamily="34" charset="0"/>
              </a:rPr>
              <a:t> für </a:t>
            </a:r>
            <a:r>
              <a:rPr lang="en-GB" altLang="de-DE" dirty="0" err="1">
                <a:latin typeface="Arial" panose="020B0604020202020204" pitchFamily="34" charset="0"/>
                <a:ea typeface="ＭＳ Ｐゴシック" pitchFamily="34" charset="-128"/>
                <a:cs typeface="Arial" panose="020B0604020202020204" pitchFamily="34" charset="0"/>
              </a:rPr>
              <a:t>sich</a:t>
            </a:r>
            <a:r>
              <a:rPr lang="en-GB" altLang="de-DE" dirty="0">
                <a:latin typeface="Arial" panose="020B0604020202020204" pitchFamily="34" charset="0"/>
                <a:ea typeface="ＭＳ Ｐゴシック" pitchFamily="34" charset="-128"/>
                <a:cs typeface="Arial" panose="020B0604020202020204" pitchFamily="34" charset="0"/>
              </a:rPr>
              <a:t>?</a:t>
            </a:r>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4</a:t>
            </a:fld>
            <a:endParaRPr lang="de-AT"/>
          </a:p>
        </p:txBody>
      </p:sp>
    </p:spTree>
    <p:extLst>
      <p:ext uri="{BB962C8B-B14F-4D97-AF65-F5344CB8AC3E}">
        <p14:creationId xmlns:p14="http://schemas.microsoft.com/office/powerpoint/2010/main" val="16572189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https://www.saferinternet.at/faq/handy-tablet/eltern/was-solldarf-mein-kind-ab-welchem-alter-im-internet-tun/</a:t>
            </a:r>
          </a:p>
          <a:p>
            <a:endParaRPr lang="de-DE" dirty="0"/>
          </a:p>
          <a:p>
            <a:r>
              <a:rPr lang="de-DE" dirty="0"/>
              <a:t>Unter 3 Jahren, 15 min </a:t>
            </a:r>
            <a:r>
              <a:rPr lang="de-DE" dirty="0" err="1"/>
              <a:t>max</a:t>
            </a:r>
            <a:endParaRPr lang="de-DE" dirty="0"/>
          </a:p>
          <a:p>
            <a:r>
              <a:rPr lang="de-DE" dirty="0"/>
              <a:t>4-5 Jahre: 20-30 min</a:t>
            </a:r>
          </a:p>
          <a:p>
            <a:r>
              <a:rPr lang="de-DE" dirty="0"/>
              <a:t>6 Jahre: 45 min</a:t>
            </a:r>
          </a:p>
          <a:p>
            <a:r>
              <a:rPr lang="de-DE" dirty="0"/>
              <a:t>Darüber: je nach Konzentration</a:t>
            </a:r>
          </a:p>
        </p:txBody>
      </p:sp>
      <p:sp>
        <p:nvSpPr>
          <p:cNvPr id="4" name="Foliennummernplatzhalter 3"/>
          <p:cNvSpPr>
            <a:spLocks noGrp="1"/>
          </p:cNvSpPr>
          <p:nvPr>
            <p:ph type="sldNum" sz="quarter" idx="5"/>
          </p:nvPr>
        </p:nvSpPr>
        <p:spPr/>
        <p:txBody>
          <a:bodyPr/>
          <a:lstStyle/>
          <a:p>
            <a:fld id="{5BC9136F-CA9D-4FE5-85DC-58A8F95C26FC}" type="slidenum">
              <a:rPr lang="de-AT" smtClean="0"/>
              <a:t>42</a:t>
            </a:fld>
            <a:endParaRPr lang="de-AT"/>
          </a:p>
        </p:txBody>
      </p:sp>
    </p:spTree>
    <p:extLst>
      <p:ext uri="{BB962C8B-B14F-4D97-AF65-F5344CB8AC3E}">
        <p14:creationId xmlns:p14="http://schemas.microsoft.com/office/powerpoint/2010/main" val="21796800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Nackte Kinder gehören nie ins Internet. Eltern sind hier gefordert. Denn es ist sicher im Einzelfall nichts dabei, aber es ist einfach ungewiss, wo Bilder die Runde machen. Vor allem “Pädophile“ können Bilder von nackten Kindern mit einem ganz anderem Blick, als Eltern betrachten. </a:t>
            </a:r>
          </a:p>
          <a:p>
            <a:r>
              <a:rPr lang="de-DE" dirty="0"/>
              <a:t>https://www.saferinternet.at/news-detail/kinderfotos-im-internet-was-duerfen-eltern0/</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Hinweis: </a:t>
            </a:r>
            <a:r>
              <a:rPr lang="de-DE" altLang="de-DE" dirty="0">
                <a:latin typeface="Times" panose="02020603050405020304" pitchFamily="18" charset="0"/>
                <a:ea typeface="ＭＳ Ｐゴシック" panose="020B0600070205080204" pitchFamily="34" charset="-128"/>
              </a:rPr>
              <a:t>Auch Kinder haben ein Recht am eigenen Bild! Wenn sie nicht fotografiert werden wollen oder dagegen sind, dass ein Foto von ihnen veröffentlicht wird, ist dies unbedingt zu akzeptieren! Erwachsene haben dabei auch eine Vorbildfunktion. Wenn diese das Recht am eigenen Bild missachten, können auch die Kinder nicht lernen, wie man mit den Rechten anderer umgeht. </a:t>
            </a:r>
            <a:endParaRPr lang="de-AT" altLang="de-DE" dirty="0">
              <a:latin typeface="Times" panose="02020603050405020304" pitchFamily="18" charset="0"/>
              <a:ea typeface="ＭＳ Ｐゴシック" panose="020B0600070205080204" pitchFamily="34" charset="-128"/>
            </a:endParaRPr>
          </a:p>
          <a:p>
            <a:r>
              <a:rPr lang="de-DE" dirty="0"/>
              <a:t>https://www.saferinternet.at/news-detail/kinderfotos-im-internet-was-duerfen-eltern0/</a:t>
            </a:r>
          </a:p>
        </p:txBody>
      </p:sp>
      <p:sp>
        <p:nvSpPr>
          <p:cNvPr id="4" name="Kopfzeilenplatzhalter 3"/>
          <p:cNvSpPr>
            <a:spLocks noGrp="1"/>
          </p:cNvSpPr>
          <p:nvPr>
            <p:ph type="hdr" sz="quarter"/>
          </p:nvPr>
        </p:nvSpPr>
        <p:spPr/>
        <p:txBody>
          <a:bodyPr/>
          <a:lstStyle/>
          <a:p>
            <a:pPr>
              <a:defRPr/>
            </a:pPr>
            <a:r>
              <a:rPr lang="de-DE"/>
              <a:t>Das Internet in der Schule</a:t>
            </a:r>
          </a:p>
        </p:txBody>
      </p:sp>
      <p:sp>
        <p:nvSpPr>
          <p:cNvPr id="5" name="Foliennummernplatzhalter 4"/>
          <p:cNvSpPr>
            <a:spLocks noGrp="1"/>
          </p:cNvSpPr>
          <p:nvPr>
            <p:ph type="sldNum" sz="quarter" idx="5"/>
          </p:nvPr>
        </p:nvSpPr>
        <p:spPr/>
        <p:txBody>
          <a:bodyPr/>
          <a:lstStyle/>
          <a:p>
            <a:pPr>
              <a:defRPr/>
            </a:pPr>
            <a:fld id="{40CD00CF-9810-364C-AB84-A22DD8FED42D}" type="slidenum">
              <a:rPr lang="de-DE" altLang="de-DE" smtClean="0"/>
              <a:pPr>
                <a:defRPr/>
              </a:pPr>
              <a:t>43</a:t>
            </a:fld>
            <a:endParaRPr lang="de-DE" altLang="de-DE"/>
          </a:p>
        </p:txBody>
      </p:sp>
    </p:spTree>
    <p:extLst>
      <p:ext uri="{BB962C8B-B14F-4D97-AF65-F5344CB8AC3E}">
        <p14:creationId xmlns:p14="http://schemas.microsoft.com/office/powerpoint/2010/main" val="22438852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Folienbildplatzhalter 1">
            <a:extLst>
              <a:ext uri="{FF2B5EF4-FFF2-40B4-BE49-F238E27FC236}">
                <a16:creationId xmlns:a16="http://schemas.microsoft.com/office/drawing/2014/main" id="{EA32A6FF-3A07-46B5-986E-FB7B45B8EB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izenplatzhalter 2">
            <a:extLst>
              <a:ext uri="{FF2B5EF4-FFF2-40B4-BE49-F238E27FC236}">
                <a16:creationId xmlns:a16="http://schemas.microsoft.com/office/drawing/2014/main" id="{0BDEC8E1-BE8F-4608-AC5C-38483F7A9E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dirty="0">
                <a:latin typeface="Times" panose="02020603050405020304" pitchFamily="18" charset="0"/>
                <a:ea typeface="ヒラギノ角ゴ Pro W3" pitchFamily="6" charset="-128"/>
              </a:rPr>
              <a:t>Es ist wichtig, klare Regeln für den Umgang miteinander festzulegen. Was dürfen die Kinder und was nicht? </a:t>
            </a:r>
          </a:p>
          <a:p>
            <a:pPr eaLnBrk="1" hangingPunct="1">
              <a:spcBef>
                <a:spcPct val="0"/>
              </a:spcBef>
            </a:pPr>
            <a:r>
              <a:rPr lang="de-DE" altLang="de-DE" dirty="0">
                <a:latin typeface="Times" panose="02020603050405020304" pitchFamily="18" charset="0"/>
                <a:ea typeface="ヒラギノ角ゴ Pro W3" pitchFamily="6" charset="-128"/>
              </a:rPr>
              <a:t>Zum Beispiel können medienfreie Mahlzeiten vereinbart werden – diese müssen für alle Familienmitglieder und auch für Medien wie Bücher, Zeitung oder Fernsehen gelten! </a:t>
            </a:r>
            <a:endParaRPr lang="de-AT" altLang="de-DE" dirty="0">
              <a:latin typeface="Times" panose="02020603050405020304" pitchFamily="18" charset="0"/>
              <a:ea typeface="ヒラギノ角ゴ Pro W3" pitchFamily="6" charset="-128"/>
            </a:endParaRPr>
          </a:p>
          <a:p>
            <a:pPr eaLnBrk="1" hangingPunct="1">
              <a:spcBef>
                <a:spcPct val="0"/>
              </a:spcBef>
            </a:pPr>
            <a:endParaRPr lang="de-AT" altLang="de-DE" dirty="0">
              <a:latin typeface="Times" panose="02020603050405020304" pitchFamily="18" charset="0"/>
              <a:ea typeface="ヒラギノ角ゴ Pro W3" pitchFamily="6" charset="-128"/>
            </a:endParaRPr>
          </a:p>
          <a:p>
            <a:pPr eaLnBrk="1" hangingPunct="1">
              <a:spcBef>
                <a:spcPct val="0"/>
              </a:spcBef>
            </a:pPr>
            <a:r>
              <a:rPr lang="de-AT" altLang="de-DE" dirty="0">
                <a:solidFill>
                  <a:schemeClr val="bg1"/>
                </a:solidFill>
                <a:latin typeface="Gill Sans MT" panose="020B0502020104020203" pitchFamily="34" charset="0"/>
                <a:ea typeface="ヒラギノ角ゴ Pro W3" pitchFamily="6" charset="-128"/>
              </a:rPr>
              <a:t>Bild: Saferinternet.at, lizenziert unter </a:t>
            </a:r>
            <a:r>
              <a:rPr lang="en-US" altLang="de-DE" dirty="0">
                <a:ea typeface="ヒラギノ角ゴ Pro W3" pitchFamily="6" charset="-128"/>
              </a:rPr>
              <a:t> </a:t>
            </a:r>
            <a:r>
              <a:rPr lang="en-US" altLang="de-DE" dirty="0">
                <a:ea typeface="ヒラギノ角ゴ Pro W3" pitchFamily="6" charset="-128"/>
                <a:hlinkClick r:id="rId3"/>
              </a:rPr>
              <a:t>CC BY-NC 3.0 AT</a:t>
            </a:r>
            <a:r>
              <a:rPr lang="en-US" altLang="de-DE" dirty="0">
                <a:ea typeface="ヒラギノ角ゴ Pro W3" pitchFamily="6" charset="-128"/>
              </a:rPr>
              <a:t>  </a:t>
            </a:r>
            <a:endParaRPr lang="de-AT" altLang="de-DE" dirty="0">
              <a:latin typeface="Gill Sans MT" panose="020B0502020104020203" pitchFamily="34" charset="0"/>
              <a:ea typeface="ヒラギノ角ゴ Pro W3" pitchFamily="6" charset="-128"/>
            </a:endParaRPr>
          </a:p>
          <a:p>
            <a:pPr eaLnBrk="1" hangingPunct="1">
              <a:spcBef>
                <a:spcPct val="0"/>
              </a:spcBef>
            </a:pPr>
            <a:endParaRPr lang="de-AT" altLang="de-DE" dirty="0">
              <a:latin typeface="Times" panose="02020603050405020304" pitchFamily="18" charset="0"/>
              <a:ea typeface="ヒラギノ角ゴ Pro W3" pitchFamily="6" charset="-128"/>
            </a:endParaRPr>
          </a:p>
          <a:p>
            <a:pPr eaLnBrk="1" hangingPunct="1">
              <a:spcBef>
                <a:spcPct val="0"/>
              </a:spcBef>
            </a:pPr>
            <a:endParaRPr lang="de-AT" altLang="de-DE" dirty="0">
              <a:ea typeface="ヒラギノ角ゴ Pro W3" pitchFamily="6" charset="-128"/>
            </a:endParaRPr>
          </a:p>
        </p:txBody>
      </p:sp>
      <p:sp>
        <p:nvSpPr>
          <p:cNvPr id="45059" name="Foliennummernplatzhalter 3">
            <a:extLst>
              <a:ext uri="{FF2B5EF4-FFF2-40B4-BE49-F238E27FC236}">
                <a16:creationId xmlns:a16="http://schemas.microsoft.com/office/drawing/2014/main" id="{ED84A20A-6405-4EC2-9650-559A49ED0B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CCC3C09D-9662-458C-9299-AB107EA32179}" type="slidenum">
              <a:rPr lang="de-AT" altLang="de-DE" smtClean="0">
                <a:latin typeface="Calibri" panose="020F0502020204030204" pitchFamily="34" charset="0"/>
              </a:rPr>
              <a:pPr/>
              <a:t>44</a:t>
            </a:fld>
            <a:endParaRPr lang="de-AT" altLang="de-DE">
              <a:latin typeface="Calibri" panose="020F050202020403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Folienbildplatzhalter 1">
            <a:extLst>
              <a:ext uri="{FF2B5EF4-FFF2-40B4-BE49-F238E27FC236}">
                <a16:creationId xmlns:a16="http://schemas.microsoft.com/office/drawing/2014/main" id="{CAEAB033-3E7E-43CB-A9DC-279D5E15ED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izenplatzhalter 2">
            <a:extLst>
              <a:ext uri="{FF2B5EF4-FFF2-40B4-BE49-F238E27FC236}">
                <a16:creationId xmlns:a16="http://schemas.microsoft.com/office/drawing/2014/main" id="{42E67C59-66E0-44B2-AC64-13FCF05C53D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dirty="0">
                <a:ea typeface="ヒラギノ角ゴ Pro W3" pitchFamily="6" charset="-128"/>
              </a:rPr>
              <a:t>Unter </a:t>
            </a:r>
            <a:r>
              <a:rPr lang="de-DE" altLang="de-DE" b="1" dirty="0">
                <a:ea typeface="ヒラギノ角ゴ Pro W3" pitchFamily="6" charset="-128"/>
              </a:rPr>
              <a:t>Cyber-Mobbing</a:t>
            </a:r>
            <a:r>
              <a:rPr lang="de-DE" altLang="de-DE" dirty="0">
                <a:ea typeface="ヒラギノ角ゴ Pro W3" pitchFamily="6" charset="-128"/>
              </a:rPr>
              <a:t> versteht man gezieltes, gegenseitiges „Fertigmachen“ über digitale Medien wie Internet, Handy &amp; Co., und das über einen längeren Zeitraum hinweg. Während Mobbing früher seine Grenzen im Klassenzimmer hatte, können die Verunglimpfungen über digitale Medien zu einer Belastung rund um die Uhr führen.</a:t>
            </a:r>
          </a:p>
          <a:p>
            <a:pPr eaLnBrk="1" hangingPunct="1">
              <a:spcBef>
                <a:spcPct val="0"/>
              </a:spcBef>
            </a:pPr>
            <a:endParaRPr lang="de-DE" altLang="de-DE" dirty="0">
              <a:ea typeface="ヒラギノ角ゴ Pro W3" pitchFamily="6" charset="-128"/>
            </a:endParaRPr>
          </a:p>
          <a:p>
            <a:pPr eaLnBrk="1" hangingPunct="1">
              <a:spcBef>
                <a:spcPct val="0"/>
              </a:spcBef>
            </a:pPr>
            <a:r>
              <a:rPr lang="de-DE" altLang="de-DE" dirty="0">
                <a:ea typeface="ヒラギノ角ゴ Pro W3" pitchFamily="6" charset="-128"/>
              </a:rPr>
              <a:t>Bereits in der Volksschule lassen sich manchmal bereits „Vorstufen“ von Cyber-Mobbing beobachten.</a:t>
            </a:r>
          </a:p>
          <a:p>
            <a:pPr eaLnBrk="1" hangingPunct="1">
              <a:spcBef>
                <a:spcPct val="0"/>
              </a:spcBef>
            </a:pPr>
            <a:r>
              <a:rPr lang="de-DE" altLang="de-DE" dirty="0">
                <a:ea typeface="ヒラギノ角ゴ Pro W3" pitchFamily="6" charset="-128"/>
              </a:rPr>
              <a:t>Nehmen Sie Ihre SchülerInnen daher unbedingt ernst, wenn es von Verunglimpfungen in Sozialen Netzwerken oder im Internet erzählt! Versuche Sie im Gespräch herauszufinden, ob es sich tatsächlich um Cyber-Mobbing handelt (gezieltes Fertigmachen über einen längeren Zeitraum hinweg) oder um harmlosere Streitereien:</a:t>
            </a:r>
          </a:p>
          <a:p>
            <a:pPr eaLnBrk="1" hangingPunct="1">
              <a:spcBef>
                <a:spcPct val="0"/>
              </a:spcBef>
            </a:pPr>
            <a:endParaRPr lang="de-DE" altLang="de-DE" dirty="0">
              <a:ea typeface="ヒラギノ角ゴ Pro W3" pitchFamily="6" charset="-128"/>
            </a:endParaRPr>
          </a:p>
          <a:p>
            <a:pPr eaLnBrk="1" hangingPunct="1">
              <a:spcBef>
                <a:spcPct val="0"/>
              </a:spcBef>
            </a:pPr>
            <a:r>
              <a:rPr lang="de-DE" altLang="de-DE" dirty="0">
                <a:ea typeface="ヒラギノ角ゴ Pro W3" pitchFamily="6" charset="-128"/>
              </a:rPr>
              <a:t>Lehrende sollten auf ein </a:t>
            </a:r>
            <a:r>
              <a:rPr lang="de-DE" altLang="de-DE" b="1" dirty="0">
                <a:ea typeface="ヒラギノ角ゴ Pro W3" pitchFamily="6" charset="-128"/>
              </a:rPr>
              <a:t>verändertes Klassenklima </a:t>
            </a:r>
            <a:r>
              <a:rPr lang="de-DE" altLang="de-DE" dirty="0">
                <a:ea typeface="ヒラギノ角ゴ Pro W3" pitchFamily="6" charset="-128"/>
              </a:rPr>
              <a:t>achten und, wenn notwendig, gemeinsam mit den SchülerInnen </a:t>
            </a:r>
            <a:r>
              <a:rPr lang="de-DE" altLang="de-DE" b="1" dirty="0">
                <a:ea typeface="ヒラギノ角ゴ Pro W3" pitchFamily="6" charset="-128"/>
              </a:rPr>
              <a:t>Verhaltensregeln</a:t>
            </a:r>
            <a:r>
              <a:rPr lang="de-DE" altLang="de-DE" dirty="0">
                <a:ea typeface="ヒラギノ角ゴ Pro W3" pitchFamily="6" charset="-128"/>
              </a:rPr>
              <a:t> vereinbaren. </a:t>
            </a:r>
          </a:p>
          <a:p>
            <a:pPr eaLnBrk="1" hangingPunct="1">
              <a:spcBef>
                <a:spcPct val="0"/>
              </a:spcBef>
            </a:pPr>
            <a:endParaRPr lang="de-DE" altLang="de-DE" dirty="0">
              <a:ea typeface="ヒラギノ角ゴ Pro W3" pitchFamily="6" charset="-128"/>
            </a:endParaRPr>
          </a:p>
          <a:p>
            <a:pPr eaLnBrk="1" hangingPunct="1">
              <a:spcBef>
                <a:spcPct val="0"/>
              </a:spcBef>
            </a:pPr>
            <a:endParaRPr lang="de-DE" altLang="de-DE" dirty="0">
              <a:ea typeface="ヒラギノ角ゴ Pro W3" pitchFamily="6" charset="-128"/>
            </a:endParaRPr>
          </a:p>
          <a:p>
            <a:pPr eaLnBrk="1" hangingPunct="1">
              <a:spcBef>
                <a:spcPct val="0"/>
              </a:spcBef>
            </a:pPr>
            <a:r>
              <a:rPr lang="de-AT" altLang="de-DE" b="1" dirty="0">
                <a:latin typeface="Arial" panose="020B0604020202020204" pitchFamily="34" charset="0"/>
                <a:ea typeface="ヒラギノ角ゴ Pro W3" pitchFamily="6" charset="-128"/>
              </a:rPr>
              <a:t>Besonderheiten von Cyber-Mobbing:</a:t>
            </a:r>
          </a:p>
          <a:p>
            <a:pPr eaLnBrk="1" hangingPunct="1">
              <a:spcBef>
                <a:spcPct val="0"/>
              </a:spcBef>
            </a:pPr>
            <a:endParaRPr lang="de-AT" altLang="de-DE" dirty="0">
              <a:latin typeface="Arial" panose="020B0604020202020204" pitchFamily="34" charset="0"/>
              <a:ea typeface="ヒラギノ角ゴ Pro W3" pitchFamily="6" charset="-128"/>
            </a:endParaRPr>
          </a:p>
          <a:p>
            <a:pPr eaLnBrk="1" hangingPunct="1">
              <a:spcBef>
                <a:spcPct val="0"/>
              </a:spcBef>
              <a:buFontTx/>
              <a:buChar char="•"/>
            </a:pPr>
            <a:r>
              <a:rPr lang="de-AT" altLang="de-DE" dirty="0">
                <a:latin typeface="Arial" panose="020B0604020202020204" pitchFamily="34" charset="0"/>
                <a:ea typeface="ヒラギノ角ゴ Pro W3" pitchFamily="6" charset="-128"/>
              </a:rPr>
              <a:t> Cyber-Mobbing kann </a:t>
            </a:r>
            <a:r>
              <a:rPr lang="de-AT" altLang="de-DE" b="1" dirty="0">
                <a:latin typeface="Arial" panose="020B0604020202020204" pitchFamily="34" charset="0"/>
                <a:ea typeface="ヒラギノ角ゴ Pro W3" pitchFamily="6" charset="-128"/>
              </a:rPr>
              <a:t>rund um die Uhr</a:t>
            </a:r>
            <a:r>
              <a:rPr lang="de-AT" altLang="de-DE" dirty="0">
                <a:latin typeface="Arial" panose="020B0604020202020204" pitchFamily="34" charset="0"/>
                <a:ea typeface="ヒラギノ角ゴ Pro W3" pitchFamily="6" charset="-128"/>
              </a:rPr>
              <a:t> stattfinden. Durch die permanente Verfügbarkeit von Internet und Handy ist es Jugendlichen nur schwer möglich, Cyber-Mobbing-Attacken zu entgehen.</a:t>
            </a:r>
            <a:br>
              <a:rPr lang="de-AT" altLang="de-DE" dirty="0">
                <a:latin typeface="Arial" panose="020B0604020202020204" pitchFamily="34" charset="0"/>
                <a:ea typeface="ヒラギノ角ゴ Pro W3" pitchFamily="6" charset="-128"/>
              </a:rPr>
            </a:br>
            <a:endParaRPr lang="de-AT" altLang="de-DE" dirty="0">
              <a:latin typeface="Arial" panose="020B0604020202020204" pitchFamily="34" charset="0"/>
              <a:ea typeface="ヒラギノ角ゴ Pro W3" pitchFamily="6" charset="-128"/>
            </a:endParaRPr>
          </a:p>
          <a:p>
            <a:pPr eaLnBrk="1" hangingPunct="1">
              <a:spcBef>
                <a:spcPct val="0"/>
              </a:spcBef>
              <a:buFontTx/>
              <a:buChar char="•"/>
            </a:pPr>
            <a:r>
              <a:rPr lang="de-AT" altLang="de-DE" dirty="0">
                <a:latin typeface="Arial" panose="020B0604020202020204" pitchFamily="34" charset="0"/>
                <a:ea typeface="ヒラギノ角ゴ Pro W3" pitchFamily="6" charset="-128"/>
              </a:rPr>
              <a:t> Cyber-Mobbing erreicht ein großes Publikum. Soziale Netzwerke, E-Mail und Handy ermöglichen die </a:t>
            </a:r>
            <a:r>
              <a:rPr lang="de-AT" altLang="de-DE" b="1" dirty="0">
                <a:latin typeface="Arial" panose="020B0604020202020204" pitchFamily="34" charset="0"/>
                <a:ea typeface="ヒラギノ角ゴ Pro W3" pitchFamily="6" charset="-128"/>
              </a:rPr>
              <a:t>schnelle Verbreitung</a:t>
            </a:r>
            <a:r>
              <a:rPr lang="de-AT" altLang="de-DE" dirty="0">
                <a:latin typeface="Arial" panose="020B0604020202020204" pitchFamily="34" charset="0"/>
                <a:ea typeface="ヒラギノ角ゴ Pro W3" pitchFamily="6" charset="-128"/>
              </a:rPr>
              <a:t> von Inhalten an eine breite Öffentlichkeit. Auch wenn Inhalte von einer Website gelöscht werden, sind sie möglicherweise schon vielfach kopiert, weiterverschickt oder lokal auf Geräten abgespeichert worden.</a:t>
            </a:r>
            <a:br>
              <a:rPr lang="de-AT" altLang="de-DE" dirty="0">
                <a:latin typeface="Arial" panose="020B0604020202020204" pitchFamily="34" charset="0"/>
                <a:ea typeface="ヒラギノ角ゴ Pro W3" pitchFamily="6" charset="-128"/>
              </a:rPr>
            </a:br>
            <a:endParaRPr lang="de-AT" altLang="de-DE" dirty="0">
              <a:latin typeface="Arial" panose="020B0604020202020204" pitchFamily="34" charset="0"/>
              <a:ea typeface="ヒラギノ角ゴ Pro W3" pitchFamily="6" charset="-128"/>
            </a:endParaRPr>
          </a:p>
          <a:p>
            <a:pPr eaLnBrk="1" hangingPunct="1">
              <a:spcBef>
                <a:spcPct val="0"/>
              </a:spcBef>
              <a:buFontTx/>
              <a:buChar char="•"/>
            </a:pPr>
            <a:r>
              <a:rPr lang="de-AT" altLang="de-DE" dirty="0">
                <a:latin typeface="Arial" panose="020B0604020202020204" pitchFamily="34" charset="0"/>
                <a:ea typeface="ヒラギノ角ゴ Pro W3" pitchFamily="6" charset="-128"/>
              </a:rPr>
              <a:t> Cyber-Bullys agieren </a:t>
            </a:r>
            <a:r>
              <a:rPr lang="de-AT" altLang="de-DE" b="1" dirty="0">
                <a:latin typeface="Arial" panose="020B0604020202020204" pitchFamily="34" charset="0"/>
                <a:ea typeface="ヒラギノ角ゴ Pro W3" pitchFamily="6" charset="-128"/>
              </a:rPr>
              <a:t>(scheinbar) anonym</a:t>
            </a:r>
            <a:r>
              <a:rPr lang="de-AT" altLang="de-DE" dirty="0">
                <a:latin typeface="Arial" panose="020B0604020202020204" pitchFamily="34" charset="0"/>
                <a:ea typeface="ヒラギノ角ゴ Pro W3" pitchFamily="6" charset="-128"/>
              </a:rPr>
              <a:t>. Oft glauben die TäterInnen, im Internet anonym agieren zu können, indem sie sich z.B. hinter einer erfundenen Identität verstecken. Sie müssen sich nicht direkt mit ihrem Opfer auseinandersetzen. Dadurch ist ihnen gar nicht bewusst, was verletzende Worte oder Bilder auslösen können. Was jedoch oft vergessen wird: Jede Aktion im Netz (z. B. bei Facebook oder Instagram einloggen, eine E-Mail schreiben, eine Website besuchen) hinterlässt Spuren und über die so genannte „IP-Adresse“ kann der benutzte Computer bzw. Smartphone eindeutig identifiziert werden.</a:t>
            </a:r>
            <a:br>
              <a:rPr lang="de-AT" altLang="de-DE" dirty="0">
                <a:latin typeface="Arial" panose="020B0604020202020204" pitchFamily="34" charset="0"/>
                <a:ea typeface="ヒラギノ角ゴ Pro W3" pitchFamily="6" charset="-128"/>
              </a:rPr>
            </a:br>
            <a:endParaRPr lang="de-AT" altLang="de-DE" dirty="0">
              <a:latin typeface="Arial" panose="020B0604020202020204" pitchFamily="34" charset="0"/>
              <a:ea typeface="ヒラギノ角ゴ Pro W3" pitchFamily="6" charset="-128"/>
            </a:endParaRPr>
          </a:p>
          <a:p>
            <a:pPr eaLnBrk="1" hangingPunct="1">
              <a:spcBef>
                <a:spcPct val="0"/>
              </a:spcBef>
              <a:buFontTx/>
              <a:buChar char="•"/>
            </a:pPr>
            <a:r>
              <a:rPr lang="de-AT" altLang="de-DE" dirty="0">
                <a:latin typeface="Arial" panose="020B0604020202020204" pitchFamily="34" charset="0"/>
                <a:ea typeface="ヒラギノ角ゴ Pro W3" pitchFamily="6" charset="-128"/>
              </a:rPr>
              <a:t> Oft sind beim Cyber-Mobbing die </a:t>
            </a:r>
            <a:r>
              <a:rPr lang="de-AT" altLang="de-DE" b="1" dirty="0">
                <a:latin typeface="Arial" panose="020B0604020202020204" pitchFamily="34" charset="0"/>
                <a:ea typeface="ヒラギノ角ゴ Pro W3" pitchFamily="6" charset="-128"/>
              </a:rPr>
              <a:t>Rollen der „TäterInnen“ und der „Opfer“</a:t>
            </a:r>
            <a:r>
              <a:rPr lang="de-AT" altLang="de-DE" dirty="0">
                <a:latin typeface="Arial" panose="020B0604020202020204" pitchFamily="34" charset="0"/>
                <a:ea typeface="ヒラギノ角ゴ Pro W3" pitchFamily="6" charset="-128"/>
              </a:rPr>
              <a:t> nicht ohne weiteres zu trennen. Attacken können als Gegenattacken wiederkehren und so die ursprünglichen TäterInnen zu Opfern werden lassen. Zudem sind Persönlichkeitsmerkmale, die oft auf klassische Mobbingopfer und –</a:t>
            </a:r>
            <a:r>
              <a:rPr lang="de-AT" altLang="de-DE" dirty="0" err="1">
                <a:latin typeface="Arial" panose="020B0604020202020204" pitchFamily="34" charset="0"/>
                <a:ea typeface="ヒラギノ角ゴ Pro W3" pitchFamily="6" charset="-128"/>
              </a:rPr>
              <a:t>täterInnen</a:t>
            </a:r>
            <a:r>
              <a:rPr lang="de-AT" altLang="de-DE" dirty="0">
                <a:latin typeface="Arial" panose="020B0604020202020204" pitchFamily="34" charset="0"/>
                <a:ea typeface="ヒラギノ角ゴ Pro W3" pitchFamily="6" charset="-128"/>
              </a:rPr>
              <a:t> zutreffen, bei Cyber-Mobbing weniger ausschlaggebend.</a:t>
            </a:r>
            <a:br>
              <a:rPr lang="de-AT" altLang="de-DE" dirty="0">
                <a:latin typeface="Arial" panose="020B0604020202020204" pitchFamily="34" charset="0"/>
                <a:ea typeface="ヒラギノ角ゴ Pro W3" pitchFamily="6" charset="-128"/>
              </a:rPr>
            </a:br>
            <a:endParaRPr lang="de-AT" altLang="de-DE" dirty="0">
              <a:latin typeface="Arial" panose="020B0604020202020204" pitchFamily="34" charset="0"/>
              <a:ea typeface="ヒラギノ角ゴ Pro W3" pitchFamily="6" charset="-128"/>
            </a:endParaRPr>
          </a:p>
          <a:p>
            <a:pPr eaLnBrk="1" hangingPunct="1">
              <a:spcBef>
                <a:spcPct val="0"/>
              </a:spcBef>
              <a:buFontTx/>
              <a:buChar char="•"/>
            </a:pPr>
            <a:r>
              <a:rPr lang="de-AT" altLang="de-DE" dirty="0">
                <a:latin typeface="Arial" panose="020B0604020202020204" pitchFamily="34" charset="0"/>
                <a:ea typeface="ヒラギノ角ゴ Pro W3" pitchFamily="6" charset="-128"/>
              </a:rPr>
              <a:t> Eltern sollen </a:t>
            </a:r>
            <a:r>
              <a:rPr lang="de-AT" altLang="de-DE" b="1" dirty="0">
                <a:latin typeface="Arial" panose="020B0604020202020204" pitchFamily="34" charset="0"/>
                <a:ea typeface="ヒラギノ角ゴ Pro W3" pitchFamily="6" charset="-128"/>
              </a:rPr>
              <a:t>nicht in den direkten Kontakt </a:t>
            </a:r>
            <a:r>
              <a:rPr lang="de-AT" altLang="de-DE" dirty="0">
                <a:latin typeface="Arial" panose="020B0604020202020204" pitchFamily="34" charset="0"/>
                <a:ea typeface="ヒラギノ角ゴ Pro W3" pitchFamily="6" charset="-128"/>
              </a:rPr>
              <a:t>mit den Eltern des/der vermeintlichen Täter/innen treten, um eine weitere Eskalation des Konfliktes zu vermeiden!</a:t>
            </a:r>
          </a:p>
          <a:p>
            <a:pPr eaLnBrk="1" hangingPunct="1">
              <a:spcBef>
                <a:spcPct val="0"/>
              </a:spcBef>
              <a:buFontTx/>
              <a:buChar char="•"/>
            </a:pPr>
            <a:endParaRPr lang="de-AT" altLang="de-DE" dirty="0">
              <a:latin typeface="Arial" panose="020B0604020202020204" pitchFamily="34" charset="0"/>
              <a:ea typeface="ヒラギノ角ゴ Pro W3" pitchFamily="6" charset="-128"/>
            </a:endParaRPr>
          </a:p>
          <a:p>
            <a:pPr eaLnBrk="1" hangingPunct="1">
              <a:spcBef>
                <a:spcPct val="0"/>
              </a:spcBef>
            </a:pPr>
            <a:r>
              <a:rPr lang="de-AT" altLang="de-DE" b="1" dirty="0">
                <a:latin typeface="Arial" panose="020B0604020202020204" pitchFamily="34" charset="0"/>
                <a:ea typeface="ヒラギノ角ゴ Pro W3" pitchFamily="6" charset="-128"/>
              </a:rPr>
              <a:t>Gründe für Cyber-Mobbing: </a:t>
            </a:r>
            <a:r>
              <a:rPr lang="de-AT" altLang="de-DE" dirty="0">
                <a:latin typeface="Arial" panose="020B0604020202020204" pitchFamily="34" charset="0"/>
                <a:ea typeface="ヒラギノ角ゴ Pro W3" pitchFamily="6" charset="-128"/>
              </a:rPr>
              <a:t>Oft sind sich die TäterInnen gar nicht bewusst, wie verletzend ihre Übergriffe über die Opfer eigentlich sind. Manchmal beginnt alles ohne groß nachzudenken </a:t>
            </a:r>
            <a:r>
              <a:rPr lang="de-AT" altLang="de-DE" b="1" dirty="0">
                <a:latin typeface="Arial" panose="020B0604020202020204" pitchFamily="34" charset="0"/>
                <a:ea typeface="ヒラギノ角ゴ Pro W3" pitchFamily="6" charset="-128"/>
              </a:rPr>
              <a:t>aus Langeweile oder „Spaß“. </a:t>
            </a:r>
            <a:r>
              <a:rPr lang="de-AT" altLang="de-DE" dirty="0">
                <a:latin typeface="Arial" panose="020B0604020202020204" pitchFamily="34" charset="0"/>
                <a:ea typeface="ヒラギノ角ゴ Pro W3" pitchFamily="6" charset="-128"/>
              </a:rPr>
              <a:t>In anderen Fällen dient Cyber-Mobbing als </a:t>
            </a:r>
            <a:r>
              <a:rPr lang="de-AT" altLang="de-DE" b="1" dirty="0">
                <a:latin typeface="Arial" panose="020B0604020202020204" pitchFamily="34" charset="0"/>
                <a:ea typeface="ヒラギノ角ゴ Pro W3" pitchFamily="6" charset="-128"/>
              </a:rPr>
              <a:t>Ventil für eigenen Frust oder Ärger</a:t>
            </a:r>
            <a:r>
              <a:rPr lang="de-AT" altLang="de-DE" dirty="0">
                <a:latin typeface="Arial" panose="020B0604020202020204" pitchFamily="34" charset="0"/>
                <a:ea typeface="ヒラギノ角ゴ Pro W3" pitchFamily="6" charset="-128"/>
              </a:rPr>
              <a:t>. Und manchmal steckt auch tatsächlich die </a:t>
            </a:r>
            <a:r>
              <a:rPr lang="de-AT" altLang="de-DE" b="1" dirty="0">
                <a:latin typeface="Arial" panose="020B0604020202020204" pitchFamily="34" charset="0"/>
                <a:ea typeface="ヒラギノ角ゴ Pro W3" pitchFamily="6" charset="-128"/>
              </a:rPr>
              <a:t>Absicht</a:t>
            </a:r>
            <a:r>
              <a:rPr lang="de-AT" altLang="de-DE" dirty="0">
                <a:latin typeface="Arial" panose="020B0604020202020204" pitchFamily="34" charset="0"/>
                <a:ea typeface="ヒラギノ角ゴ Pro W3" pitchFamily="6" charset="-128"/>
              </a:rPr>
              <a:t> dahinter, </a:t>
            </a:r>
            <a:r>
              <a:rPr lang="de-AT" altLang="de-DE" b="1" dirty="0">
                <a:latin typeface="Arial" panose="020B0604020202020204" pitchFamily="34" charset="0"/>
                <a:ea typeface="ヒラギノ角ゴ Pro W3" pitchFamily="6" charset="-128"/>
              </a:rPr>
              <a:t>den oder die Gemobbten auszugrenzen. </a:t>
            </a:r>
            <a:r>
              <a:rPr lang="de-AT" altLang="de-DE" dirty="0">
                <a:latin typeface="Arial" panose="020B0604020202020204" pitchFamily="34" charset="0"/>
                <a:ea typeface="ヒラギノ角ゴ Pro W3" pitchFamily="6" charset="-128"/>
              </a:rPr>
              <a:t>Wenn etwa Freundschaften oder Beziehungen zerbrechen, rächen sich die Verlassenen manchmal, indem sie intime Informationen oder Fotos verbreiten.</a:t>
            </a:r>
          </a:p>
          <a:p>
            <a:pPr eaLnBrk="1" hangingPunct="1">
              <a:spcBef>
                <a:spcPct val="0"/>
              </a:spcBef>
            </a:pPr>
            <a:endParaRPr lang="de-AT" altLang="de-DE" dirty="0">
              <a:latin typeface="Times" panose="02020603050405020304" pitchFamily="18" charset="0"/>
              <a:ea typeface="ヒラギノ角ゴ Pro W3" pitchFamily="6" charset="-128"/>
            </a:endParaRPr>
          </a:p>
          <a:p>
            <a:pPr eaLnBrk="1" hangingPunct="1">
              <a:spcBef>
                <a:spcPct val="0"/>
              </a:spcBef>
            </a:pPr>
            <a:r>
              <a:rPr lang="de-AT" altLang="de-DE" b="1" dirty="0">
                <a:latin typeface="Times" panose="02020603050405020304" pitchFamily="18" charset="0"/>
                <a:ea typeface="ヒラギノ角ゴ Pro W3" pitchFamily="6" charset="-128"/>
              </a:rPr>
              <a:t>Kostenloser Download:</a:t>
            </a:r>
          </a:p>
          <a:p>
            <a:pPr eaLnBrk="1" hangingPunct="1">
              <a:spcBef>
                <a:spcPct val="0"/>
              </a:spcBef>
              <a:buFontTx/>
              <a:buChar char="•"/>
            </a:pPr>
            <a:r>
              <a:rPr lang="de-AT" altLang="de-DE" dirty="0">
                <a:latin typeface="Times" panose="02020603050405020304" pitchFamily="18" charset="0"/>
                <a:ea typeface="ヒラギノ角ゴ Pro W3" pitchFamily="6" charset="-128"/>
              </a:rPr>
              <a:t>Unterrichtsmaterial „Aktiv gegen Cyber-Mobbing“ </a:t>
            </a:r>
          </a:p>
          <a:p>
            <a:pPr eaLnBrk="1" hangingPunct="1">
              <a:spcBef>
                <a:spcPct val="0"/>
              </a:spcBef>
              <a:buFontTx/>
              <a:buChar char="•"/>
            </a:pPr>
            <a:r>
              <a:rPr lang="de-AT" altLang="de-DE" dirty="0">
                <a:latin typeface="Times" panose="02020603050405020304" pitchFamily="18" charset="0"/>
                <a:ea typeface="ヒラギノ角ゴ Pro W3" pitchFamily="6" charset="-128"/>
              </a:rPr>
              <a:t>Info-Folder für Jugendliche zu „Cyber-Mobbing“ </a:t>
            </a:r>
            <a:endParaRPr lang="de-DE" altLang="de-DE" dirty="0">
              <a:ea typeface="ヒラギノ角ゴ Pro W3" pitchFamily="6" charset="-128"/>
            </a:endParaRPr>
          </a:p>
        </p:txBody>
      </p:sp>
      <p:sp>
        <p:nvSpPr>
          <p:cNvPr id="49155" name="Foliennummernplatzhalter 3">
            <a:extLst>
              <a:ext uri="{FF2B5EF4-FFF2-40B4-BE49-F238E27FC236}">
                <a16:creationId xmlns:a16="http://schemas.microsoft.com/office/drawing/2014/main" id="{6504AEF0-2614-4212-AE67-C2CF71944D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5919856E-7F14-4374-8EFF-BE357C171041}" type="slidenum">
              <a:rPr lang="de-AT" altLang="de-DE" smtClean="0">
                <a:latin typeface="Calibri" panose="020F0502020204030204" pitchFamily="34" charset="0"/>
              </a:rPr>
              <a:pPr/>
              <a:t>45</a:t>
            </a:fld>
            <a:endParaRPr lang="de-AT" altLang="de-DE">
              <a:latin typeface="Calibri" panose="020F050202020403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Rede darüber: </a:t>
            </a:r>
            <a:r>
              <a:rPr lang="de-AT" dirty="0" err="1"/>
              <a:t>Vertrauenperson</a:t>
            </a:r>
            <a:r>
              <a:rPr lang="de-AT" dirty="0"/>
              <a:t>, Rat auf Draht</a:t>
            </a:r>
          </a:p>
          <a:p>
            <a:r>
              <a:rPr lang="de-AT" dirty="0"/>
              <a:t>Sichere Beweise! Screenshots, Nachrichten speichern</a:t>
            </a:r>
          </a:p>
          <a:p>
            <a:r>
              <a:rPr lang="de-AT" dirty="0"/>
              <a:t>Bleib ruhig! Lass dich nicht provozieren</a:t>
            </a:r>
          </a:p>
          <a:p>
            <a:r>
              <a:rPr lang="de-AT" dirty="0"/>
              <a:t>Melden, wenn es zu viel wird! Betreiber, Behörden, Schulen</a:t>
            </a: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46</a:t>
            </a:fld>
            <a:endParaRPr lang="de-AT"/>
          </a:p>
        </p:txBody>
      </p:sp>
    </p:spTree>
    <p:extLst>
      <p:ext uri="{BB962C8B-B14F-4D97-AF65-F5344CB8AC3E}">
        <p14:creationId xmlns:p14="http://schemas.microsoft.com/office/powerpoint/2010/main" val="9757861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altLang="de-DE" dirty="0">
                <a:latin typeface="Times" panose="02020603050405020304" pitchFamily="18" charset="0"/>
                <a:ea typeface="ＭＳ Ｐゴシック" panose="020B0600070205080204" pitchFamily="34" charset="-128"/>
              </a:rPr>
              <a:t>Kinder müssen lernen, miteinander zu streiten – auch innerhalb der Familie. Es ist daher nicht sinnvoll, alle Streitereien unter Geschwistern immer sofort zu unterbinden. </a:t>
            </a:r>
          </a:p>
          <a:p>
            <a:endParaRPr lang="de-AT" altLang="de-DE" dirty="0">
              <a:latin typeface="Times" panose="02020603050405020304" pitchFamily="18" charset="0"/>
              <a:ea typeface="ＭＳ Ｐゴシック" panose="020B0600070205080204" pitchFamily="34" charset="-128"/>
            </a:endParaRPr>
          </a:p>
          <a:p>
            <a:pPr marL="171450" indent="-171450">
              <a:buFont typeface="Arial" panose="020B0604020202020204" pitchFamily="34" charset="0"/>
              <a:buChar char="•"/>
            </a:pPr>
            <a:r>
              <a:rPr lang="de-AT" altLang="de-DE" dirty="0">
                <a:latin typeface="Times" panose="02020603050405020304" pitchFamily="18" charset="0"/>
                <a:ea typeface="ＭＳ Ｐゴシック" panose="020B0600070205080204" pitchFamily="34" charset="-128"/>
              </a:rPr>
              <a:t>Streitigkeiten lösen: Lernen, wie!</a:t>
            </a:r>
          </a:p>
          <a:p>
            <a:pPr marL="171450" indent="-171450">
              <a:buFont typeface="Arial" panose="020B0604020202020204" pitchFamily="34" charset="0"/>
              <a:buChar char="•"/>
            </a:pPr>
            <a:r>
              <a:rPr lang="de-AT" altLang="de-DE" dirty="0">
                <a:latin typeface="Times" panose="02020603050405020304" pitchFamily="18" charset="0"/>
                <a:ea typeface="ＭＳ Ｐゴシック" panose="020B0600070205080204" pitchFamily="34" charset="-128"/>
              </a:rPr>
              <a:t>Was wissen andere über mich? Im Internet, aber auch sonst…</a:t>
            </a:r>
          </a:p>
          <a:p>
            <a:pPr marL="171450" indent="-171450">
              <a:buFont typeface="Arial" panose="020B0604020202020204" pitchFamily="34" charset="0"/>
              <a:buChar char="•"/>
            </a:pPr>
            <a:r>
              <a:rPr lang="de-AT" altLang="de-DE" dirty="0">
                <a:latin typeface="Times" panose="02020603050405020304" pitchFamily="18" charset="0"/>
                <a:ea typeface="ＭＳ Ｐゴシック" panose="020B0600070205080204" pitchFamily="34" charset="-128"/>
              </a:rPr>
              <a:t>Spaß? Für alle das gleiche? Redet darüber!</a:t>
            </a:r>
          </a:p>
          <a:p>
            <a:pPr marL="171450" indent="-171450">
              <a:buFont typeface="Arial" panose="020B0604020202020204" pitchFamily="34" charset="0"/>
              <a:buChar char="•"/>
            </a:pPr>
            <a:r>
              <a:rPr lang="de-AT" altLang="de-DE" dirty="0">
                <a:latin typeface="Times" panose="02020603050405020304" pitchFamily="18" charset="0"/>
                <a:ea typeface="ＭＳ Ｐゴシック" panose="020B0600070205080204" pitchFamily="34" charset="-128"/>
              </a:rPr>
              <a:t>Klassenklima! Guter Umgang miteinander</a:t>
            </a:r>
          </a:p>
          <a:p>
            <a:pPr marL="171450" indent="-171450">
              <a:buFont typeface="Arial" panose="020B0604020202020204" pitchFamily="34" charset="0"/>
              <a:buChar char="•"/>
            </a:pPr>
            <a:r>
              <a:rPr lang="de-AT" altLang="de-DE" dirty="0">
                <a:latin typeface="Times" panose="02020603050405020304" pitchFamily="18" charset="0"/>
                <a:ea typeface="ＭＳ Ｐゴシック" panose="020B0600070205080204" pitchFamily="34" charset="-128"/>
              </a:rPr>
              <a:t>Passwörter: Verwende sichere &amp; gibt sie nicht weiter</a:t>
            </a:r>
          </a:p>
          <a:p>
            <a:endParaRPr lang="de-AT" altLang="de-DE" dirty="0">
              <a:latin typeface="Times" panose="02020603050405020304" pitchFamily="18" charset="0"/>
              <a:ea typeface="ＭＳ Ｐゴシック" panose="020B0600070205080204" pitchFamily="34" charset="-128"/>
            </a:endParaRPr>
          </a:p>
          <a:p>
            <a:endParaRPr lang="de-AT" altLang="de-DE"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dirty="0">
                <a:solidFill>
                  <a:schemeClr val="bg1"/>
                </a:solidFill>
                <a:latin typeface="Gill Sans MT" panose="020B0502020104020203" pitchFamily="34" charset="0"/>
              </a:rPr>
              <a:t>Bild lizenziert unter </a:t>
            </a:r>
            <a:r>
              <a:rPr lang="en-US" sz="1200" dirty="0">
                <a:solidFill>
                  <a:schemeClr val="bg1"/>
                </a:solidFill>
                <a:hlinkClick r:id="rId3"/>
              </a:rPr>
              <a:t>CC0 Public Domain</a:t>
            </a:r>
            <a:endParaRPr lang="de-AT" sz="1200" dirty="0">
              <a:solidFill>
                <a:schemeClr val="bg1"/>
              </a:solidFill>
              <a:latin typeface="Gill Sans MT" panose="020B0502020104020203" pitchFamily="34" charset="0"/>
            </a:endParaRPr>
          </a:p>
          <a:p>
            <a:endParaRPr lang="de-AT" altLang="de-DE" dirty="0">
              <a:latin typeface="Times" panose="02020603050405020304" pitchFamily="18" charset="0"/>
              <a:ea typeface="ＭＳ Ｐゴシック" panose="020B0600070205080204" pitchFamily="34" charset="-128"/>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47</a:t>
            </a:fld>
            <a:endParaRPr lang="de-AT"/>
          </a:p>
        </p:txBody>
      </p:sp>
    </p:spTree>
    <p:extLst>
      <p:ext uri="{BB962C8B-B14F-4D97-AF65-F5344CB8AC3E}">
        <p14:creationId xmlns:p14="http://schemas.microsoft.com/office/powerpoint/2010/main" val="28396092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altLang="de-DE" dirty="0">
                <a:latin typeface="Times" panose="02020603050405020304" pitchFamily="18" charset="0"/>
                <a:ea typeface="ＭＳ Ｐゴシック" panose="020B0600070205080204" pitchFamily="34" charset="-128"/>
              </a:rPr>
              <a:t>Kinder müssen lernen, miteinander zu streiten – auch innerhalb der Familie. Es ist daher nicht sinnvoll, alle Streitereien unter Geschwistern immer sofort zu unterbinden. </a:t>
            </a:r>
          </a:p>
          <a:p>
            <a:endParaRPr lang="de-AT" altLang="de-DE" dirty="0">
              <a:latin typeface="Times" panose="02020603050405020304" pitchFamily="18" charset="0"/>
              <a:ea typeface="ＭＳ Ｐゴシック" panose="020B0600070205080204" pitchFamily="34" charset="-128"/>
            </a:endParaRPr>
          </a:p>
          <a:p>
            <a:pPr marL="171450" indent="-171450">
              <a:buFont typeface="Arial" panose="020B0604020202020204" pitchFamily="34" charset="0"/>
              <a:buChar char="•"/>
            </a:pPr>
            <a:r>
              <a:rPr lang="de-AT" altLang="de-DE" dirty="0">
                <a:latin typeface="Times" panose="02020603050405020304" pitchFamily="18" charset="0"/>
                <a:ea typeface="ＭＳ Ｐゴシック" panose="020B0600070205080204" pitchFamily="34" charset="-128"/>
              </a:rPr>
              <a:t>Streitigkeiten lösen: Lernen, wie!</a:t>
            </a:r>
          </a:p>
          <a:p>
            <a:pPr marL="171450" indent="-171450">
              <a:buFont typeface="Arial" panose="020B0604020202020204" pitchFamily="34" charset="0"/>
              <a:buChar char="•"/>
            </a:pPr>
            <a:r>
              <a:rPr lang="de-AT" altLang="de-DE" dirty="0">
                <a:latin typeface="Times" panose="02020603050405020304" pitchFamily="18" charset="0"/>
                <a:ea typeface="ＭＳ Ｐゴシック" panose="020B0600070205080204" pitchFamily="34" charset="-128"/>
              </a:rPr>
              <a:t>Was wissen andere über mich? Im Internet, aber auch sonst…</a:t>
            </a:r>
          </a:p>
          <a:p>
            <a:pPr marL="171450" indent="-171450">
              <a:buFont typeface="Arial" panose="020B0604020202020204" pitchFamily="34" charset="0"/>
              <a:buChar char="•"/>
            </a:pPr>
            <a:r>
              <a:rPr lang="de-AT" altLang="de-DE" dirty="0">
                <a:latin typeface="Times" panose="02020603050405020304" pitchFamily="18" charset="0"/>
                <a:ea typeface="ＭＳ Ｐゴシック" panose="020B0600070205080204" pitchFamily="34" charset="-128"/>
              </a:rPr>
              <a:t>Spaß? Für alle das gleiche? Redet darüber!</a:t>
            </a:r>
          </a:p>
          <a:p>
            <a:pPr marL="171450" indent="-171450">
              <a:buFont typeface="Arial" panose="020B0604020202020204" pitchFamily="34" charset="0"/>
              <a:buChar char="•"/>
            </a:pPr>
            <a:r>
              <a:rPr lang="de-AT" altLang="de-DE" dirty="0">
                <a:latin typeface="Times" panose="02020603050405020304" pitchFamily="18" charset="0"/>
                <a:ea typeface="ＭＳ Ｐゴシック" panose="020B0600070205080204" pitchFamily="34" charset="-128"/>
              </a:rPr>
              <a:t>Klassenklima! Guter Umgang miteinander</a:t>
            </a:r>
          </a:p>
          <a:p>
            <a:pPr marL="171450" indent="-171450">
              <a:buFont typeface="Arial" panose="020B0604020202020204" pitchFamily="34" charset="0"/>
              <a:buChar char="•"/>
            </a:pPr>
            <a:r>
              <a:rPr lang="de-AT" altLang="de-DE" dirty="0">
                <a:latin typeface="Times" panose="02020603050405020304" pitchFamily="18" charset="0"/>
                <a:ea typeface="ＭＳ Ｐゴシック" panose="020B0600070205080204" pitchFamily="34" charset="-128"/>
              </a:rPr>
              <a:t>Passwörter: Verwende sichere &amp; gibt sie nicht weiter</a:t>
            </a:r>
          </a:p>
        </p:txBody>
      </p:sp>
      <p:sp>
        <p:nvSpPr>
          <p:cNvPr id="4" name="Foliennummernplatzhalter 3"/>
          <p:cNvSpPr>
            <a:spLocks noGrp="1"/>
          </p:cNvSpPr>
          <p:nvPr>
            <p:ph type="sldNum" sz="quarter" idx="10"/>
          </p:nvPr>
        </p:nvSpPr>
        <p:spPr/>
        <p:txBody>
          <a:bodyPr/>
          <a:lstStyle/>
          <a:p>
            <a:fld id="{5BC9136F-CA9D-4FE5-85DC-58A8F95C26FC}" type="slidenum">
              <a:rPr lang="de-AT" smtClean="0"/>
              <a:t>48</a:t>
            </a:fld>
            <a:endParaRPr lang="de-AT"/>
          </a:p>
        </p:txBody>
      </p:sp>
    </p:spTree>
    <p:extLst>
      <p:ext uri="{BB962C8B-B14F-4D97-AF65-F5344CB8AC3E}">
        <p14:creationId xmlns:p14="http://schemas.microsoft.com/office/powerpoint/2010/main" val="22468749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20000"/>
              </a:lnSpc>
              <a:spcBef>
                <a:spcPts val="450"/>
              </a:spcBef>
              <a:buFont typeface="Arial" panose="020B0604020202020204" pitchFamily="34" charset="0"/>
              <a:buNone/>
            </a:pPr>
            <a:r>
              <a:rPr lang="de-DE" altLang="de-DE" sz="1200" b="1" dirty="0">
                <a:solidFill>
                  <a:srgbClr val="4D4D4D"/>
                </a:solidFill>
                <a:ea typeface="ＭＳ Ｐゴシック" panose="020B0600070205080204" pitchFamily="34" charset="-128"/>
              </a:rPr>
              <a:t>Technische Schutzmaßnahmen funktionieren nur bei den Allerjüngsten</a:t>
            </a:r>
          </a:p>
          <a:p>
            <a:pPr marL="171450" indent="-171450">
              <a:lnSpc>
                <a:spcPct val="120000"/>
              </a:lnSpc>
              <a:spcBef>
                <a:spcPts val="450"/>
              </a:spcBef>
              <a:buFont typeface="Arial" panose="020B0604020202020204" pitchFamily="34" charset="0"/>
              <a:buChar char="•"/>
            </a:pPr>
            <a:endParaRPr lang="de-DE" altLang="de-DE" sz="1200" b="1" dirty="0">
              <a:solidFill>
                <a:srgbClr val="4D4D4D"/>
              </a:solidFill>
              <a:ea typeface="ＭＳ Ｐゴシック" panose="020B0600070205080204" pitchFamily="34" charset="-128"/>
            </a:endParaRPr>
          </a:p>
          <a:p>
            <a:pPr marL="171450" indent="-171450">
              <a:lnSpc>
                <a:spcPct val="120000"/>
              </a:lnSpc>
              <a:spcBef>
                <a:spcPts val="450"/>
              </a:spcBef>
              <a:buFont typeface="Arial" panose="020B0604020202020204" pitchFamily="34" charset="0"/>
              <a:buChar char="•"/>
            </a:pPr>
            <a:r>
              <a:rPr lang="de-DE" altLang="de-DE" sz="1200" b="1" dirty="0">
                <a:solidFill>
                  <a:srgbClr val="4D4D4D"/>
                </a:solidFill>
                <a:ea typeface="ＭＳ Ｐゴシック" panose="020B0600070205080204" pitchFamily="34" charset="-128"/>
              </a:rPr>
              <a:t>Antivirenprogramme und Firewall</a:t>
            </a:r>
            <a:r>
              <a:rPr lang="de-DE" altLang="de-DE" sz="1200" dirty="0">
                <a:solidFill>
                  <a:srgbClr val="4D4D4D"/>
                </a:solidFill>
                <a:ea typeface="ＭＳ Ｐゴシック" panose="020B0600070205080204" pitchFamily="34" charset="-128"/>
              </a:rPr>
              <a:t> aktuell halten</a:t>
            </a:r>
          </a:p>
          <a:p>
            <a:pPr marL="171450" indent="-171450">
              <a:lnSpc>
                <a:spcPct val="120000"/>
              </a:lnSpc>
              <a:spcBef>
                <a:spcPts val="450"/>
              </a:spcBef>
              <a:buFont typeface="Arial" panose="020B0604020202020204" pitchFamily="34" charset="0"/>
              <a:buChar char="•"/>
            </a:pPr>
            <a:r>
              <a:rPr lang="de-DE" altLang="de-DE" sz="1200" b="1" dirty="0">
                <a:solidFill>
                  <a:srgbClr val="4D4D4D"/>
                </a:solidFill>
                <a:ea typeface="ＭＳ Ｐゴシック" panose="020B0600070205080204" pitchFamily="34" charset="-128"/>
              </a:rPr>
              <a:t>WLAN</a:t>
            </a:r>
            <a:r>
              <a:rPr lang="de-DE" altLang="de-DE" sz="1200" dirty="0">
                <a:solidFill>
                  <a:srgbClr val="4D4D4D"/>
                </a:solidFill>
                <a:ea typeface="ＭＳ Ｐゴシック" panose="020B0600070205080204" pitchFamily="34" charset="-128"/>
              </a:rPr>
              <a:t> verschlüsseln</a:t>
            </a:r>
          </a:p>
          <a:p>
            <a:pPr marL="171450" indent="-171450">
              <a:lnSpc>
                <a:spcPct val="120000"/>
              </a:lnSpc>
              <a:spcBef>
                <a:spcPts val="450"/>
              </a:spcBef>
              <a:buFont typeface="Arial" panose="020B0604020202020204" pitchFamily="34" charset="0"/>
              <a:buChar char="•"/>
            </a:pPr>
            <a:r>
              <a:rPr lang="de-DE" altLang="de-DE" sz="1200" b="1" dirty="0">
                <a:solidFill>
                  <a:srgbClr val="4D4D4D"/>
                </a:solidFill>
                <a:ea typeface="ＭＳ Ｐゴシック" panose="020B0600070205080204" pitchFamily="34" charset="-128"/>
              </a:rPr>
              <a:t>Benutzerprofil für Kinder</a:t>
            </a:r>
            <a:r>
              <a:rPr lang="de-DE" altLang="de-DE" sz="1200" dirty="0">
                <a:solidFill>
                  <a:srgbClr val="4D4D4D"/>
                </a:solidFill>
                <a:ea typeface="ＭＳ Ｐゴシック" panose="020B0600070205080204" pitchFamily="34" charset="-128"/>
              </a:rPr>
              <a:t> erstellen</a:t>
            </a:r>
          </a:p>
          <a:p>
            <a:pPr marL="171450" indent="-171450">
              <a:lnSpc>
                <a:spcPct val="120000"/>
              </a:lnSpc>
              <a:spcBef>
                <a:spcPts val="450"/>
              </a:spcBef>
              <a:buFont typeface="Arial" panose="020B0604020202020204" pitchFamily="34" charset="0"/>
              <a:buChar char="•"/>
            </a:pPr>
            <a:r>
              <a:rPr lang="de-DE" altLang="de-DE" sz="1200" b="1" dirty="0">
                <a:solidFill>
                  <a:srgbClr val="4D4D4D"/>
                </a:solidFill>
                <a:ea typeface="ＭＳ Ｐゴシック" panose="020B0600070205080204" pitchFamily="34" charset="-128"/>
              </a:rPr>
              <a:t>Jugendschutzeinstellungen</a:t>
            </a:r>
            <a:r>
              <a:rPr lang="de-DE" altLang="de-DE" sz="1200" dirty="0">
                <a:solidFill>
                  <a:srgbClr val="4D4D4D"/>
                </a:solidFill>
                <a:ea typeface="ＭＳ Ｐゴシック" panose="020B0600070205080204" pitchFamily="34" charset="-128"/>
              </a:rPr>
              <a:t> aktivieren (Computer und Spielkonsolen)</a:t>
            </a:r>
          </a:p>
          <a:p>
            <a:pPr marL="171450" indent="-171450">
              <a:lnSpc>
                <a:spcPct val="120000"/>
              </a:lnSpc>
              <a:spcBef>
                <a:spcPts val="450"/>
              </a:spcBef>
              <a:buFont typeface="Arial" panose="020B0604020202020204" pitchFamily="34" charset="0"/>
              <a:buChar char="•"/>
            </a:pPr>
            <a:r>
              <a:rPr lang="de-DE" altLang="de-DE" sz="1200" dirty="0">
                <a:solidFill>
                  <a:srgbClr val="4D4D4D"/>
                </a:solidFill>
                <a:ea typeface="ＭＳ Ｐゴシック" panose="020B0600070205080204" pitchFamily="34" charset="-128"/>
              </a:rPr>
              <a:t>Im Browser </a:t>
            </a:r>
            <a:r>
              <a:rPr lang="de-DE" altLang="de-DE" sz="1200" b="1" dirty="0">
                <a:solidFill>
                  <a:srgbClr val="4D4D4D"/>
                </a:solidFill>
                <a:ea typeface="ＭＳ Ｐゴシック" panose="020B0600070205080204" pitchFamily="34" charset="-128"/>
              </a:rPr>
              <a:t>Kinder-Startseite</a:t>
            </a:r>
            <a:r>
              <a:rPr lang="de-DE" altLang="de-DE" sz="1200" dirty="0">
                <a:solidFill>
                  <a:srgbClr val="4D4D4D"/>
                </a:solidFill>
                <a:ea typeface="ＭＳ Ｐゴシック" panose="020B0600070205080204" pitchFamily="34" charset="-128"/>
              </a:rPr>
              <a:t> einrichten</a:t>
            </a:r>
          </a:p>
          <a:p>
            <a:pPr marL="171450" indent="-171450">
              <a:lnSpc>
                <a:spcPct val="120000"/>
              </a:lnSpc>
              <a:spcBef>
                <a:spcPts val="450"/>
              </a:spcBef>
              <a:buFont typeface="Arial" panose="020B0604020202020204" pitchFamily="34" charset="0"/>
              <a:buChar char="•"/>
            </a:pPr>
            <a:r>
              <a:rPr lang="de-DE" altLang="de-DE" sz="1200" b="1" dirty="0">
                <a:solidFill>
                  <a:srgbClr val="4D4D4D"/>
                </a:solidFill>
                <a:ea typeface="ＭＳ Ｐゴシック" panose="020B0600070205080204" pitchFamily="34" charset="-128"/>
              </a:rPr>
              <a:t>Kinder-Suchmaschine</a:t>
            </a:r>
            <a:r>
              <a:rPr lang="de-DE" altLang="de-DE" sz="1200" dirty="0">
                <a:solidFill>
                  <a:srgbClr val="4D4D4D"/>
                </a:solidFill>
                <a:ea typeface="ＭＳ Ｐゴシック" panose="020B0600070205080204" pitchFamily="34" charset="-128"/>
              </a:rPr>
              <a:t> als Standard einrichten: </a:t>
            </a:r>
            <a:r>
              <a:rPr lang="de-DE" altLang="de-DE" sz="1200" dirty="0">
                <a:solidFill>
                  <a:srgbClr val="4D4D4D"/>
                </a:solidFill>
                <a:ea typeface="ＭＳ Ｐゴシック" panose="020B0600070205080204" pitchFamily="34" charset="-128"/>
                <a:hlinkClick r:id="rId3"/>
              </a:rPr>
              <a:t>www.fragfinn.de</a:t>
            </a:r>
            <a:r>
              <a:rPr lang="de-DE" altLang="de-DE" sz="1200" dirty="0">
                <a:solidFill>
                  <a:srgbClr val="4D4D4D"/>
                </a:solidFill>
                <a:ea typeface="ＭＳ Ｐゴシック" panose="020B0600070205080204" pitchFamily="34" charset="-128"/>
              </a:rPr>
              <a:t>, </a:t>
            </a:r>
            <a:r>
              <a:rPr lang="de-DE" altLang="de-DE" sz="1200" dirty="0">
                <a:solidFill>
                  <a:srgbClr val="4D4D4D"/>
                </a:solidFill>
                <a:ea typeface="ＭＳ Ｐゴシック" panose="020B0600070205080204" pitchFamily="34" charset="-128"/>
                <a:hlinkClick r:id="rId4"/>
              </a:rPr>
              <a:t>www.blinde-kuh.de</a:t>
            </a:r>
            <a:r>
              <a:rPr lang="de-DE" altLang="de-DE" sz="1200" dirty="0">
                <a:solidFill>
                  <a:srgbClr val="4D4D4D"/>
                </a:solidFill>
                <a:ea typeface="ＭＳ Ｐゴシック" panose="020B0600070205080204" pitchFamily="34" charset="-128"/>
              </a:rPr>
              <a:t> </a:t>
            </a:r>
          </a:p>
          <a:p>
            <a:pPr marL="171450" indent="-171450">
              <a:lnSpc>
                <a:spcPct val="120000"/>
              </a:lnSpc>
              <a:spcBef>
                <a:spcPts val="450"/>
              </a:spcBef>
              <a:buFont typeface="Arial" panose="020B0604020202020204" pitchFamily="34" charset="0"/>
              <a:buChar char="•"/>
            </a:pPr>
            <a:r>
              <a:rPr lang="de-DE" altLang="de-DE" sz="1200" b="1" dirty="0">
                <a:solidFill>
                  <a:srgbClr val="4D4D4D"/>
                </a:solidFill>
                <a:ea typeface="ＭＳ Ｐゴシック" panose="020B0600070205080204" pitchFamily="34" charset="-128"/>
              </a:rPr>
              <a:t>Pornografie-Filter von Google</a:t>
            </a:r>
            <a:r>
              <a:rPr lang="de-DE" altLang="de-DE" sz="1200" dirty="0">
                <a:solidFill>
                  <a:srgbClr val="4D4D4D"/>
                </a:solidFill>
                <a:ea typeface="ＭＳ Ｐゴシック" panose="020B0600070205080204" pitchFamily="34" charset="-128"/>
              </a:rPr>
              <a:t> aktivieren („</a:t>
            </a:r>
            <a:r>
              <a:rPr lang="de-DE" altLang="de-DE" sz="1200" dirty="0" err="1">
                <a:solidFill>
                  <a:srgbClr val="4D4D4D"/>
                </a:solidFill>
                <a:ea typeface="ＭＳ Ｐゴシック" panose="020B0600070205080204" pitchFamily="34" charset="-128"/>
              </a:rPr>
              <a:t>SafeSearch</a:t>
            </a:r>
            <a:r>
              <a:rPr lang="de-DE" altLang="de-DE" sz="1200" dirty="0">
                <a:solidFill>
                  <a:srgbClr val="4D4D4D"/>
                </a:solidFill>
                <a:ea typeface="ＭＳ Ｐゴシック" panose="020B0600070205080204" pitchFamily="34" charset="-128"/>
              </a:rPr>
              <a:t>“)</a:t>
            </a:r>
          </a:p>
          <a:p>
            <a:pPr marL="171450" indent="-171450">
              <a:lnSpc>
                <a:spcPct val="120000"/>
              </a:lnSpc>
              <a:spcBef>
                <a:spcPts val="450"/>
              </a:spcBef>
              <a:buFont typeface="Arial" panose="020B0604020202020204" pitchFamily="34" charset="0"/>
              <a:buChar char="•"/>
            </a:pPr>
            <a:r>
              <a:rPr lang="de-DE" altLang="de-DE" sz="1200" dirty="0">
                <a:solidFill>
                  <a:srgbClr val="4D4D4D"/>
                </a:solidFill>
                <a:ea typeface="ＭＳ Ｐゴシック" panose="020B0600070205080204" pitchFamily="34" charset="-128"/>
              </a:rPr>
              <a:t>Gemeinsam mit Kind </a:t>
            </a:r>
            <a:r>
              <a:rPr lang="de-DE" altLang="de-DE" sz="1200" b="1" dirty="0">
                <a:solidFill>
                  <a:srgbClr val="4D4D4D"/>
                </a:solidFill>
                <a:ea typeface="ＭＳ Ｐゴシック" panose="020B0600070205080204" pitchFamily="34" charset="-128"/>
              </a:rPr>
              <a:t>Favoriten</a:t>
            </a:r>
            <a:r>
              <a:rPr lang="de-DE" altLang="de-DE" sz="1200" dirty="0">
                <a:solidFill>
                  <a:srgbClr val="4D4D4D"/>
                </a:solidFill>
                <a:ea typeface="ＭＳ Ｐゴシック" panose="020B0600070205080204" pitchFamily="34" charset="-128"/>
              </a:rPr>
              <a:t> suchen und festlegen</a:t>
            </a:r>
          </a:p>
          <a:p>
            <a:pPr marL="171450" indent="-171450">
              <a:lnSpc>
                <a:spcPct val="120000"/>
              </a:lnSpc>
              <a:spcBef>
                <a:spcPts val="450"/>
              </a:spcBef>
              <a:buFont typeface="Arial" panose="020B0604020202020204" pitchFamily="34" charset="0"/>
              <a:buChar char="•"/>
            </a:pPr>
            <a:r>
              <a:rPr lang="de-DE" altLang="de-DE" sz="1200" b="1" dirty="0">
                <a:solidFill>
                  <a:srgbClr val="4D4D4D"/>
                </a:solidFill>
                <a:ea typeface="ＭＳ Ｐゴシック" panose="020B0600070205080204" pitchFamily="34" charset="-128"/>
              </a:rPr>
              <a:t>Filter-Software  für PC und Handy</a:t>
            </a:r>
            <a:r>
              <a:rPr lang="de-DE" altLang="de-DE" sz="1200" dirty="0">
                <a:solidFill>
                  <a:srgbClr val="4D4D4D"/>
                </a:solidFill>
                <a:ea typeface="ＭＳ Ｐゴシック" panose="020B0600070205080204" pitchFamily="34" charset="-128"/>
              </a:rPr>
              <a:t>:</a:t>
            </a:r>
            <a:br>
              <a:rPr lang="de-DE" altLang="de-DE" sz="1200" dirty="0">
                <a:solidFill>
                  <a:srgbClr val="4D4D4D"/>
                </a:solidFill>
                <a:ea typeface="ＭＳ Ｐゴシック" panose="020B0600070205080204" pitchFamily="34" charset="-128"/>
              </a:rPr>
            </a:br>
            <a:r>
              <a:rPr lang="de-DE" altLang="de-DE" sz="1200" dirty="0">
                <a:solidFill>
                  <a:srgbClr val="4D4D4D"/>
                </a:solidFill>
                <a:ea typeface="ＭＳ Ｐゴシック" panose="020B0600070205080204" pitchFamily="34" charset="-128"/>
                <a:hlinkClick r:id="rId5"/>
              </a:rPr>
              <a:t>www.saferinternet.at/</a:t>
            </a:r>
            <a:r>
              <a:rPr lang="de-DE" altLang="de-DE" sz="1200" dirty="0">
                <a:solidFill>
                  <a:srgbClr val="4D4D4D"/>
                </a:solidFill>
                <a:ea typeface="ＭＳ Ｐゴシック" panose="020B0600070205080204" pitchFamily="34" charset="-128"/>
              </a:rPr>
              <a:t>eltern</a:t>
            </a:r>
            <a:br>
              <a:rPr lang="de-DE" altLang="de-DE" sz="1200" dirty="0">
                <a:solidFill>
                  <a:srgbClr val="4D4D4D"/>
                </a:solidFill>
                <a:ea typeface="ＭＳ Ｐゴシック" panose="020B0600070205080204" pitchFamily="34" charset="-128"/>
              </a:rPr>
            </a:br>
            <a:r>
              <a:rPr lang="de-DE" altLang="de-DE" sz="1200" dirty="0">
                <a:solidFill>
                  <a:srgbClr val="4D4D4D"/>
                </a:solidFill>
                <a:ea typeface="ＭＳ Ｐゴシック" panose="020B0600070205080204" pitchFamily="34" charset="-128"/>
              </a:rPr>
              <a:t>und auf </a:t>
            </a:r>
            <a:r>
              <a:rPr lang="de-DE" altLang="de-DE" sz="1200" dirty="0">
                <a:solidFill>
                  <a:srgbClr val="4D4D4D"/>
                </a:solidFill>
                <a:ea typeface="ＭＳ Ｐゴシック" panose="020B0600070205080204" pitchFamily="34" charset="-128"/>
                <a:hlinkClick r:id="rId6"/>
              </a:rPr>
              <a:t>www.fragfinn.de</a:t>
            </a:r>
            <a:endParaRPr lang="de-AT" dirty="0"/>
          </a:p>
          <a:p>
            <a:endParaRPr lang="de-AT" sz="1200" dirty="0"/>
          </a:p>
        </p:txBody>
      </p:sp>
      <p:sp>
        <p:nvSpPr>
          <p:cNvPr id="4" name="Foliennummernplatzhalter 3"/>
          <p:cNvSpPr>
            <a:spLocks noGrp="1"/>
          </p:cNvSpPr>
          <p:nvPr>
            <p:ph type="sldNum" sz="quarter" idx="5"/>
          </p:nvPr>
        </p:nvSpPr>
        <p:spPr/>
        <p:txBody>
          <a:bodyPr/>
          <a:lstStyle/>
          <a:p>
            <a:fld id="{5BC9136F-CA9D-4FE5-85DC-58A8F95C26FC}" type="slidenum">
              <a:rPr lang="de-AT" smtClean="0"/>
              <a:t>49</a:t>
            </a:fld>
            <a:endParaRPr lang="de-AT"/>
          </a:p>
        </p:txBody>
      </p:sp>
    </p:spTree>
    <p:extLst>
      <p:ext uri="{BB962C8B-B14F-4D97-AF65-F5344CB8AC3E}">
        <p14:creationId xmlns:p14="http://schemas.microsoft.com/office/powerpoint/2010/main" val="15855512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u="sng" dirty="0"/>
              <a:t>Weitere Informationen auf der Website:</a:t>
            </a:r>
            <a:endParaRPr lang="de-DE" dirty="0"/>
          </a:p>
          <a:p>
            <a:pPr lvl="0"/>
            <a:r>
              <a:rPr lang="de-AT" dirty="0"/>
              <a:t>Filterprogramme, -Apps &amp; Co – wie kann ich Computer, Smartphone &amp; Tablet sicherer machen?</a:t>
            </a:r>
            <a:br>
              <a:rPr lang="de-AT" dirty="0"/>
            </a:br>
            <a:r>
              <a:rPr lang="de-AT" dirty="0"/>
              <a:t>https://www.saferinternet.at/</a:t>
            </a:r>
          </a:p>
        </p:txBody>
      </p:sp>
      <p:sp>
        <p:nvSpPr>
          <p:cNvPr id="4" name="Foliennummernplatzhalter 3"/>
          <p:cNvSpPr>
            <a:spLocks noGrp="1"/>
          </p:cNvSpPr>
          <p:nvPr>
            <p:ph type="sldNum" sz="quarter" idx="10"/>
          </p:nvPr>
        </p:nvSpPr>
        <p:spPr/>
        <p:txBody>
          <a:bodyPr/>
          <a:lstStyle/>
          <a:p>
            <a:fld id="{5BC9136F-CA9D-4FE5-85DC-58A8F95C26FC}" type="slidenum">
              <a:rPr lang="de-AT" smtClean="0"/>
              <a:t>50</a:t>
            </a:fld>
            <a:endParaRPr lang="de-AT"/>
          </a:p>
        </p:txBody>
      </p:sp>
    </p:spTree>
    <p:extLst>
      <p:ext uri="{BB962C8B-B14F-4D97-AF65-F5344CB8AC3E}">
        <p14:creationId xmlns:p14="http://schemas.microsoft.com/office/powerpoint/2010/main" val="457931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t>51</a:t>
            </a:fld>
            <a:endParaRPr lang="de-AT"/>
          </a:p>
        </p:txBody>
      </p:sp>
    </p:spTree>
    <p:extLst>
      <p:ext uri="{BB962C8B-B14F-4D97-AF65-F5344CB8AC3E}">
        <p14:creationId xmlns:p14="http://schemas.microsoft.com/office/powerpoint/2010/main" val="3830333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en-GB" altLang="de-DE" b="1" dirty="0" err="1">
                <a:latin typeface="Arial" panose="020B0604020202020204" pitchFamily="34" charset="0"/>
                <a:ea typeface="ＭＳ Ｐゴシック" pitchFamily="34" charset="-128"/>
                <a:cs typeface="Arial" panose="020B0604020202020204" pitchFamily="34" charset="0"/>
              </a:rPr>
              <a:t>Wichtige</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b="1" dirty="0" err="1">
                <a:latin typeface="Arial" panose="020B0604020202020204" pitchFamily="34" charset="0"/>
                <a:ea typeface="ＭＳ Ｐゴシック" pitchFamily="34" charset="-128"/>
                <a:cs typeface="Arial" panose="020B0604020202020204" pitchFamily="34" charset="0"/>
              </a:rPr>
              <a:t>Themen</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b="1" dirty="0" err="1">
                <a:latin typeface="Arial" panose="020B0604020202020204" pitchFamily="34" charset="0"/>
                <a:ea typeface="ＭＳ Ｐゴシック" pitchFamily="34" charset="-128"/>
                <a:cs typeface="Arial" panose="020B0604020202020204" pitchFamily="34" charset="0"/>
              </a:rPr>
              <a:t>für</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b="1" dirty="0" err="1">
                <a:latin typeface="Arial" panose="020B0604020202020204" pitchFamily="34" charset="0"/>
                <a:ea typeface="ＭＳ Ｐゴシック" pitchFamily="34" charset="-128"/>
                <a:cs typeface="Arial" panose="020B0604020202020204" pitchFamily="34" charset="0"/>
              </a:rPr>
              <a:t>Volksschulkinder</a:t>
            </a:r>
            <a:r>
              <a:rPr lang="en-GB" altLang="de-DE" b="1" dirty="0">
                <a:latin typeface="Arial" panose="020B0604020202020204" pitchFamily="34" charset="0"/>
                <a:ea typeface="ＭＳ Ｐゴシック" pitchFamily="34" charset="-128"/>
                <a:cs typeface="Arial" panose="020B0604020202020204" pitchFamily="34" charset="0"/>
              </a:rPr>
              <a:t>: </a:t>
            </a:r>
          </a:p>
          <a:p>
            <a:pPr>
              <a:defRPr/>
            </a:pPr>
            <a:endParaRPr lang="en-GB" altLang="de-DE" dirty="0">
              <a:latin typeface="Arial" panose="020B0604020202020204" pitchFamily="34" charset="0"/>
              <a:ea typeface="ＭＳ Ｐゴシック" pitchFamily="34" charset="-128"/>
              <a:cs typeface="Arial" panose="020B0604020202020204" pitchFamily="34" charset="0"/>
            </a:endParaRPr>
          </a:p>
          <a:p>
            <a:pPr marL="171570" indent="-171570">
              <a:buFont typeface="Arial" panose="020B0604020202020204" pitchFamily="34" charset="0"/>
              <a:buChar char="•"/>
              <a:defRPr/>
            </a:pPr>
            <a:r>
              <a:rPr lang="en-GB" altLang="de-DE" b="1" dirty="0" err="1">
                <a:latin typeface="Arial" panose="020B0604020202020204" pitchFamily="34" charset="0"/>
                <a:ea typeface="ＭＳ Ｐゴシック" pitchFamily="34" charset="-128"/>
                <a:cs typeface="Arial" panose="020B0604020202020204" pitchFamily="34" charset="0"/>
              </a:rPr>
              <a:t>Passwörter</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dirty="0">
                <a:latin typeface="Arial" panose="020B0604020202020204" pitchFamily="34" charset="0"/>
                <a:ea typeface="ＭＳ Ｐゴシック" pitchFamily="34" charset="-128"/>
                <a:cs typeface="Arial" panose="020B0604020202020204" pitchFamily="34" charset="0"/>
              </a:rPr>
              <a:t>Wie </a:t>
            </a:r>
            <a:r>
              <a:rPr lang="de-DE" altLang="de-DE" noProof="0" dirty="0">
                <a:latin typeface="Arial" panose="020B0604020202020204" pitchFamily="34" charset="0"/>
                <a:ea typeface="ＭＳ Ｐゴシック" pitchFamily="34" charset="-128"/>
                <a:cs typeface="Arial" panose="020B0604020202020204" pitchFamily="34" charset="0"/>
              </a:rPr>
              <a:t>sieht</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ein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sicheres</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Passwort</a:t>
            </a:r>
            <a:r>
              <a:rPr lang="en-GB" altLang="de-DE" baseline="0" dirty="0">
                <a:latin typeface="Arial" panose="020B0604020202020204" pitchFamily="34" charset="0"/>
                <a:ea typeface="ＭＳ Ｐゴシック" pitchFamily="34" charset="-128"/>
                <a:cs typeface="Arial" panose="020B0604020202020204" pitchFamily="34" charset="0"/>
              </a:rPr>
              <a:t> </a:t>
            </a:r>
            <a:r>
              <a:rPr lang="en-GB" altLang="de-DE" baseline="0" dirty="0" err="1">
                <a:latin typeface="Arial" panose="020B0604020202020204" pitchFamily="34" charset="0"/>
                <a:ea typeface="ＭＳ Ｐゴシック" pitchFamily="34" charset="-128"/>
                <a:cs typeface="Arial" panose="020B0604020202020204" pitchFamily="34" charset="0"/>
              </a:rPr>
              <a:t>aus</a:t>
            </a:r>
            <a:r>
              <a:rPr lang="en-GB" altLang="de-DE" baseline="0" dirty="0">
                <a:latin typeface="Arial" panose="020B0604020202020204" pitchFamily="34" charset="0"/>
                <a:ea typeface="ＭＳ Ｐゴシック" pitchFamily="34" charset="-128"/>
                <a:cs typeface="Arial" panose="020B0604020202020204" pitchFamily="34" charset="0"/>
              </a:rPr>
              <a:t>? W</a:t>
            </a:r>
            <a:r>
              <a:rPr lang="en-GB" altLang="de-DE" dirty="0">
                <a:latin typeface="Arial" panose="020B0604020202020204" pitchFamily="34" charset="0"/>
                <a:ea typeface="ＭＳ Ｐゴシック" pitchFamily="34" charset="-128"/>
                <a:cs typeface="Arial" panose="020B0604020202020204" pitchFamily="34" charset="0"/>
              </a:rPr>
              <a:t>ie </a:t>
            </a:r>
            <a:r>
              <a:rPr lang="en-GB" altLang="de-DE" dirty="0" err="1">
                <a:latin typeface="Arial" panose="020B0604020202020204" pitchFamily="34" charset="0"/>
                <a:ea typeface="ＭＳ Ｐゴシック" pitchFamily="34" charset="-128"/>
                <a:cs typeface="Arial" panose="020B0604020202020204" pitchFamily="34" charset="0"/>
              </a:rPr>
              <a:t>geht</a:t>
            </a:r>
            <a:r>
              <a:rPr lang="en-GB" altLang="de-DE" dirty="0">
                <a:latin typeface="Arial" panose="020B0604020202020204" pitchFamily="34" charset="0"/>
                <a:ea typeface="ＭＳ Ｐゴシック" pitchFamily="34" charset="-128"/>
                <a:cs typeface="Arial" panose="020B0604020202020204" pitchFamily="34" charset="0"/>
              </a:rPr>
              <a:t> man </a:t>
            </a:r>
            <a:r>
              <a:rPr lang="en-GB" altLang="de-DE" dirty="0" err="1">
                <a:latin typeface="Arial" panose="020B0604020202020204" pitchFamily="34" charset="0"/>
                <a:ea typeface="ＭＳ Ｐゴシック" pitchFamily="34" charset="-128"/>
                <a:cs typeface="Arial" panose="020B0604020202020204" pitchFamily="34" charset="0"/>
              </a:rPr>
              <a:t>mit</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Passwörtern</a:t>
            </a:r>
            <a:r>
              <a:rPr lang="en-GB" altLang="de-DE" dirty="0">
                <a:latin typeface="Arial" panose="020B0604020202020204" pitchFamily="34" charset="0"/>
                <a:ea typeface="ＭＳ Ｐゴシック" pitchFamily="34" charset="-128"/>
                <a:cs typeface="Arial" panose="020B0604020202020204" pitchFamily="34" charset="0"/>
              </a:rPr>
              <a:t> um?</a:t>
            </a:r>
          </a:p>
          <a:p>
            <a:pPr marL="171570" indent="-171570">
              <a:buFont typeface="Arial" panose="020B0604020202020204" pitchFamily="34" charset="0"/>
              <a:buChar char="•"/>
              <a:defRPr/>
            </a:pPr>
            <a:endParaRPr lang="en-GB" altLang="de-DE" dirty="0">
              <a:latin typeface="Arial" panose="020B0604020202020204" pitchFamily="34" charset="0"/>
              <a:ea typeface="ＭＳ Ｐゴシック" pitchFamily="34" charset="-128"/>
              <a:cs typeface="Arial" panose="020B0604020202020204" pitchFamily="34" charset="0"/>
            </a:endParaRPr>
          </a:p>
          <a:p>
            <a:pPr marL="171570" indent="-171570">
              <a:buFont typeface="Arial" panose="020B0604020202020204" pitchFamily="34" charset="0"/>
              <a:buChar char="•"/>
              <a:defRPr/>
            </a:pPr>
            <a:r>
              <a:rPr lang="en-GB" altLang="de-DE" b="1" dirty="0" err="1">
                <a:latin typeface="Arial" panose="020B0604020202020204" pitchFamily="34" charset="0"/>
                <a:ea typeface="ＭＳ Ｐゴシック" pitchFamily="34" charset="-128"/>
                <a:cs typeface="Arial" panose="020B0604020202020204" pitchFamily="34" charset="0"/>
              </a:rPr>
              <a:t>Identitäten</a:t>
            </a:r>
            <a:r>
              <a:rPr lang="en-GB" altLang="de-DE" b="1" dirty="0">
                <a:latin typeface="Arial" panose="020B0604020202020204" pitchFamily="34" charset="0"/>
                <a:ea typeface="ＭＳ Ｐゴシック" pitchFamily="34" charset="-128"/>
                <a:cs typeface="Arial" panose="020B0604020202020204" pitchFamily="34" charset="0"/>
              </a:rPr>
              <a:t> online und </a:t>
            </a:r>
            <a:r>
              <a:rPr lang="en-GB" altLang="de-DE" b="1" dirty="0" err="1">
                <a:latin typeface="Arial" panose="020B0604020202020204" pitchFamily="34" charset="0"/>
                <a:ea typeface="ＭＳ Ｐゴシック" pitchFamily="34" charset="-128"/>
                <a:cs typeface="Arial" panose="020B0604020202020204" pitchFamily="34" charset="0"/>
              </a:rPr>
              <a:t>im</a:t>
            </a:r>
            <a:r>
              <a:rPr lang="en-GB" altLang="de-DE" b="1" dirty="0">
                <a:latin typeface="Arial" panose="020B0604020202020204" pitchFamily="34" charset="0"/>
                <a:ea typeface="ＭＳ Ｐゴシック" pitchFamily="34" charset="-128"/>
                <a:cs typeface="Arial" panose="020B0604020202020204" pitchFamily="34" charset="0"/>
              </a:rPr>
              <a:t> </a:t>
            </a:r>
            <a:r>
              <a:rPr lang="de-AT" altLang="de-DE" dirty="0">
                <a:latin typeface="Arial" panose="020B0604020202020204" pitchFamily="34" charset="0"/>
                <a:ea typeface="ＭＳ Ｐゴシック" pitchFamily="34" charset="-128"/>
                <a:cs typeface="Arial" panose="020B0604020202020204" pitchFamily="34" charset="0"/>
              </a:rPr>
              <a:t>„</a:t>
            </a:r>
            <a:r>
              <a:rPr lang="en-GB" altLang="de-DE" b="1" dirty="0" err="1">
                <a:latin typeface="Arial" panose="020B0604020202020204" pitchFamily="34" charset="0"/>
                <a:ea typeface="ＭＳ Ｐゴシック" pitchFamily="34" charset="-128"/>
                <a:cs typeface="Arial" panose="020B0604020202020204" pitchFamily="34" charset="0"/>
              </a:rPr>
              <a:t>realen</a:t>
            </a:r>
            <a:r>
              <a:rPr lang="de-AT" altLang="de-DE" dirty="0">
                <a:latin typeface="Arial" panose="020B0604020202020204" pitchFamily="34" charset="0"/>
                <a:ea typeface="ＭＳ Ｐゴシック" pitchFamily="34" charset="-128"/>
                <a:cs typeface="Arial" panose="020B0604020202020204" pitchFamily="34" charset="0"/>
              </a:rPr>
              <a:t>“</a:t>
            </a:r>
            <a:r>
              <a:rPr lang="en-GB" altLang="de-DE" b="1" dirty="0">
                <a:latin typeface="Arial" panose="020B0604020202020204" pitchFamily="34" charset="0"/>
                <a:ea typeface="ＭＳ Ｐゴシック" pitchFamily="34" charset="-128"/>
                <a:cs typeface="Arial" panose="020B0604020202020204" pitchFamily="34" charset="0"/>
              </a:rPr>
              <a:t> Leben: </a:t>
            </a:r>
            <a:r>
              <a:rPr lang="en-GB" altLang="de-DE" dirty="0" err="1">
                <a:latin typeface="Arial" panose="020B0604020202020204" pitchFamily="34" charset="0"/>
                <a:ea typeface="ＭＳ Ｐゴシック" pitchFamily="34" charset="-128"/>
                <a:cs typeface="Arial" panose="020B0604020202020204" pitchFamily="34" charset="0"/>
              </a:rPr>
              <a:t>Welche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Informationen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darf</a:t>
            </a:r>
            <a:r>
              <a:rPr lang="en-GB" altLang="de-DE" dirty="0">
                <a:latin typeface="Arial" panose="020B0604020202020204" pitchFamily="34" charset="0"/>
                <a:ea typeface="ＭＳ Ｐゴシック" pitchFamily="34" charset="-128"/>
                <a:cs typeface="Arial" panose="020B0604020202020204" pitchFamily="34" charset="0"/>
              </a:rPr>
              <a:t> man </a:t>
            </a:r>
            <a:r>
              <a:rPr lang="en-GB" altLang="de-DE" dirty="0" err="1">
                <a:latin typeface="Arial" panose="020B0604020202020204" pitchFamily="34" charset="0"/>
                <a:ea typeface="ＭＳ Ｐゴシック" pitchFamily="34" charset="-128"/>
                <a:cs typeface="Arial" panose="020B0604020202020204" pitchFamily="34" charset="0"/>
              </a:rPr>
              <a:t>im</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Netz</a:t>
            </a:r>
            <a:r>
              <a:rPr lang="en-GB" altLang="de-DE" dirty="0">
                <a:latin typeface="Arial" panose="020B0604020202020204" pitchFamily="34" charset="0"/>
                <a:ea typeface="ＭＳ Ｐゴシック" pitchFamily="34" charset="-128"/>
                <a:cs typeface="Arial" panose="020B0604020202020204" pitchFamily="34" charset="0"/>
              </a:rPr>
              <a:t> von </a:t>
            </a:r>
            <a:r>
              <a:rPr lang="en-GB" altLang="de-DE" dirty="0" err="1">
                <a:latin typeface="Arial" panose="020B0604020202020204" pitchFamily="34" charset="0"/>
                <a:ea typeface="ＭＳ Ｐゴシック" pitchFamily="34" charset="-128"/>
                <a:cs typeface="Arial" panose="020B0604020202020204" pitchFamily="34" charset="0"/>
              </a:rPr>
              <a:t>sich</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preisgeben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Steckt</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hinter</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dem</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Profil</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wirklich</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diese</a:t>
            </a:r>
            <a:r>
              <a:rPr lang="en-GB" altLang="de-DE" dirty="0">
                <a:latin typeface="Arial" panose="020B0604020202020204" pitchFamily="34" charset="0"/>
                <a:ea typeface="ＭＳ Ｐゴシック" pitchFamily="34" charset="-128"/>
                <a:cs typeface="Arial" panose="020B0604020202020204" pitchFamily="34" charset="0"/>
              </a:rPr>
              <a:t> Person </a:t>
            </a:r>
            <a:r>
              <a:rPr lang="en-GB" altLang="de-DE" dirty="0" err="1">
                <a:latin typeface="Arial" panose="020B0604020202020204" pitchFamily="34" charset="0"/>
                <a:ea typeface="ＭＳ Ｐゴシック" pitchFamily="34" charset="-128"/>
                <a:cs typeface="Arial" panose="020B0604020202020204" pitchFamily="34" charset="0"/>
              </a:rPr>
              <a:t>oder</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gibt</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sie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sich</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als</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jemand</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anders</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aus</a:t>
            </a:r>
            <a:r>
              <a:rPr lang="en-GB" altLang="de-DE" dirty="0">
                <a:latin typeface="Arial" panose="020B0604020202020204" pitchFamily="34" charset="0"/>
                <a:ea typeface="ＭＳ Ｐゴシック" pitchFamily="34" charset="-128"/>
                <a:cs typeface="Arial" panose="020B0604020202020204" pitchFamily="34" charset="0"/>
              </a:rPr>
              <a:t>?</a:t>
            </a:r>
          </a:p>
          <a:p>
            <a:pPr marL="171570" indent="-171570">
              <a:buFont typeface="Arial" panose="020B0604020202020204" pitchFamily="34" charset="0"/>
              <a:buChar char="•"/>
              <a:defRPr/>
            </a:pPr>
            <a:endParaRPr lang="en-GB" altLang="de-DE" b="1" dirty="0">
              <a:latin typeface="Arial" panose="020B0604020202020204" pitchFamily="34" charset="0"/>
              <a:ea typeface="ＭＳ Ｐゴシック" pitchFamily="34" charset="-128"/>
              <a:cs typeface="Arial" panose="020B0604020202020204" pitchFamily="34" charset="0"/>
            </a:endParaRPr>
          </a:p>
          <a:p>
            <a:pPr marL="171570" indent="-171570">
              <a:buFont typeface="Arial" panose="020B0604020202020204" pitchFamily="34" charset="0"/>
              <a:buChar char="•"/>
              <a:defRPr/>
            </a:pPr>
            <a:r>
              <a:rPr lang="en-GB" altLang="de-DE" b="1" dirty="0" err="1">
                <a:latin typeface="Arial" panose="020B0604020202020204" pitchFamily="34" charset="0"/>
                <a:ea typeface="ＭＳ Ｐゴシック" pitchFamily="34" charset="-128"/>
                <a:cs typeface="Arial" panose="020B0604020202020204" pitchFamily="34" charset="0"/>
              </a:rPr>
              <a:t>Kosten</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b="1" dirty="0" err="1">
                <a:latin typeface="Arial" panose="020B0604020202020204" pitchFamily="34" charset="0"/>
                <a:ea typeface="ＭＳ Ｐゴシック" pitchFamily="34" charset="-128"/>
                <a:cs typeface="Arial" panose="020B0604020202020204" pitchFamily="34" charset="0"/>
              </a:rPr>
              <a:t>erkennen</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Welche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Inhalte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sind</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wirklich</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kostenlos</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für</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welche</a:t>
            </a:r>
            <a:r>
              <a:rPr lang="en-GB" altLang="de-DE" dirty="0">
                <a:latin typeface="Arial" panose="020B0604020202020204" pitchFamily="34" charset="0"/>
                <a:ea typeface="ＭＳ Ｐゴシック" pitchFamily="34" charset="-128"/>
                <a:cs typeface="Arial" panose="020B0604020202020204" pitchFamily="34" charset="0"/>
              </a:rPr>
              <a:t> muss ich </a:t>
            </a:r>
            <a:r>
              <a:rPr lang="en-GB" altLang="de-DE" dirty="0" err="1">
                <a:latin typeface="Arial" panose="020B0604020202020204" pitchFamily="34" charset="0"/>
                <a:ea typeface="ＭＳ Ｐゴシック" pitchFamily="34" charset="-128"/>
                <a:cs typeface="Arial" panose="020B0604020202020204" pitchFamily="34" charset="0"/>
              </a:rPr>
              <a:t>zahlen</a:t>
            </a:r>
            <a:r>
              <a:rPr lang="en-GB" altLang="de-DE" dirty="0">
                <a:latin typeface="Arial" panose="020B0604020202020204" pitchFamily="34" charset="0"/>
                <a:ea typeface="ＭＳ Ｐゴシック" pitchFamily="34" charset="-128"/>
                <a:cs typeface="Arial" panose="020B0604020202020204" pitchFamily="34" charset="0"/>
              </a:rPr>
              <a:t>? </a:t>
            </a:r>
          </a:p>
          <a:p>
            <a:pPr marL="171570" indent="-171570">
              <a:buFont typeface="Arial" panose="020B0604020202020204" pitchFamily="34" charset="0"/>
              <a:buChar char="•"/>
              <a:defRPr/>
            </a:pPr>
            <a:endParaRPr lang="en-GB" altLang="de-DE" b="1" dirty="0">
              <a:latin typeface="Arial" panose="020B0604020202020204" pitchFamily="34" charset="0"/>
              <a:ea typeface="ＭＳ Ｐゴシック" pitchFamily="34" charset="-128"/>
              <a:cs typeface="Arial" panose="020B0604020202020204" pitchFamily="34" charset="0"/>
            </a:endParaRPr>
          </a:p>
          <a:p>
            <a:pPr marL="171570" indent="-171570">
              <a:buFont typeface="Arial" panose="020B0604020202020204" pitchFamily="34" charset="0"/>
              <a:buChar char="•"/>
              <a:defRPr/>
            </a:pPr>
            <a:r>
              <a:rPr lang="de-AT" altLang="de-DE" b="1" noProof="0" dirty="0">
                <a:latin typeface="Arial" panose="020B0604020202020204" pitchFamily="34" charset="0"/>
                <a:ea typeface="ＭＳ Ｐゴシック" pitchFamily="34" charset="-128"/>
                <a:cs typeface="Arial" panose="020B0604020202020204" pitchFamily="34" charset="0"/>
              </a:rPr>
              <a:t>Berechtigungen</a:t>
            </a:r>
            <a:r>
              <a:rPr lang="en-GB" altLang="de-DE" b="1" dirty="0">
                <a:latin typeface="Arial" panose="020B0604020202020204" pitchFamily="34" charset="0"/>
                <a:ea typeface="ＭＳ Ｐゴシック" pitchFamily="34" charset="-128"/>
                <a:cs typeface="Arial" panose="020B0604020202020204" pitchFamily="34" charset="0"/>
              </a:rPr>
              <a:t>/</a:t>
            </a:r>
            <a:r>
              <a:rPr lang="en-GB" altLang="de-DE" b="1" dirty="0" err="1">
                <a:latin typeface="Arial" panose="020B0604020202020204" pitchFamily="34" charset="0"/>
                <a:ea typeface="ＭＳ Ｐゴシック" pitchFamily="34" charset="-128"/>
                <a:cs typeface="Arial" panose="020B0604020202020204" pitchFamily="34" charset="0"/>
              </a:rPr>
              <a:t>Zustimmung</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Welche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Aussagen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im</a:t>
            </a:r>
            <a:r>
              <a:rPr lang="en-GB" altLang="de-DE" dirty="0">
                <a:latin typeface="Arial" panose="020B0604020202020204" pitchFamily="34" charset="0"/>
                <a:ea typeface="ＭＳ Ｐゴシック" pitchFamily="34" charset="-128"/>
                <a:cs typeface="Arial" panose="020B0604020202020204" pitchFamily="34" charset="0"/>
              </a:rPr>
              <a:t> Internet </a:t>
            </a:r>
            <a:r>
              <a:rPr lang="en-GB" altLang="de-DE" dirty="0" err="1">
                <a:latin typeface="Arial" panose="020B0604020202020204" pitchFamily="34" charset="0"/>
                <a:ea typeface="ＭＳ Ｐゴシック" pitchFamily="34" charset="-128"/>
                <a:cs typeface="Arial" panose="020B0604020202020204" pitchFamily="34" charset="0"/>
              </a:rPr>
              <a:t>sind</a:t>
            </a:r>
            <a:r>
              <a:rPr lang="en-GB" altLang="de-DE" dirty="0">
                <a:latin typeface="Arial" panose="020B0604020202020204" pitchFamily="34" charset="0"/>
                <a:ea typeface="ＭＳ Ｐゴシック" pitchFamily="34" charset="-128"/>
                <a:cs typeface="Arial" panose="020B0604020202020204" pitchFamily="34" charset="0"/>
              </a:rPr>
              <a:t> </a:t>
            </a:r>
            <a:r>
              <a:rPr lang="de-AT" altLang="de-DE" dirty="0">
                <a:latin typeface="Arial" panose="020B0604020202020204" pitchFamily="34" charset="0"/>
                <a:ea typeface="ＭＳ Ｐゴシック" pitchFamily="34" charset="-128"/>
                <a:cs typeface="Arial" panose="020B0604020202020204" pitchFamily="34" charset="0"/>
              </a:rPr>
              <a:t>„</a:t>
            </a:r>
            <a:r>
              <a:rPr lang="en-GB" altLang="de-DE" dirty="0" err="1">
                <a:latin typeface="Arial" panose="020B0604020202020204" pitchFamily="34" charset="0"/>
                <a:ea typeface="ＭＳ Ｐゴシック" pitchFamily="34" charset="-128"/>
                <a:cs typeface="Arial" panose="020B0604020202020204" pitchFamily="34" charset="0"/>
              </a:rPr>
              <a:t>wahr</a:t>
            </a:r>
            <a:r>
              <a:rPr lang="de-AT" altLang="de-DE" dirty="0">
                <a:latin typeface="Arial" panose="020B0604020202020204" pitchFamily="34" charset="0"/>
                <a:ea typeface="ＭＳ Ｐゴシック" pitchFamily="34" charset="-128"/>
                <a:cs typeface="Arial" panose="020B0604020202020204" pitchFamily="34" charset="0"/>
              </a:rPr>
              <a:t>“</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welche</a:t>
            </a:r>
            <a:r>
              <a:rPr lang="en-GB" altLang="de-DE" dirty="0">
                <a:latin typeface="Arial" panose="020B0604020202020204" pitchFamily="34" charset="0"/>
                <a:ea typeface="ＭＳ Ｐゴシック" pitchFamily="34" charset="-128"/>
                <a:cs typeface="Arial" panose="020B0604020202020204" pitchFamily="34" charset="0"/>
              </a:rPr>
              <a:t> </a:t>
            </a:r>
            <a:r>
              <a:rPr lang="de-AT" altLang="de-DE" dirty="0">
                <a:latin typeface="Arial" panose="020B0604020202020204" pitchFamily="34" charset="0"/>
                <a:ea typeface="ＭＳ Ｐゴシック" pitchFamily="34" charset="-128"/>
                <a:cs typeface="Arial" panose="020B0604020202020204" pitchFamily="34" charset="0"/>
              </a:rPr>
              <a:t>„</a:t>
            </a:r>
            <a:r>
              <a:rPr lang="en-GB" altLang="de-DE" dirty="0" err="1">
                <a:latin typeface="Arial" panose="020B0604020202020204" pitchFamily="34" charset="0"/>
                <a:ea typeface="ＭＳ Ｐゴシック" pitchFamily="34" charset="-128"/>
                <a:cs typeface="Arial" panose="020B0604020202020204" pitchFamily="34" charset="0"/>
              </a:rPr>
              <a:t>falsch</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welche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Anfragen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kann</a:t>
            </a:r>
            <a:r>
              <a:rPr lang="en-GB" altLang="de-DE" dirty="0">
                <a:latin typeface="Arial" panose="020B0604020202020204" pitchFamily="34" charset="0"/>
                <a:ea typeface="ＭＳ Ｐゴシック" pitchFamily="34" charset="-128"/>
                <a:cs typeface="Arial" panose="020B0604020202020204" pitchFamily="34" charset="0"/>
              </a:rPr>
              <a:t> man </a:t>
            </a:r>
            <a:r>
              <a:rPr lang="en-GB" altLang="de-DE" dirty="0" err="1">
                <a:latin typeface="Arial" panose="020B0604020202020204" pitchFamily="34" charset="0"/>
                <a:ea typeface="ＭＳ Ｐゴシック" pitchFamily="34" charset="-128"/>
                <a:cs typeface="Arial" panose="020B0604020202020204" pitchFamily="34" charset="0"/>
              </a:rPr>
              <a:t>mit</a:t>
            </a:r>
            <a:r>
              <a:rPr lang="en-GB" altLang="de-DE" dirty="0">
                <a:latin typeface="Arial" panose="020B0604020202020204" pitchFamily="34" charset="0"/>
                <a:ea typeface="ＭＳ Ｐゴシック" pitchFamily="34" charset="-128"/>
                <a:cs typeface="Arial" panose="020B0604020202020204" pitchFamily="34" charset="0"/>
              </a:rPr>
              <a:t> </a:t>
            </a:r>
            <a:r>
              <a:rPr lang="de-AT" altLang="de-DE" dirty="0">
                <a:latin typeface="Arial" panose="020B0604020202020204" pitchFamily="34" charset="0"/>
                <a:ea typeface="ＭＳ Ｐゴシック" pitchFamily="34" charset="-128"/>
                <a:cs typeface="Arial" panose="020B0604020202020204" pitchFamily="34" charset="0"/>
              </a:rPr>
              <a:t>„Ja“ </a:t>
            </a:r>
            <a:r>
              <a:rPr lang="en-GB" altLang="de-DE" dirty="0" err="1">
                <a:latin typeface="Arial" panose="020B0604020202020204" pitchFamily="34" charset="0"/>
                <a:ea typeface="ＭＳ Ｐゴシック" pitchFamily="34" charset="-128"/>
                <a:cs typeface="Arial" panose="020B0604020202020204" pitchFamily="34" charset="0"/>
              </a:rPr>
              <a:t>zustimmen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welchen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nicht</a:t>
            </a:r>
            <a:r>
              <a:rPr lang="en-GB" altLang="de-DE" dirty="0">
                <a:latin typeface="Arial" panose="020B0604020202020204" pitchFamily="34" charset="0"/>
                <a:ea typeface="ＭＳ Ｐゴシック" pitchFamily="34" charset="-128"/>
                <a:cs typeface="Arial" panose="020B0604020202020204" pitchFamily="34" charset="0"/>
              </a:rPr>
              <a:t>? </a:t>
            </a:r>
            <a:r>
              <a:rPr lang="de-AT" altLang="de-DE" dirty="0">
                <a:latin typeface="Arial" panose="020B0604020202020204" pitchFamily="34" charset="0"/>
                <a:ea typeface="ＭＳ Ｐゴシック" pitchFamily="34" charset="-128"/>
                <a:cs typeface="Arial" panose="020B0604020202020204" pitchFamily="34" charset="0"/>
              </a:rPr>
              <a:t>Es ist für Kinder überhaupt nicht einfach, im Internet zwischen „Ja“  und „Nein“  zu unterscheiden. Denn „Ja“ und „Nein“ heißen im Internet oft anders, z.B. „OK“, „Weiter“, „Abbrechen“ etc. Hier müssen Eltern helfen!</a:t>
            </a:r>
            <a:br>
              <a:rPr lang="de-AT" altLang="de-DE" dirty="0">
                <a:latin typeface="Arial" panose="020B0604020202020204" pitchFamily="34" charset="0"/>
                <a:ea typeface="ＭＳ Ｐゴシック" pitchFamily="34" charset="-128"/>
                <a:cs typeface="Arial" panose="020B0604020202020204" pitchFamily="34" charset="0"/>
              </a:rPr>
            </a:br>
            <a:endParaRPr lang="en-GB" altLang="de-DE" b="1" dirty="0">
              <a:latin typeface="Arial" panose="020B0604020202020204" pitchFamily="34" charset="0"/>
              <a:ea typeface="ＭＳ Ｐゴシック" pitchFamily="34" charset="-128"/>
              <a:cs typeface="Arial" panose="020B0604020202020204" pitchFamily="34" charset="0"/>
            </a:endParaRPr>
          </a:p>
          <a:p>
            <a:pPr marL="171570" indent="-171570">
              <a:buFont typeface="Arial" panose="020B0604020202020204" pitchFamily="34" charset="0"/>
              <a:buChar char="•"/>
              <a:defRPr/>
            </a:pPr>
            <a:r>
              <a:rPr lang="en-GB" altLang="de-DE" b="1" dirty="0" err="1">
                <a:latin typeface="Arial" panose="020B0604020202020204" pitchFamily="34" charset="0"/>
                <a:ea typeface="ＭＳ Ｐゴシック" pitchFamily="34" charset="-128"/>
                <a:cs typeface="Arial" panose="020B0604020202020204" pitchFamily="34" charset="0"/>
              </a:rPr>
              <a:t>Exzessives</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b="1" dirty="0" err="1">
                <a:latin typeface="Arial" panose="020B0604020202020204" pitchFamily="34" charset="0"/>
                <a:ea typeface="ＭＳ Ｐゴシック" pitchFamily="34" charset="-128"/>
                <a:cs typeface="Arial" panose="020B0604020202020204" pitchFamily="34" charset="0"/>
              </a:rPr>
              <a:t>Spielen</a:t>
            </a:r>
            <a:r>
              <a:rPr lang="en-GB" altLang="de-DE" b="1" dirty="0">
                <a:latin typeface="Arial" panose="020B0604020202020204" pitchFamily="34" charset="0"/>
                <a:ea typeface="ＭＳ Ｐゴシック" pitchFamily="34" charset="-128"/>
                <a:cs typeface="Arial" panose="020B0604020202020204" pitchFamily="34" charset="0"/>
              </a:rPr>
              <a:t> und </a:t>
            </a:r>
            <a:r>
              <a:rPr lang="en-GB" altLang="de-DE" b="1" dirty="0" err="1">
                <a:latin typeface="Arial" panose="020B0604020202020204" pitchFamily="34" charset="0"/>
                <a:ea typeface="ＭＳ Ｐゴシック" pitchFamily="34" charset="-128"/>
                <a:cs typeface="Arial" panose="020B0604020202020204" pitchFamily="34" charset="0"/>
              </a:rPr>
              <a:t>exzessive</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b="1" dirty="0" err="1">
                <a:latin typeface="Arial" panose="020B0604020202020204" pitchFamily="34" charset="0"/>
                <a:ea typeface="ＭＳ Ｐゴシック" pitchFamily="34" charset="-128"/>
                <a:cs typeface="Arial" panose="020B0604020202020204" pitchFamily="34" charset="0"/>
              </a:rPr>
              <a:t>Nutzung</a:t>
            </a:r>
            <a:r>
              <a:rPr lang="en-GB" altLang="de-DE" b="1" dirty="0">
                <a:latin typeface="Arial" panose="020B0604020202020204" pitchFamily="34" charset="0"/>
                <a:ea typeface="ＭＳ Ｐゴシック" pitchFamily="34" charset="-128"/>
                <a:cs typeface="Arial" panose="020B0604020202020204" pitchFamily="34" charset="0"/>
              </a:rPr>
              <a:t> von </a:t>
            </a:r>
            <a:r>
              <a:rPr lang="en-GB" altLang="de-DE" b="1" dirty="0" err="1">
                <a:latin typeface="Arial" panose="020B0604020202020204" pitchFamily="34" charset="0"/>
                <a:ea typeface="ＭＳ Ｐゴシック" pitchFamily="34" charset="-128"/>
                <a:cs typeface="Arial" panose="020B0604020202020204" pitchFamily="34" charset="0"/>
              </a:rPr>
              <a:t>Geräten</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Hier</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ist</a:t>
            </a:r>
            <a:r>
              <a:rPr lang="en-GB" altLang="de-DE" dirty="0">
                <a:latin typeface="Arial" panose="020B0604020202020204" pitchFamily="34" charset="0"/>
                <a:ea typeface="ＭＳ Ｐゴシック" pitchFamily="34" charset="-128"/>
                <a:cs typeface="Arial" panose="020B0604020202020204" pitchFamily="34" charset="0"/>
              </a:rPr>
              <a:t> es </a:t>
            </a:r>
            <a:r>
              <a:rPr lang="en-GB" altLang="de-DE" dirty="0" err="1">
                <a:latin typeface="Arial" panose="020B0604020202020204" pitchFamily="34" charset="0"/>
                <a:ea typeface="ＭＳ Ｐゴシック" pitchFamily="34" charset="-128"/>
                <a:cs typeface="Arial" panose="020B0604020202020204" pitchFamily="34" charset="0"/>
              </a:rPr>
              <a:t>wichtig</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mit</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dem</a:t>
            </a:r>
            <a:r>
              <a:rPr lang="en-GB" altLang="de-DE" dirty="0">
                <a:latin typeface="Arial" panose="020B0604020202020204" pitchFamily="34" charset="0"/>
                <a:ea typeface="ＭＳ Ｐゴシック" pitchFamily="34" charset="-128"/>
                <a:cs typeface="Arial" panose="020B0604020202020204" pitchFamily="34" charset="0"/>
              </a:rPr>
              <a:t> Kind </a:t>
            </a:r>
            <a:r>
              <a:rPr lang="en-GB" altLang="de-DE" dirty="0" err="1">
                <a:latin typeface="Arial" panose="020B0604020202020204" pitchFamily="34" charset="0"/>
                <a:ea typeface="ＭＳ Ｐゴシック" pitchFamily="34" charset="-128"/>
                <a:cs typeface="Arial" panose="020B0604020202020204" pitchFamily="34" charset="0"/>
              </a:rPr>
              <a:t>gemeinsame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Regeln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zu</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entwickeln</a:t>
            </a:r>
            <a:r>
              <a:rPr lang="en-GB" altLang="de-DE" dirty="0">
                <a:latin typeface="Arial" panose="020B0604020202020204" pitchFamily="34" charset="0"/>
                <a:ea typeface="ＭＳ Ｐゴシック" pitchFamily="34" charset="-128"/>
                <a:cs typeface="Arial" panose="020B0604020202020204" pitchFamily="34" charset="0"/>
              </a:rPr>
              <a:t>. Kinder </a:t>
            </a:r>
            <a:r>
              <a:rPr lang="en-GB" altLang="de-DE" dirty="0" err="1">
                <a:latin typeface="Arial" panose="020B0604020202020204" pitchFamily="34" charset="0"/>
                <a:ea typeface="ＭＳ Ｐゴシック" pitchFamily="34" charset="-128"/>
                <a:cs typeface="Arial" panose="020B0604020202020204" pitchFamily="34" charset="0"/>
              </a:rPr>
              <a:t>erkennen</a:t>
            </a:r>
            <a:r>
              <a:rPr lang="en-GB" altLang="de-DE" dirty="0">
                <a:latin typeface="Arial" panose="020B0604020202020204" pitchFamily="34" charset="0"/>
                <a:ea typeface="ＭＳ Ｐゴシック" pitchFamily="34" charset="-128"/>
                <a:cs typeface="Arial" panose="020B0604020202020204" pitchFamily="34" charset="0"/>
              </a:rPr>
              <a:t> oft </a:t>
            </a:r>
            <a:r>
              <a:rPr lang="en-GB" altLang="de-DE" dirty="0" err="1">
                <a:latin typeface="Arial" panose="020B0604020202020204" pitchFamily="34" charset="0"/>
                <a:ea typeface="ＭＳ Ｐゴシック" pitchFamily="34" charset="-128"/>
                <a:cs typeface="Arial" panose="020B0604020202020204" pitchFamily="34" charset="0"/>
              </a:rPr>
              <a:t>selbst</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ihre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Grenzen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Unterstützen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kann</a:t>
            </a:r>
            <a:r>
              <a:rPr lang="en-GB" altLang="de-DE" dirty="0">
                <a:latin typeface="Arial" panose="020B0604020202020204" pitchFamily="34" charset="0"/>
                <a:ea typeface="ＭＳ Ｐゴシック" pitchFamily="34" charset="-128"/>
                <a:cs typeface="Arial" panose="020B0604020202020204" pitchFamily="34" charset="0"/>
              </a:rPr>
              <a:t> man </a:t>
            </a:r>
            <a:r>
              <a:rPr lang="en-GB" altLang="de-DE" dirty="0" err="1">
                <a:latin typeface="Arial" panose="020B0604020202020204" pitchFamily="34" charset="0"/>
                <a:ea typeface="ＭＳ Ｐゴシック" pitchFamily="34" charset="-128"/>
                <a:cs typeface="Arial" panose="020B0604020202020204" pitchFamily="34" charset="0"/>
              </a:rPr>
              <a:t>sie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als</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Eltern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indem</a:t>
            </a:r>
            <a:r>
              <a:rPr lang="en-GB" altLang="de-DE" dirty="0">
                <a:latin typeface="Arial" panose="020B0604020202020204" pitchFamily="34" charset="0"/>
                <a:ea typeface="ＭＳ Ｐゴシック" pitchFamily="34" charset="-128"/>
                <a:cs typeface="Arial" panose="020B0604020202020204" pitchFamily="34" charset="0"/>
              </a:rPr>
              <a:t> man </a:t>
            </a:r>
            <a:r>
              <a:rPr lang="en-GB" altLang="de-DE" dirty="0" err="1">
                <a:latin typeface="Arial" panose="020B0604020202020204" pitchFamily="34" charset="0"/>
                <a:ea typeface="ＭＳ Ｐゴシック" pitchFamily="34" charset="-128"/>
                <a:cs typeface="Arial" panose="020B0604020202020204" pitchFamily="34" charset="0"/>
              </a:rPr>
              <a:t>Alternativen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anbietet</a:t>
            </a:r>
            <a:r>
              <a:rPr lang="en-GB" altLang="de-DE" dirty="0">
                <a:latin typeface="Arial" panose="020B0604020202020204" pitchFamily="34" charset="0"/>
                <a:ea typeface="ＭＳ Ｐゴシック" pitchFamily="34" charset="-128"/>
                <a:cs typeface="Arial" panose="020B0604020202020204" pitchFamily="34" charset="0"/>
              </a:rPr>
              <a:t>. </a:t>
            </a:r>
            <a:endParaRPr lang="en-GB" altLang="de-DE" b="1" dirty="0">
              <a:latin typeface="Arial" panose="020B0604020202020204" pitchFamily="34" charset="0"/>
              <a:ea typeface="ＭＳ Ｐゴシック" pitchFamily="34" charset="-128"/>
              <a:cs typeface="Arial" panose="020B0604020202020204" pitchFamily="34" charset="0"/>
            </a:endParaRPr>
          </a:p>
          <a:p>
            <a:pPr marL="171570" indent="-171570">
              <a:buFont typeface="Arial" panose="020B0604020202020204" pitchFamily="34" charset="0"/>
              <a:buChar char="•"/>
              <a:defRPr/>
            </a:pPr>
            <a:endParaRPr lang="en-GB" altLang="de-DE" b="1" dirty="0">
              <a:latin typeface="Arial" panose="020B0604020202020204" pitchFamily="34" charset="0"/>
              <a:ea typeface="ＭＳ Ｐゴシック" pitchFamily="34" charset="-128"/>
              <a:cs typeface="Arial" panose="020B0604020202020204" pitchFamily="34" charset="0"/>
            </a:endParaRPr>
          </a:p>
          <a:p>
            <a:pPr marL="171570" indent="-171570">
              <a:buFont typeface="Arial" panose="020B0604020202020204" pitchFamily="34" charset="0"/>
              <a:buChar char="•"/>
              <a:defRPr/>
            </a:pPr>
            <a:r>
              <a:rPr lang="en-GB" altLang="de-DE" b="1" dirty="0" err="1">
                <a:latin typeface="Arial" panose="020B0604020202020204" pitchFamily="34" charset="0"/>
                <a:ea typeface="ＭＳ Ｐゴシック" pitchFamily="34" charset="-128"/>
                <a:cs typeface="Arial" panose="020B0604020202020204" pitchFamily="34" charset="0"/>
              </a:rPr>
              <a:t>Ungeeignete</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b="1" dirty="0" err="1">
                <a:latin typeface="Arial" panose="020B0604020202020204" pitchFamily="34" charset="0"/>
                <a:ea typeface="ＭＳ Ｐゴシック" pitchFamily="34" charset="-128"/>
                <a:cs typeface="Arial" panose="020B0604020202020204" pitchFamily="34" charset="0"/>
              </a:rPr>
              <a:t>Inhalte</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Vor</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allem</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junge</a:t>
            </a:r>
            <a:r>
              <a:rPr lang="en-GB" altLang="de-DE" dirty="0">
                <a:latin typeface="Arial" panose="020B0604020202020204" pitchFamily="34" charset="0"/>
                <a:ea typeface="ＭＳ Ｐゴシック" pitchFamily="34" charset="-128"/>
                <a:cs typeface="Arial" panose="020B0604020202020204" pitchFamily="34" charset="0"/>
              </a:rPr>
              <a:t> Kinder </a:t>
            </a:r>
            <a:r>
              <a:rPr lang="en-GB" altLang="de-DE" dirty="0" err="1">
                <a:latin typeface="Arial" panose="020B0604020202020204" pitchFamily="34" charset="0"/>
                <a:ea typeface="ＭＳ Ｐゴシック" pitchFamily="34" charset="-128"/>
                <a:cs typeface="Arial" panose="020B0604020202020204" pitchFamily="34" charset="0"/>
              </a:rPr>
              <a:t>sollten</a:t>
            </a:r>
            <a:r>
              <a:rPr lang="en-GB" altLang="de-DE" dirty="0">
                <a:latin typeface="Arial" panose="020B0604020202020204" pitchFamily="34" charset="0"/>
                <a:ea typeface="ＭＳ Ｐゴシック" pitchFamily="34" charset="-128"/>
                <a:cs typeface="Arial" panose="020B0604020202020204" pitchFamily="34" charset="0"/>
              </a:rPr>
              <a:t> auf </a:t>
            </a:r>
            <a:r>
              <a:rPr lang="en-GB" altLang="de-DE" dirty="0" err="1">
                <a:latin typeface="Arial" panose="020B0604020202020204" pitchFamily="34" charset="0"/>
                <a:ea typeface="ＭＳ Ｐゴシック" pitchFamily="34" charset="-128"/>
                <a:cs typeface="Arial" panose="020B0604020202020204" pitchFamily="34" charset="0"/>
              </a:rPr>
              <a:t>keinen</a:t>
            </a:r>
            <a:r>
              <a:rPr lang="en-GB" altLang="de-DE" dirty="0">
                <a:latin typeface="Arial" panose="020B0604020202020204" pitchFamily="34" charset="0"/>
                <a:ea typeface="ＭＳ Ｐゴシック" pitchFamily="34" charset="-128"/>
                <a:cs typeface="Arial" panose="020B0604020202020204" pitchFamily="34" charset="0"/>
              </a:rPr>
              <a:t> Fall </a:t>
            </a:r>
            <a:r>
              <a:rPr lang="en-GB" altLang="de-DE" dirty="0" err="1">
                <a:latin typeface="Arial" panose="020B0604020202020204" pitchFamily="34" charset="0"/>
                <a:ea typeface="ＭＳ Ｐゴシック" pitchFamily="34" charset="-128"/>
                <a:cs typeface="Arial" panose="020B0604020202020204" pitchFamily="34" charset="0"/>
              </a:rPr>
              <a:t>im</a:t>
            </a:r>
            <a:r>
              <a:rPr lang="en-GB" altLang="de-DE" dirty="0">
                <a:latin typeface="Arial" panose="020B0604020202020204" pitchFamily="34" charset="0"/>
                <a:ea typeface="ＭＳ Ｐゴシック" pitchFamily="34" charset="-128"/>
                <a:cs typeface="Arial" panose="020B0604020202020204" pitchFamily="34" charset="0"/>
              </a:rPr>
              <a:t> Internet </a:t>
            </a:r>
            <a:r>
              <a:rPr lang="en-GB" altLang="de-DE" dirty="0" err="1">
                <a:latin typeface="Arial" panose="020B0604020202020204" pitchFamily="34" charset="0"/>
                <a:ea typeface="ＭＳ Ｐゴシック" pitchFamily="34" charset="-128"/>
                <a:cs typeface="Arial" panose="020B0604020202020204" pitchFamily="34" charset="0"/>
              </a:rPr>
              <a:t>alleine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gelassen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werden</a:t>
            </a:r>
            <a:r>
              <a:rPr lang="en-GB" altLang="de-DE" baseline="0" dirty="0">
                <a:latin typeface="Arial" panose="020B0604020202020204" pitchFamily="34" charset="0"/>
                <a:ea typeface="ＭＳ Ｐゴシック" pitchFamily="34" charset="-128"/>
                <a:cs typeface="Arial" panose="020B0604020202020204" pitchFamily="34" charset="0"/>
              </a:rPr>
              <a:t> (</a:t>
            </a:r>
            <a:r>
              <a:rPr lang="en-GB" altLang="de-DE" baseline="0" dirty="0" err="1">
                <a:latin typeface="Arial" panose="020B0604020202020204" pitchFamily="34" charset="0"/>
                <a:ea typeface="ＭＳ Ｐゴシック" pitchFamily="34" charset="-128"/>
                <a:cs typeface="Arial" panose="020B0604020202020204" pitchFamily="34" charset="0"/>
              </a:rPr>
              <a:t>auch</a:t>
            </a:r>
            <a:r>
              <a:rPr lang="en-GB" altLang="de-DE" baseline="0" dirty="0">
                <a:latin typeface="Arial" panose="020B0604020202020204" pitchFamily="34" charset="0"/>
                <a:ea typeface="ＭＳ Ｐゴシック" pitchFamily="34" charset="-128"/>
                <a:cs typeface="Arial" panose="020B0604020202020204" pitchFamily="34" charset="0"/>
              </a:rPr>
              <a:t> </a:t>
            </a:r>
            <a:r>
              <a:rPr lang="en-GB" altLang="de-DE" baseline="0" dirty="0" err="1">
                <a:latin typeface="Arial" panose="020B0604020202020204" pitchFamily="34" charset="0"/>
                <a:ea typeface="ＭＳ Ｐゴシック" pitchFamily="34" charset="-128"/>
                <a:cs typeface="Arial" panose="020B0604020202020204" pitchFamily="34" charset="0"/>
              </a:rPr>
              <a:t>nicht</a:t>
            </a:r>
            <a:r>
              <a:rPr lang="en-GB" altLang="de-DE" baseline="0" dirty="0">
                <a:latin typeface="Arial" panose="020B0604020202020204" pitchFamily="34" charset="0"/>
                <a:ea typeface="ＭＳ Ｐゴシック" pitchFamily="34" charset="-128"/>
                <a:cs typeface="Arial" panose="020B0604020202020204" pitchFamily="34" charset="0"/>
              </a:rPr>
              <a:t> auf YouTube!)</a:t>
            </a:r>
            <a:endParaRPr lang="en-GB" altLang="de-DE" dirty="0">
              <a:latin typeface="Arial" panose="020B0604020202020204" pitchFamily="34" charset="0"/>
              <a:ea typeface="ＭＳ Ｐゴシック" pitchFamily="34" charset="-128"/>
              <a:cs typeface="Arial" panose="020B0604020202020204" pitchFamily="34" charset="0"/>
            </a:endParaRPr>
          </a:p>
          <a:p>
            <a:pPr marL="171570" indent="-171570">
              <a:buFont typeface="Arial" panose="020B0604020202020204" pitchFamily="34" charset="0"/>
              <a:buChar char="•"/>
              <a:defRPr/>
            </a:pPr>
            <a:endParaRPr lang="en-GB" altLang="de-DE" b="1" dirty="0">
              <a:latin typeface="Arial" panose="020B0604020202020204" pitchFamily="34" charset="0"/>
              <a:ea typeface="ＭＳ Ｐゴシック" pitchFamily="34" charset="-128"/>
              <a:cs typeface="Arial" panose="020B0604020202020204" pitchFamily="34" charset="0"/>
            </a:endParaRPr>
          </a:p>
          <a:p>
            <a:pPr marL="171570" indent="-171570">
              <a:buFont typeface="Arial" panose="020B0604020202020204" pitchFamily="34" charset="0"/>
              <a:buChar char="•"/>
              <a:defRPr/>
            </a:pPr>
            <a:r>
              <a:rPr lang="en-GB" altLang="de-DE" b="1" dirty="0" err="1">
                <a:latin typeface="Arial" panose="020B0604020202020204" pitchFamily="34" charset="0"/>
                <a:ea typeface="ＭＳ Ｐゴシック" pitchFamily="34" charset="-128"/>
                <a:cs typeface="Arial" panose="020B0604020202020204" pitchFamily="34" charset="0"/>
              </a:rPr>
              <a:t>Umgang</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b="1" dirty="0" err="1">
                <a:latin typeface="Arial" panose="020B0604020202020204" pitchFamily="34" charset="0"/>
                <a:ea typeface="ＭＳ Ｐゴシック" pitchFamily="34" charset="-128"/>
                <a:cs typeface="Arial" panose="020B0604020202020204" pitchFamily="34" charset="0"/>
              </a:rPr>
              <a:t>miteinander</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dirty="0">
                <a:latin typeface="Arial" panose="020B0604020202020204" pitchFamily="34" charset="0"/>
                <a:ea typeface="ＭＳ Ｐゴシック" pitchFamily="34" charset="-128"/>
                <a:cs typeface="Arial" panose="020B0604020202020204" pitchFamily="34" charset="0"/>
              </a:rPr>
              <a:t>Wie </a:t>
            </a:r>
            <a:r>
              <a:rPr lang="en-GB" altLang="de-DE" dirty="0" err="1">
                <a:latin typeface="Arial" panose="020B0604020202020204" pitchFamily="34" charset="0"/>
                <a:ea typeface="ＭＳ Ｐゴシック" pitchFamily="34" charset="-128"/>
                <a:cs typeface="Arial" panose="020B0604020202020204" pitchFamily="34" charset="0"/>
              </a:rPr>
              <a:t>geht</a:t>
            </a:r>
            <a:r>
              <a:rPr lang="en-GB" altLang="de-DE" dirty="0">
                <a:latin typeface="Arial" panose="020B0604020202020204" pitchFamily="34" charset="0"/>
                <a:ea typeface="ＭＳ Ｐゴシック" pitchFamily="34" charset="-128"/>
                <a:cs typeface="Arial" panose="020B0604020202020204" pitchFamily="34" charset="0"/>
              </a:rPr>
              <a:t> man </a:t>
            </a:r>
            <a:r>
              <a:rPr lang="en-GB" altLang="de-DE" dirty="0" err="1">
                <a:latin typeface="Arial" panose="020B0604020202020204" pitchFamily="34" charset="0"/>
                <a:ea typeface="ＭＳ Ｐゴシック" pitchFamily="34" charset="-128"/>
                <a:cs typeface="Arial" panose="020B0604020202020204" pitchFamily="34" charset="0"/>
              </a:rPr>
              <a:t>mit</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anderen</a:t>
            </a:r>
            <a:r>
              <a:rPr lang="en-GB" altLang="de-DE" dirty="0">
                <a:latin typeface="Arial" panose="020B0604020202020204" pitchFamily="34" charset="0"/>
                <a:ea typeface="ＭＳ Ｐゴシック" pitchFamily="34" charset="-128"/>
                <a:cs typeface="Arial" panose="020B0604020202020204" pitchFamily="34" charset="0"/>
              </a:rPr>
              <a:t> Menschen </a:t>
            </a:r>
            <a:r>
              <a:rPr lang="en-GB" altLang="de-DE" dirty="0" err="1">
                <a:latin typeface="Arial" panose="020B0604020202020204" pitchFamily="34" charset="0"/>
                <a:ea typeface="ＭＳ Ｐゴシック" pitchFamily="34" charset="-128"/>
                <a:cs typeface="Arial" panose="020B0604020202020204" pitchFamily="34" charset="0"/>
              </a:rPr>
              <a:t>im</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Netz</a:t>
            </a:r>
            <a:r>
              <a:rPr lang="en-GB" altLang="de-DE" dirty="0">
                <a:latin typeface="Arial" panose="020B0604020202020204" pitchFamily="34" charset="0"/>
                <a:ea typeface="ＭＳ Ｐゴシック" pitchFamily="34" charset="-128"/>
                <a:cs typeface="Arial" panose="020B0604020202020204" pitchFamily="34" charset="0"/>
              </a:rPr>
              <a:t> um? </a:t>
            </a:r>
          </a:p>
          <a:p>
            <a:pPr marL="171570" indent="-171570">
              <a:buFont typeface="Arial" panose="020B0604020202020204" pitchFamily="34" charset="0"/>
              <a:buChar char="•"/>
              <a:defRPr/>
            </a:pPr>
            <a:endParaRPr lang="en-GB" altLang="de-DE" b="1" dirty="0">
              <a:latin typeface="Arial" panose="020B0604020202020204" pitchFamily="34" charset="0"/>
              <a:ea typeface="ＭＳ Ｐゴシック" pitchFamily="34" charset="-128"/>
              <a:cs typeface="Arial" panose="020B0604020202020204" pitchFamily="34" charset="0"/>
            </a:endParaRPr>
          </a:p>
          <a:p>
            <a:pPr marL="171570" indent="-171570">
              <a:buFont typeface="Arial" panose="020B0604020202020204" pitchFamily="34" charset="0"/>
              <a:buChar char="•"/>
              <a:defRPr/>
            </a:pPr>
            <a:r>
              <a:rPr lang="en-GB" altLang="de-DE" b="1" dirty="0" err="1">
                <a:latin typeface="Arial" panose="020B0604020202020204" pitchFamily="34" charset="0"/>
                <a:ea typeface="ＭＳ Ｐゴシック" pitchFamily="34" charset="-128"/>
                <a:cs typeface="Arial" panose="020B0604020202020204" pitchFamily="34" charset="0"/>
              </a:rPr>
              <a:t>Urheberrechte</a:t>
            </a:r>
            <a:r>
              <a:rPr lang="en-GB" altLang="de-DE" b="1" dirty="0">
                <a:latin typeface="Arial" panose="020B0604020202020204" pitchFamily="34" charset="0"/>
                <a:ea typeface="ＭＳ Ｐゴシック" pitchFamily="34" charset="-128"/>
                <a:cs typeface="Arial" panose="020B0604020202020204" pitchFamily="34" charset="0"/>
              </a:rPr>
              <a:t>/</a:t>
            </a:r>
            <a:r>
              <a:rPr lang="en-GB" altLang="de-DE" b="1" dirty="0" err="1">
                <a:latin typeface="Arial" panose="020B0604020202020204" pitchFamily="34" charset="0"/>
                <a:ea typeface="ＭＳ Ｐゴシック" pitchFamily="34" charset="-128"/>
                <a:cs typeface="Arial" panose="020B0604020202020204" pitchFamily="34" charset="0"/>
              </a:rPr>
              <a:t>Recht</a:t>
            </a:r>
            <a:r>
              <a:rPr lang="en-GB" altLang="de-DE" b="1" dirty="0">
                <a:latin typeface="Arial" panose="020B0604020202020204" pitchFamily="34" charset="0"/>
                <a:ea typeface="ＭＳ Ｐゴシック" pitchFamily="34" charset="-128"/>
                <a:cs typeface="Arial" panose="020B0604020202020204" pitchFamily="34" charset="0"/>
              </a:rPr>
              <a:t> am </a:t>
            </a:r>
            <a:r>
              <a:rPr lang="en-GB" altLang="de-DE" b="1" dirty="0" err="1">
                <a:latin typeface="Arial" panose="020B0604020202020204" pitchFamily="34" charset="0"/>
                <a:ea typeface="ＭＳ Ｐゴシック" pitchFamily="34" charset="-128"/>
                <a:cs typeface="Arial" panose="020B0604020202020204" pitchFamily="34" charset="0"/>
              </a:rPr>
              <a:t>eigenen</a:t>
            </a:r>
            <a:r>
              <a:rPr lang="en-GB" altLang="de-DE" b="1" dirty="0">
                <a:latin typeface="Arial" panose="020B0604020202020204" pitchFamily="34" charset="0"/>
                <a:ea typeface="ＭＳ Ｐゴシック" pitchFamily="34" charset="-128"/>
                <a:cs typeface="Arial" panose="020B0604020202020204" pitchFamily="34" charset="0"/>
              </a:rPr>
              <a:t> Bild: </a:t>
            </a:r>
            <a:r>
              <a:rPr lang="en-GB" altLang="de-DE" dirty="0" err="1">
                <a:latin typeface="Arial" panose="020B0604020202020204" pitchFamily="34" charset="0"/>
                <a:ea typeface="ＭＳ Ｐゴシック" pitchFamily="34" charset="-128"/>
                <a:cs typeface="Arial" panose="020B0604020202020204" pitchFamily="34" charset="0"/>
              </a:rPr>
              <a:t>Wer</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darf</a:t>
            </a:r>
            <a:r>
              <a:rPr lang="en-GB" altLang="de-DE" dirty="0">
                <a:latin typeface="Arial" panose="020B0604020202020204" pitchFamily="34" charset="0"/>
                <a:ea typeface="ＭＳ Ｐゴシック" pitchFamily="34" charset="-128"/>
                <a:cs typeface="Arial" panose="020B0604020202020204" pitchFamily="34" charset="0"/>
              </a:rPr>
              <a:t> was und wen </a:t>
            </a:r>
            <a:r>
              <a:rPr lang="en-GB" altLang="de-DE" dirty="0" err="1">
                <a:latin typeface="Arial" panose="020B0604020202020204" pitchFamily="34" charset="0"/>
                <a:ea typeface="ＭＳ Ｐゴシック" pitchFamily="34" charset="-128"/>
                <a:cs typeface="Arial" panose="020B0604020202020204" pitchFamily="34" charset="0"/>
              </a:rPr>
              <a:t>fotografieren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Welche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Rechte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haben</a:t>
            </a:r>
            <a:r>
              <a:rPr lang="en-GB" altLang="de-DE" dirty="0">
                <a:latin typeface="Arial" panose="020B0604020202020204" pitchFamily="34" charset="0"/>
                <a:ea typeface="ＭＳ Ｐゴシック" pitchFamily="34" charset="-128"/>
                <a:cs typeface="Arial" panose="020B0604020202020204" pitchFamily="34" charset="0"/>
              </a:rPr>
              <a:t> Kinder?</a:t>
            </a:r>
          </a:p>
          <a:p>
            <a:pPr marL="171570" indent="-171570">
              <a:buFont typeface="Arial" panose="020B0604020202020204" pitchFamily="34" charset="0"/>
              <a:buChar char="•"/>
              <a:defRPr/>
            </a:pPr>
            <a:endParaRPr lang="en-GB" altLang="de-DE" b="1" dirty="0">
              <a:latin typeface="Arial" panose="020B0604020202020204" pitchFamily="34" charset="0"/>
              <a:ea typeface="ＭＳ Ｐゴシック" pitchFamily="34" charset="-128"/>
              <a:cs typeface="Arial" panose="020B0604020202020204" pitchFamily="34" charset="0"/>
            </a:endParaRPr>
          </a:p>
          <a:p>
            <a:pPr marL="171570" indent="-171570">
              <a:buFont typeface="Arial" panose="020B0604020202020204" pitchFamily="34" charset="0"/>
              <a:buChar char="•"/>
              <a:defRPr/>
            </a:pPr>
            <a:r>
              <a:rPr lang="en-GB" altLang="de-DE" b="1" dirty="0" err="1">
                <a:latin typeface="Arial" panose="020B0604020202020204" pitchFamily="34" charset="0"/>
                <a:ea typeface="ＭＳ Ｐゴシック" pitchFamily="34" charset="-128"/>
                <a:cs typeface="Arial" panose="020B0604020202020204" pitchFamily="34" charset="0"/>
              </a:rPr>
              <a:t>Umgang</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b="1" dirty="0" err="1">
                <a:latin typeface="Arial" panose="020B0604020202020204" pitchFamily="34" charset="0"/>
                <a:ea typeface="ＭＳ Ｐゴシック" pitchFamily="34" charset="-128"/>
                <a:cs typeface="Arial" panose="020B0604020202020204" pitchFamily="34" charset="0"/>
              </a:rPr>
              <a:t>mit</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b="1" dirty="0" err="1">
                <a:latin typeface="Arial" panose="020B0604020202020204" pitchFamily="34" charset="0"/>
                <a:ea typeface="ＭＳ Ｐゴシック" pitchFamily="34" charset="-128"/>
                <a:cs typeface="Arial" panose="020B0604020202020204" pitchFamily="34" charset="0"/>
              </a:rPr>
              <a:t>persönlichen</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b="1" dirty="0" err="1">
                <a:latin typeface="Arial" panose="020B0604020202020204" pitchFamily="34" charset="0"/>
                <a:ea typeface="ＭＳ Ｐゴシック" pitchFamily="34" charset="-128"/>
                <a:cs typeface="Arial" panose="020B0604020202020204" pitchFamily="34" charset="0"/>
              </a:rPr>
              <a:t>Daten</a:t>
            </a:r>
            <a:r>
              <a:rPr lang="en-GB" altLang="de-DE" b="1"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Welche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Informationen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können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ohne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Bedenken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veröffentlicht</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werden</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welche</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behält</a:t>
            </a:r>
            <a:r>
              <a:rPr lang="en-GB" altLang="de-DE" dirty="0">
                <a:latin typeface="Arial" panose="020B0604020202020204" pitchFamily="34" charset="0"/>
                <a:ea typeface="ＭＳ Ｐゴシック" pitchFamily="34" charset="-128"/>
                <a:cs typeface="Arial" panose="020B0604020202020204" pitchFamily="34" charset="0"/>
              </a:rPr>
              <a:t> man </a:t>
            </a:r>
            <a:r>
              <a:rPr lang="en-GB" altLang="de-DE" dirty="0" err="1">
                <a:latin typeface="Arial" panose="020B0604020202020204" pitchFamily="34" charset="0"/>
                <a:ea typeface="ＭＳ Ｐゴシック" pitchFamily="34" charset="-128"/>
                <a:cs typeface="Arial" panose="020B0604020202020204" pitchFamily="34" charset="0"/>
              </a:rPr>
              <a:t>besser</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für</a:t>
            </a:r>
            <a:r>
              <a:rPr lang="en-GB" altLang="de-DE" dirty="0">
                <a:latin typeface="Arial" panose="020B0604020202020204" pitchFamily="34" charset="0"/>
                <a:ea typeface="ＭＳ Ｐゴシック" pitchFamily="34" charset="-128"/>
                <a:cs typeface="Arial" panose="020B0604020202020204" pitchFamily="34" charset="0"/>
              </a:rPr>
              <a:t> </a:t>
            </a:r>
            <a:r>
              <a:rPr lang="en-GB" altLang="de-DE" dirty="0" err="1">
                <a:latin typeface="Arial" panose="020B0604020202020204" pitchFamily="34" charset="0"/>
                <a:ea typeface="ＭＳ Ｐゴシック" pitchFamily="34" charset="-128"/>
                <a:cs typeface="Arial" panose="020B0604020202020204" pitchFamily="34" charset="0"/>
              </a:rPr>
              <a:t>sich</a:t>
            </a:r>
            <a:r>
              <a:rPr lang="en-GB" altLang="de-DE" dirty="0">
                <a:latin typeface="Arial" panose="020B0604020202020204" pitchFamily="34" charset="0"/>
                <a:ea typeface="ＭＳ Ｐゴシック" pitchFamily="34" charset="-128"/>
                <a:cs typeface="Arial" panose="020B0604020202020204" pitchFamily="34" charset="0"/>
              </a:rPr>
              <a:t>?</a:t>
            </a:r>
            <a:endParaRPr lang="de-AT" dirty="0"/>
          </a:p>
          <a:p>
            <a:pPr>
              <a:defRPr/>
            </a:pPr>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5</a:t>
            </a:fld>
            <a:endParaRPr lang="de-AT"/>
          </a:p>
        </p:txBody>
      </p:sp>
    </p:spTree>
    <p:extLst>
      <p:ext uri="{BB962C8B-B14F-4D97-AF65-F5344CB8AC3E}">
        <p14:creationId xmlns:p14="http://schemas.microsoft.com/office/powerpoint/2010/main" val="4220201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AT" sz="1200" dirty="0"/>
              <a:t>Computerkenntnisse für Installation und Betreuung nötig</a:t>
            </a:r>
          </a:p>
          <a:p>
            <a:pPr marL="171450" indent="-171450">
              <a:buFont typeface="Arial" panose="020B0604020202020204" pitchFamily="34" charset="0"/>
              <a:buChar char="•"/>
            </a:pPr>
            <a:r>
              <a:rPr lang="de-AT" sz="1200" dirty="0"/>
              <a:t>Nicht hundertprozentig zuverlässig</a:t>
            </a:r>
          </a:p>
          <a:p>
            <a:pPr marL="171450" indent="-171450">
              <a:buFont typeface="Arial" panose="020B0604020202020204" pitchFamily="34" charset="0"/>
              <a:buChar char="•"/>
            </a:pPr>
            <a:r>
              <a:rPr lang="de-AT" sz="1200" dirty="0"/>
              <a:t>Filter können umgangen werden</a:t>
            </a:r>
          </a:p>
          <a:p>
            <a:pPr marL="171450" indent="-171450">
              <a:buFont typeface="Arial" panose="020B0604020202020204" pitchFamily="34" charset="0"/>
              <a:buChar char="•"/>
            </a:pPr>
            <a:r>
              <a:rPr lang="de-AT" sz="1200" dirty="0"/>
              <a:t>Daten aus E-Mails oder in Programmen werden nicht gefiltert</a:t>
            </a:r>
          </a:p>
          <a:p>
            <a:pPr marL="171450" indent="-171450">
              <a:buFont typeface="Arial" panose="020B0604020202020204" pitchFamily="34" charset="0"/>
              <a:buChar char="•"/>
            </a:pPr>
            <a:r>
              <a:rPr lang="de-AT" sz="1200" dirty="0"/>
              <a:t>Handys meist ungefiltert</a:t>
            </a:r>
          </a:p>
          <a:p>
            <a:pPr marL="171450" indent="-171450">
              <a:buFont typeface="Arial" panose="020B0604020202020204" pitchFamily="34" charset="0"/>
              <a:buChar char="•"/>
            </a:pPr>
            <a:r>
              <a:rPr lang="de-AT" sz="1200" b="1" dirty="0"/>
              <a:t>Filter schützen nur vor verstörenden Inhalten – nicht vor anderen Risiken!</a:t>
            </a:r>
          </a:p>
          <a:p>
            <a:pPr marL="171450" indent="-171450">
              <a:buFont typeface="Arial" panose="020B0604020202020204" pitchFamily="34" charset="0"/>
              <a:buChar char="•"/>
            </a:pPr>
            <a:r>
              <a:rPr lang="de-AT" sz="1200" dirty="0"/>
              <a:t>Kompetente Kinder sind sichere Kinder!!!</a:t>
            </a:r>
          </a:p>
          <a:p>
            <a:endParaRPr lang="de-AT" sz="1200" dirty="0"/>
          </a:p>
        </p:txBody>
      </p:sp>
      <p:sp>
        <p:nvSpPr>
          <p:cNvPr id="4" name="Foliennummernplatzhalter 3"/>
          <p:cNvSpPr>
            <a:spLocks noGrp="1"/>
          </p:cNvSpPr>
          <p:nvPr>
            <p:ph type="sldNum" sz="quarter" idx="5"/>
          </p:nvPr>
        </p:nvSpPr>
        <p:spPr/>
        <p:txBody>
          <a:bodyPr/>
          <a:lstStyle/>
          <a:p>
            <a:fld id="{5BC9136F-CA9D-4FE5-85DC-58A8F95C26FC}" type="slidenum">
              <a:rPr lang="de-AT" smtClean="0"/>
              <a:t>52</a:t>
            </a:fld>
            <a:endParaRPr lang="de-AT"/>
          </a:p>
        </p:txBody>
      </p:sp>
    </p:spTree>
    <p:extLst>
      <p:ext uri="{BB962C8B-B14F-4D97-AF65-F5344CB8AC3E}">
        <p14:creationId xmlns:p14="http://schemas.microsoft.com/office/powerpoint/2010/main" val="40586037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5680">
              <a:defRPr/>
            </a:pPr>
            <a:r>
              <a:rPr lang="en-GB" altLang="de-DE" dirty="0">
                <a:latin typeface="Times" panose="02020603050405020304" pitchFamily="18" charset="0"/>
                <a:ea typeface="ＭＳ Ｐゴシック" panose="020B0600070205080204" pitchFamily="34" charset="-128"/>
              </a:rPr>
              <a:t>Gilt auch für Apps am Handy!</a:t>
            </a:r>
          </a:p>
        </p:txBody>
      </p:sp>
      <p:sp>
        <p:nvSpPr>
          <p:cNvPr id="4" name="Foliennummernplatzhalter 3"/>
          <p:cNvSpPr>
            <a:spLocks noGrp="1"/>
          </p:cNvSpPr>
          <p:nvPr>
            <p:ph type="sldNum" sz="quarter" idx="10"/>
          </p:nvPr>
        </p:nvSpPr>
        <p:spPr/>
        <p:txBody>
          <a:bodyPr/>
          <a:lstStyle/>
          <a:p>
            <a:fld id="{5BC9136F-CA9D-4FE5-85DC-58A8F95C26FC}" type="slidenum">
              <a:rPr lang="de-AT" smtClean="0"/>
              <a:t>53</a:t>
            </a:fld>
            <a:endParaRPr lang="de-AT"/>
          </a:p>
        </p:txBody>
      </p:sp>
    </p:spTree>
    <p:extLst>
      <p:ext uri="{BB962C8B-B14F-4D97-AF65-F5344CB8AC3E}">
        <p14:creationId xmlns:p14="http://schemas.microsoft.com/office/powerpoint/2010/main" val="1600006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Frag Barbara: Schau mich an </a:t>
            </a:r>
          </a:p>
          <a:p>
            <a:r>
              <a:rPr lang="de-DE" dirty="0"/>
              <a:t>https://youtu.be/WlhgZpWCThc </a:t>
            </a:r>
          </a:p>
        </p:txBody>
      </p:sp>
      <p:sp>
        <p:nvSpPr>
          <p:cNvPr id="4" name="Foliennummernplatzhalter 3"/>
          <p:cNvSpPr>
            <a:spLocks noGrp="1"/>
          </p:cNvSpPr>
          <p:nvPr>
            <p:ph type="sldNum" sz="quarter" idx="5"/>
          </p:nvPr>
        </p:nvSpPr>
        <p:spPr/>
        <p:txBody>
          <a:bodyPr/>
          <a:lstStyle/>
          <a:p>
            <a:fld id="{5BC9136F-CA9D-4FE5-85DC-58A8F95C26FC}" type="slidenum">
              <a:rPr lang="de-AT" smtClean="0"/>
              <a:t>54</a:t>
            </a:fld>
            <a:endParaRPr lang="de-AT"/>
          </a:p>
        </p:txBody>
      </p:sp>
    </p:spTree>
    <p:extLst>
      <p:ext uri="{BB962C8B-B14F-4D97-AF65-F5344CB8AC3E}">
        <p14:creationId xmlns:p14="http://schemas.microsoft.com/office/powerpoint/2010/main" val="42519137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indent="-342900">
              <a:spcBef>
                <a:spcPts val="0"/>
              </a:spcBef>
              <a:buFont typeface="Arial" panose="020B0604020202020204" pitchFamily="34" charset="0"/>
              <a:buChar char="•"/>
            </a:pPr>
            <a:r>
              <a:rPr lang="de-AT" sz="2000" dirty="0"/>
              <a:t>Bildersuche: Auf Urheberrechte achten!</a:t>
            </a:r>
            <a:br>
              <a:rPr lang="de-AT" sz="2000" dirty="0"/>
            </a:br>
            <a:endParaRPr lang="de-AT" sz="2000" dirty="0"/>
          </a:p>
          <a:p>
            <a:pPr marL="342900" indent="-342900">
              <a:spcBef>
                <a:spcPts val="0"/>
              </a:spcBef>
              <a:spcAft>
                <a:spcPts val="600"/>
              </a:spcAft>
              <a:buFont typeface="Arial" panose="020B0604020202020204" pitchFamily="34" charset="0"/>
              <a:buChar char="•"/>
            </a:pPr>
            <a:r>
              <a:rPr lang="de-AT" sz="2000" dirty="0"/>
              <a:t>Gute Quellen für Bilder:</a:t>
            </a:r>
          </a:p>
          <a:p>
            <a:pPr marL="800100" lvl="1" indent="-342900">
              <a:spcBef>
                <a:spcPts val="0"/>
              </a:spcBef>
              <a:buFont typeface="Arial" panose="020B0604020202020204" pitchFamily="34" charset="0"/>
              <a:buChar char="•"/>
            </a:pPr>
            <a:r>
              <a:rPr lang="de-AT" sz="2000" dirty="0">
                <a:hlinkClick r:id="rId3"/>
              </a:rPr>
              <a:t>www.pixabay.com </a:t>
            </a:r>
            <a:endParaRPr lang="de-AT" sz="2000" dirty="0"/>
          </a:p>
          <a:p>
            <a:pPr marL="800100" lvl="1" indent="-342900">
              <a:spcBef>
                <a:spcPts val="0"/>
              </a:spcBef>
              <a:buFont typeface="Arial" panose="020B0604020202020204" pitchFamily="34" charset="0"/>
              <a:buChar char="•"/>
            </a:pPr>
            <a:r>
              <a:rPr lang="de-AT" sz="2000" dirty="0">
                <a:hlinkClick r:id="rId4"/>
              </a:rPr>
              <a:t>www.bilderpool.at</a:t>
            </a:r>
            <a:r>
              <a:rPr lang="de-AT" sz="2000" dirty="0"/>
              <a:t> </a:t>
            </a:r>
          </a:p>
          <a:p>
            <a:pPr marL="800100" lvl="1" indent="-342900">
              <a:spcBef>
                <a:spcPts val="0"/>
              </a:spcBef>
              <a:buFont typeface="Arial" panose="020B0604020202020204" pitchFamily="34" charset="0"/>
              <a:buChar char="•"/>
            </a:pPr>
            <a:r>
              <a:rPr lang="de-AT" sz="2000" dirty="0">
                <a:hlinkClick r:id="rId5" action="ppaction://hlinkfile"/>
              </a:rPr>
              <a:t>commons.wikimedia.org</a:t>
            </a:r>
            <a:br>
              <a:rPr lang="de-AT" sz="2000" dirty="0"/>
            </a:br>
            <a:endParaRPr lang="de-AT" sz="2000" dirty="0"/>
          </a:p>
          <a:p>
            <a:pPr marL="342900" indent="-342900">
              <a:spcBef>
                <a:spcPts val="0"/>
              </a:spcBef>
              <a:spcAft>
                <a:spcPts val="600"/>
              </a:spcAft>
              <a:buFont typeface="Arial" panose="020B0604020202020204" pitchFamily="34" charset="0"/>
              <a:buChar char="•"/>
            </a:pPr>
            <a:r>
              <a:rPr lang="de-AT" sz="2000" dirty="0"/>
              <a:t>Inhalte müssen kindgerecht sein</a:t>
            </a:r>
          </a:p>
          <a:p>
            <a:pPr marL="800100" lvl="1" indent="-342900">
              <a:spcBef>
                <a:spcPts val="0"/>
              </a:spcBef>
              <a:buFont typeface="Arial" panose="020B0604020202020204" pitchFamily="34" charset="0"/>
              <a:buChar char="•"/>
            </a:pPr>
            <a:r>
              <a:rPr lang="de-AT" sz="2000" dirty="0"/>
              <a:t>Gute Quelle für Inhalte:</a:t>
            </a:r>
            <a:br>
              <a:rPr lang="de-AT" sz="2000" dirty="0"/>
            </a:br>
            <a:r>
              <a:rPr lang="de-AT" sz="2000" dirty="0">
                <a:hlinkClick r:id="rId6"/>
              </a:rPr>
              <a:t>www.blinde-kuh.de</a:t>
            </a:r>
            <a:br>
              <a:rPr lang="de-AT" sz="2000" dirty="0"/>
            </a:br>
            <a:endParaRPr lang="de-AT" sz="2000" dirty="0"/>
          </a:p>
          <a:p>
            <a:pPr marL="342900" indent="-342900">
              <a:spcBef>
                <a:spcPts val="0"/>
              </a:spcBef>
              <a:spcAft>
                <a:spcPts val="600"/>
              </a:spcAft>
              <a:buFont typeface="Arial" panose="020B0604020202020204" pitchFamily="34" charset="0"/>
              <a:buChar char="•"/>
            </a:pPr>
            <a:r>
              <a:rPr lang="de-AT" sz="2000" dirty="0"/>
              <a:t>Inhalte hinterfragen</a:t>
            </a:r>
          </a:p>
          <a:p>
            <a:pPr marL="800100" lvl="1" indent="-342900">
              <a:spcBef>
                <a:spcPts val="0"/>
              </a:spcBef>
              <a:buFont typeface="Arial" panose="020B0604020202020204" pitchFamily="34" charset="0"/>
              <a:buChar char="•"/>
            </a:pPr>
            <a:r>
              <a:rPr lang="de-AT" sz="2000" dirty="0"/>
              <a:t>Quellen vergleichen</a:t>
            </a:r>
          </a:p>
          <a:p>
            <a:pPr marL="800100" lvl="1" indent="-342900">
              <a:spcBef>
                <a:spcPts val="0"/>
              </a:spcBef>
              <a:buFont typeface="Arial" panose="020B0604020202020204" pitchFamily="34" charset="0"/>
              <a:buChar char="•"/>
            </a:pPr>
            <a:r>
              <a:rPr lang="de-AT" sz="2000" dirty="0"/>
              <a:t>Was kann stimmen?</a:t>
            </a:r>
          </a:p>
          <a:p>
            <a:endParaRPr lang="de-AT" sz="1200" dirty="0"/>
          </a:p>
          <a:p>
            <a:endParaRPr lang="de-AT" sz="1200" dirty="0"/>
          </a:p>
          <a:p>
            <a:endParaRPr lang="de-AT" sz="1200" dirty="0"/>
          </a:p>
        </p:txBody>
      </p:sp>
      <p:sp>
        <p:nvSpPr>
          <p:cNvPr id="4" name="Foliennummernplatzhalter 3"/>
          <p:cNvSpPr>
            <a:spLocks noGrp="1"/>
          </p:cNvSpPr>
          <p:nvPr>
            <p:ph type="sldNum" sz="quarter" idx="5"/>
          </p:nvPr>
        </p:nvSpPr>
        <p:spPr/>
        <p:txBody>
          <a:bodyPr/>
          <a:lstStyle/>
          <a:p>
            <a:fld id="{5BC9136F-CA9D-4FE5-85DC-58A8F95C26FC}" type="slidenum">
              <a:rPr lang="de-AT" smtClean="0"/>
              <a:t>55</a:t>
            </a:fld>
            <a:endParaRPr lang="de-AT"/>
          </a:p>
        </p:txBody>
      </p:sp>
    </p:spTree>
    <p:extLst>
      <p:ext uri="{BB962C8B-B14F-4D97-AF65-F5344CB8AC3E}">
        <p14:creationId xmlns:p14="http://schemas.microsoft.com/office/powerpoint/2010/main" val="4409982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Times" panose="02020603050405020304" pitchFamily="18" charset="0"/>
                <a:ea typeface="ＭＳ Ｐゴシック" panose="020B0600070205080204" pitchFamily="34" charset="-128"/>
              </a:rPr>
              <a:t>Kinder brauchen Unterstützung und Übung, um den richtigen Umgang mit Google und anderen Suchmaschinen zu erlernen. Viele Kinder beginnen bei der Referatsvorbereitung mit der Bildersuche. Sprechen Sie mit Ihrem Kind unbedingt über das Thema Urheberrechte! Erklären Sie, dass man Fotos aus dem Internet nicht einfach weiterverwenden darf, auch wenn man sie leicht finden kann. Erklären Sie auch, warum das Beachten von Urheberrechten wichtig ist, selbst wenn Lehrende oder andere Kinder nicht darauf achten.</a:t>
            </a:r>
          </a:p>
          <a:p>
            <a:endParaRPr lang="de-AT" altLang="de-DE" dirty="0">
              <a:latin typeface="Times" panose="02020603050405020304" pitchFamily="18" charset="0"/>
              <a:ea typeface="ＭＳ Ｐゴシック" panose="020B0600070205080204" pitchFamily="34" charset="-128"/>
            </a:endParaRPr>
          </a:p>
          <a:p>
            <a:r>
              <a:rPr lang="de-AT" altLang="de-DE" dirty="0">
                <a:latin typeface="Times" panose="02020603050405020304" pitchFamily="18" charset="0"/>
                <a:ea typeface="ＭＳ Ｐゴシック" panose="020B0600070205080204" pitchFamily="34" charset="-128"/>
              </a:rPr>
              <a:t>Quellen für Bilder mit Creative </a:t>
            </a:r>
            <a:r>
              <a:rPr lang="de-AT" altLang="de-DE" dirty="0" err="1">
                <a:latin typeface="Times" panose="02020603050405020304" pitchFamily="18" charset="0"/>
                <a:ea typeface="ＭＳ Ｐゴシック" panose="020B0600070205080204" pitchFamily="34" charset="-128"/>
              </a:rPr>
              <a:t>Commons</a:t>
            </a:r>
            <a:r>
              <a:rPr lang="de-AT" altLang="de-DE" dirty="0">
                <a:latin typeface="Times" panose="02020603050405020304" pitchFamily="18" charset="0"/>
                <a:ea typeface="ＭＳ Ｐゴシック" panose="020B0600070205080204" pitchFamily="34" charset="-128"/>
              </a:rPr>
              <a:t>-Lizenz: www.pixabay.com und www.bilderpool.at. </a:t>
            </a:r>
          </a:p>
        </p:txBody>
      </p:sp>
      <p:sp>
        <p:nvSpPr>
          <p:cNvPr id="4" name="Foliennummernplatzhalter 3"/>
          <p:cNvSpPr>
            <a:spLocks noGrp="1"/>
          </p:cNvSpPr>
          <p:nvPr>
            <p:ph type="sldNum" sz="quarter" idx="10"/>
          </p:nvPr>
        </p:nvSpPr>
        <p:spPr/>
        <p:txBody>
          <a:bodyPr/>
          <a:lstStyle/>
          <a:p>
            <a:fld id="{5BC9136F-CA9D-4FE5-85DC-58A8F95C26FC}" type="slidenum">
              <a:rPr lang="de-AT" smtClean="0"/>
              <a:t>56</a:t>
            </a:fld>
            <a:endParaRPr lang="de-AT"/>
          </a:p>
        </p:txBody>
      </p:sp>
    </p:spTree>
    <p:extLst>
      <p:ext uri="{BB962C8B-B14F-4D97-AF65-F5344CB8AC3E}">
        <p14:creationId xmlns:p14="http://schemas.microsoft.com/office/powerpoint/2010/main" val="12325691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t>57</a:t>
            </a:fld>
            <a:endParaRPr lang="de-AT"/>
          </a:p>
        </p:txBody>
      </p:sp>
    </p:spTree>
    <p:extLst>
      <p:ext uri="{BB962C8B-B14F-4D97-AF65-F5344CB8AC3E}">
        <p14:creationId xmlns:p14="http://schemas.microsoft.com/office/powerpoint/2010/main" val="15774552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Folienbildplatzhalter 1">
            <a:extLst>
              <a:ext uri="{FF2B5EF4-FFF2-40B4-BE49-F238E27FC236}">
                <a16:creationId xmlns:a16="http://schemas.microsoft.com/office/drawing/2014/main" id="{0B135110-50D4-43A1-99CE-608B7E2E1C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6" name="Notizenplatzhalter 2">
            <a:extLst>
              <a:ext uri="{FF2B5EF4-FFF2-40B4-BE49-F238E27FC236}">
                <a16:creationId xmlns:a16="http://schemas.microsoft.com/office/drawing/2014/main" id="{BC7AB917-C3C4-4648-9454-47E3FCE8573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AT" altLang="de-DE" sz="2400" dirty="0">
                <a:ea typeface="MS PGothic" panose="020B0600070205080204" pitchFamily="34" charset="-128"/>
              </a:rPr>
              <a:t>Üben Sie mit Ihrem Kind, Informationen aus dem Internet zu hinterfragen:</a:t>
            </a:r>
          </a:p>
          <a:p>
            <a:pPr eaLnBrk="1" hangingPunct="1">
              <a:spcBef>
                <a:spcPct val="0"/>
              </a:spcBef>
            </a:pPr>
            <a:endParaRPr lang="de-AT" altLang="de-DE" sz="2400" dirty="0">
              <a:ea typeface="MS PGothic" panose="020B0600070205080204" pitchFamily="34" charset="-128"/>
            </a:endParaRPr>
          </a:p>
          <a:p>
            <a:pPr eaLnBrk="1" hangingPunct="1">
              <a:spcBef>
                <a:spcPct val="0"/>
              </a:spcBef>
              <a:buFontTx/>
              <a:buChar char="•"/>
            </a:pPr>
            <a:r>
              <a:rPr lang="de-AT" altLang="de-DE" sz="2400" b="1" dirty="0">
                <a:ea typeface="MS PGothic" panose="020B0600070205080204" pitchFamily="34" charset="-128"/>
              </a:rPr>
              <a:t>Warum</a:t>
            </a:r>
            <a:r>
              <a:rPr lang="de-AT" altLang="de-DE" sz="2400" dirty="0">
                <a:ea typeface="MS PGothic" panose="020B0600070205080204" pitchFamily="34" charset="-128"/>
              </a:rPr>
              <a:t> wird das geschrieben? </a:t>
            </a:r>
            <a:r>
              <a:rPr lang="de-AT" altLang="de-DE" dirty="0">
                <a:ea typeface="MS PGothic" panose="020B0600070205080204" pitchFamily="34" charset="-128"/>
              </a:rPr>
              <a:t>Hintergründe, Autor, Zweck</a:t>
            </a:r>
          </a:p>
          <a:p>
            <a:pPr eaLnBrk="1" hangingPunct="1">
              <a:spcBef>
                <a:spcPct val="0"/>
              </a:spcBef>
              <a:buFontTx/>
              <a:buChar char="•"/>
            </a:pPr>
            <a:r>
              <a:rPr lang="de-AT" altLang="de-DE" b="1" dirty="0">
                <a:ea typeface="MS PGothic" panose="020B0600070205080204" pitchFamily="34" charset="-128"/>
              </a:rPr>
              <a:t>Wer</a:t>
            </a:r>
            <a:r>
              <a:rPr lang="de-AT" altLang="de-DE" dirty="0">
                <a:ea typeface="MS PGothic" panose="020B0600070205080204" pitchFamily="34" charset="-128"/>
              </a:rPr>
              <a:t> soll das glauben? Zielgruppe, die angesprochen werden soll</a:t>
            </a:r>
          </a:p>
          <a:p>
            <a:pPr eaLnBrk="1" hangingPunct="1">
              <a:spcBef>
                <a:spcPct val="0"/>
              </a:spcBef>
              <a:buFontTx/>
              <a:buChar char="•"/>
            </a:pPr>
            <a:r>
              <a:rPr lang="de-AT" altLang="de-DE" b="1" dirty="0">
                <a:ea typeface="MS PGothic" panose="020B0600070205080204" pitchFamily="34" charset="-128"/>
              </a:rPr>
              <a:t>Wozu</a:t>
            </a:r>
            <a:r>
              <a:rPr lang="de-AT" altLang="de-DE" dirty="0">
                <a:ea typeface="MS PGothic" panose="020B0600070205080204" pitchFamily="34" charset="-128"/>
              </a:rPr>
              <a:t> wird das geschrieben? Welcher Zweck? Interessen der Herausgeber?</a:t>
            </a:r>
          </a:p>
          <a:p>
            <a:pPr eaLnBrk="1" hangingPunct="1">
              <a:spcBef>
                <a:spcPct val="0"/>
              </a:spcBef>
              <a:buFontTx/>
              <a:buChar char="•"/>
            </a:pPr>
            <a:r>
              <a:rPr lang="de-AT" altLang="de-DE" b="1" dirty="0">
                <a:ea typeface="MS PGothic" panose="020B0600070205080204" pitchFamily="34" charset="-128"/>
              </a:rPr>
              <a:t>Wer</a:t>
            </a:r>
            <a:r>
              <a:rPr lang="de-AT" altLang="de-DE" dirty="0">
                <a:ea typeface="MS PGothic" panose="020B0600070205080204" pitchFamily="34" charset="-128"/>
              </a:rPr>
              <a:t> hat es bezahlt? Unternehmen, die </a:t>
            </a:r>
            <a:r>
              <a:rPr lang="de-AT" altLang="de-DE" sz="1100" dirty="0">
                <a:ea typeface="MS PGothic" panose="020B0600070205080204" pitchFamily="34" charset="-128"/>
              </a:rPr>
              <a:t>Werbung schalten</a:t>
            </a:r>
          </a:p>
          <a:p>
            <a:pPr eaLnBrk="1" hangingPunct="1">
              <a:spcBef>
                <a:spcPct val="0"/>
              </a:spcBef>
            </a:pPr>
            <a:endParaRPr lang="de-DE" altLang="de-DE" dirty="0">
              <a:ea typeface="MS PGothic" panose="020B0600070205080204" pitchFamily="34" charset="-128"/>
            </a:endParaRPr>
          </a:p>
          <a:p>
            <a:pPr eaLnBrk="1" hangingPunct="1">
              <a:spcBef>
                <a:spcPct val="0"/>
              </a:spcBef>
            </a:pPr>
            <a:r>
              <a:rPr lang="de-DE" altLang="de-DE" dirty="0">
                <a:ea typeface="MS PGothic" panose="020B0600070205080204" pitchFamily="34" charset="-128"/>
              </a:rPr>
              <a:t>Weitere Informationen zum Thema „Informationskompetenz im Internet“ finden Sie im </a:t>
            </a:r>
            <a:r>
              <a:rPr lang="de-DE" altLang="de-DE" b="1" dirty="0">
                <a:ea typeface="MS PGothic" panose="020B0600070205080204" pitchFamily="34" charset="-128"/>
              </a:rPr>
              <a:t>Unterrichtsmaterial „Wahr oder falsch im Internet?“</a:t>
            </a:r>
            <a:r>
              <a:rPr lang="de-DE" altLang="de-DE" dirty="0">
                <a:ea typeface="MS PGothic" panose="020B0600070205080204" pitchFamily="34" charset="-128"/>
              </a:rPr>
              <a:t> auf Seite 16: Kostenloser Download der Broschüre auf www.saferinternet.at</a:t>
            </a:r>
          </a:p>
          <a:p>
            <a:pPr eaLnBrk="1" hangingPunct="1">
              <a:spcBef>
                <a:spcPct val="0"/>
              </a:spcBef>
            </a:pPr>
            <a:endParaRPr lang="de-DE" altLang="de-DE" dirty="0">
              <a:ea typeface="MS PGothic" panose="020B0600070205080204" pitchFamily="34" charset="-128"/>
            </a:endParaRPr>
          </a:p>
          <a:p>
            <a:pPr eaLnBrk="1" hangingPunct="1">
              <a:spcBef>
                <a:spcPct val="0"/>
              </a:spcBef>
            </a:pPr>
            <a:endParaRPr lang="de-AT" altLang="de-DE" dirty="0">
              <a:ea typeface="MS PGothic" panose="020B0600070205080204" pitchFamily="34" charset="-128"/>
            </a:endParaRPr>
          </a:p>
          <a:p>
            <a:pPr eaLnBrk="1" hangingPunct="1">
              <a:spcBef>
                <a:spcPct val="0"/>
              </a:spcBef>
            </a:pPr>
            <a:endParaRPr lang="de-AT" altLang="de-DE" dirty="0">
              <a:ea typeface="MS PGothic" panose="020B0600070205080204" pitchFamily="34" charset="-128"/>
            </a:endParaRPr>
          </a:p>
          <a:p>
            <a:pPr eaLnBrk="1" hangingPunct="1">
              <a:spcBef>
                <a:spcPct val="0"/>
              </a:spcBef>
            </a:pPr>
            <a:endParaRPr lang="de-AT" altLang="de-DE" dirty="0">
              <a:ea typeface="MS PGothic" panose="020B0600070205080204" pitchFamily="34" charset="-128"/>
            </a:endParaRPr>
          </a:p>
          <a:p>
            <a:pPr eaLnBrk="1" hangingPunct="1">
              <a:spcBef>
                <a:spcPct val="0"/>
              </a:spcBef>
            </a:pPr>
            <a:endParaRPr lang="de-AT" altLang="de-DE" dirty="0">
              <a:ea typeface="ヒラギノ角ゴ Pro W3" pitchFamily="6" charset="-128"/>
            </a:endParaRPr>
          </a:p>
        </p:txBody>
      </p:sp>
      <p:sp>
        <p:nvSpPr>
          <p:cNvPr id="113667" name="Foliennummernplatzhalter 3">
            <a:extLst>
              <a:ext uri="{FF2B5EF4-FFF2-40B4-BE49-F238E27FC236}">
                <a16:creationId xmlns:a16="http://schemas.microsoft.com/office/drawing/2014/main" id="{E01D59AB-2CE4-455F-888F-1948203687C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AEAE493D-DBF6-4966-9992-F3B1C23F351D}" type="slidenum">
              <a:rPr lang="de-AT" altLang="de-DE" smtClean="0">
                <a:latin typeface="Calibri" panose="020F0502020204030204" pitchFamily="34" charset="0"/>
              </a:rPr>
              <a:pPr/>
              <a:t>58</a:t>
            </a:fld>
            <a:endParaRPr lang="de-AT" altLang="de-DE">
              <a:latin typeface="Calibri" panose="020F050202020403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altLang="de-DE" dirty="0">
                <a:latin typeface="Times" panose="02020603050405020304" pitchFamily="18" charset="0"/>
                <a:ea typeface="ＭＳ Ｐゴシック" panose="020B0600070205080204" pitchFamily="34" charset="-128"/>
              </a:rPr>
              <a:t>Spezielle Kindersuchmaschinen wie www.blinde-kuh.de, www.fragfinn.de oder www.helles-koepfchen.de sind beim Erstellen von Referaten sehr hilfreich, da die Suchergebnisse für Kinder besser verständlich sind! Außerdem</a:t>
            </a:r>
            <a:r>
              <a:rPr lang="de-AT" altLang="de-DE" baseline="0" dirty="0">
                <a:latin typeface="Times" panose="02020603050405020304" pitchFamily="18" charset="0"/>
                <a:ea typeface="ＭＳ Ｐゴシック" panose="020B0600070205080204" pitchFamily="34" charset="-128"/>
              </a:rPr>
              <a:t> werden nur kindgerechte Inhalte angezeigt.</a:t>
            </a:r>
            <a:endParaRPr lang="de-AT" altLang="de-DE" dirty="0">
              <a:latin typeface="Times" panose="02020603050405020304" pitchFamily="18" charset="0"/>
              <a:ea typeface="ＭＳ Ｐゴシック" panose="020B0600070205080204" pitchFamily="34" charset="-128"/>
            </a:endParaRPr>
          </a:p>
          <a:p>
            <a:pPr marL="514350" indent="-514350" defTabSz="914400">
              <a:lnSpc>
                <a:spcPct val="90000"/>
              </a:lnSpc>
              <a:spcBef>
                <a:spcPts val="1000"/>
              </a:spcBef>
              <a:spcAft>
                <a:spcPts val="1200"/>
              </a:spcAft>
              <a:buClr>
                <a:srgbClr val="F39200"/>
              </a:buClr>
              <a:buFont typeface="Wingdings" panose="05000000000000000000" pitchFamily="2" charset="2"/>
              <a:buChar char="l"/>
            </a:pPr>
            <a:r>
              <a:rPr lang="de-AT" dirty="0">
                <a:solidFill>
                  <a:srgbClr val="434F55"/>
                </a:solidFill>
                <a:latin typeface="Gill Sans MT" panose="020B0502020104020203" pitchFamily="34" charset="0"/>
                <a:hlinkClick r:id="rId3"/>
              </a:rPr>
              <a:t>www.blinde-kuh.de</a:t>
            </a:r>
            <a:r>
              <a:rPr lang="de-AT" dirty="0">
                <a:solidFill>
                  <a:srgbClr val="434F55"/>
                </a:solidFill>
                <a:latin typeface="Gill Sans MT" panose="020B0502020104020203" pitchFamily="34" charset="0"/>
              </a:rPr>
              <a:t> </a:t>
            </a:r>
          </a:p>
          <a:p>
            <a:pPr marL="514350" indent="-514350" defTabSz="914400">
              <a:lnSpc>
                <a:spcPct val="90000"/>
              </a:lnSpc>
              <a:spcBef>
                <a:spcPts val="1000"/>
              </a:spcBef>
              <a:spcAft>
                <a:spcPts val="1200"/>
              </a:spcAft>
              <a:buClr>
                <a:srgbClr val="F39200"/>
              </a:buClr>
              <a:buFont typeface="Wingdings" panose="05000000000000000000" pitchFamily="2" charset="2"/>
              <a:buChar char="l"/>
            </a:pPr>
            <a:r>
              <a:rPr lang="de-AT" dirty="0">
                <a:solidFill>
                  <a:srgbClr val="434F55"/>
                </a:solidFill>
                <a:latin typeface="Gill Sans MT" panose="020B0502020104020203" pitchFamily="34" charset="0"/>
                <a:hlinkClick r:id="rId4"/>
              </a:rPr>
              <a:t>www.fragfinn.de </a:t>
            </a:r>
            <a:endParaRPr lang="de-AT" dirty="0">
              <a:solidFill>
                <a:srgbClr val="434F55"/>
              </a:solidFill>
              <a:latin typeface="Gill Sans MT" panose="020B0502020104020203" pitchFamily="34" charset="0"/>
            </a:endParaRPr>
          </a:p>
          <a:p>
            <a:pPr marL="514350" indent="-514350" defTabSz="914400">
              <a:lnSpc>
                <a:spcPct val="90000"/>
              </a:lnSpc>
              <a:spcBef>
                <a:spcPts val="1000"/>
              </a:spcBef>
              <a:spcAft>
                <a:spcPts val="1200"/>
              </a:spcAft>
              <a:buClr>
                <a:srgbClr val="F39200"/>
              </a:buClr>
              <a:buFont typeface="Wingdings" panose="05000000000000000000" pitchFamily="2" charset="2"/>
              <a:buChar char="l"/>
            </a:pPr>
            <a:r>
              <a:rPr lang="de-AT" dirty="0">
                <a:solidFill>
                  <a:srgbClr val="434F55"/>
                </a:solidFill>
                <a:latin typeface="Gill Sans MT" panose="020B0502020104020203" pitchFamily="34" charset="0"/>
                <a:hlinkClick r:id="rId5"/>
              </a:rPr>
              <a:t>www.helles-koepfchen.de</a:t>
            </a:r>
            <a:r>
              <a:rPr lang="de-AT" dirty="0">
                <a:solidFill>
                  <a:srgbClr val="434F55"/>
                </a:solidFill>
                <a:latin typeface="Gill Sans MT" panose="020B0502020104020203" pitchFamily="34" charset="0"/>
              </a:rPr>
              <a:t> </a:t>
            </a:r>
          </a:p>
          <a:p>
            <a:endParaRPr lang="de-AT" sz="1200" dirty="0">
              <a:solidFill>
                <a:schemeClr val="tx1"/>
              </a:solidFill>
            </a:endParaRPr>
          </a:p>
          <a:p>
            <a:endParaRPr lang="de-AT" dirty="0"/>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60</a:t>
            </a:fld>
            <a:endParaRPr lang="de-AT"/>
          </a:p>
        </p:txBody>
      </p:sp>
    </p:spTree>
    <p:extLst>
      <p:ext uri="{BB962C8B-B14F-4D97-AF65-F5344CB8AC3E}">
        <p14:creationId xmlns:p14="http://schemas.microsoft.com/office/powerpoint/2010/main" val="12827204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Folienbildplatzhalter 1">
            <a:extLst>
              <a:ext uri="{FF2B5EF4-FFF2-40B4-BE49-F238E27FC236}">
                <a16:creationId xmlns:a16="http://schemas.microsoft.com/office/drawing/2014/main" id="{DE95991D-6AAF-4B95-BB30-E885B30F16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8" name="Notizenplatzhalter 2">
            <a:extLst>
              <a:ext uri="{FF2B5EF4-FFF2-40B4-BE49-F238E27FC236}">
                <a16:creationId xmlns:a16="http://schemas.microsoft.com/office/drawing/2014/main" id="{06DDE59E-52EE-4D26-97C4-003CC54FC1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ts val="1000"/>
              </a:spcBef>
              <a:spcAft>
                <a:spcPts val="1200"/>
              </a:spcAft>
              <a:buClr>
                <a:srgbClr val="F39200"/>
              </a:buClr>
            </a:pPr>
            <a:r>
              <a:rPr lang="de-AT" altLang="de-DE" b="1" dirty="0">
                <a:solidFill>
                  <a:srgbClr val="F39200"/>
                </a:solidFill>
                <a:latin typeface="Gill Sans MT" panose="020B0502020104020203" pitchFamily="34" charset="0"/>
                <a:ea typeface="ヒラギノ角ゴ Pro W3" pitchFamily="6" charset="-128"/>
              </a:rPr>
              <a:t>Suchmaschinen-Ranking:</a:t>
            </a:r>
          </a:p>
          <a:p>
            <a:pPr marL="171450" indent="-171450" eaLnBrk="1" hangingPunct="1">
              <a:lnSpc>
                <a:spcPct val="90000"/>
              </a:lnSpc>
              <a:spcBef>
                <a:spcPts val="1000"/>
              </a:spcBef>
              <a:spcAft>
                <a:spcPts val="1200"/>
              </a:spcAft>
              <a:buClr>
                <a:srgbClr val="F39200"/>
              </a:buClr>
              <a:buFont typeface="Arial" panose="020B0604020202020204" pitchFamily="34" charset="0"/>
              <a:buChar char="•"/>
            </a:pPr>
            <a:r>
              <a:rPr lang="de-AT" altLang="de-DE" dirty="0">
                <a:solidFill>
                  <a:srgbClr val="434F55"/>
                </a:solidFill>
                <a:latin typeface="Gill Sans MT" panose="020B0502020104020203" pitchFamily="34" charset="0"/>
                <a:ea typeface="ヒラギノ角ゴ Pro W3" pitchFamily="6" charset="-128"/>
              </a:rPr>
              <a:t>Suchbegriffe in der Seite</a:t>
            </a:r>
          </a:p>
          <a:p>
            <a:pPr marL="171450" indent="-171450" eaLnBrk="1" hangingPunct="1">
              <a:lnSpc>
                <a:spcPct val="90000"/>
              </a:lnSpc>
              <a:spcBef>
                <a:spcPts val="1000"/>
              </a:spcBef>
              <a:spcAft>
                <a:spcPts val="1200"/>
              </a:spcAft>
              <a:buClr>
                <a:srgbClr val="F39200"/>
              </a:buClr>
              <a:buFont typeface="Arial" panose="020B0604020202020204" pitchFamily="34" charset="0"/>
              <a:buChar char="•"/>
            </a:pPr>
            <a:r>
              <a:rPr lang="de-AT" altLang="de-DE" dirty="0">
                <a:solidFill>
                  <a:srgbClr val="434F55"/>
                </a:solidFill>
                <a:latin typeface="Gill Sans MT" panose="020B0502020104020203" pitchFamily="34" charset="0"/>
                <a:ea typeface="ヒラギノ角ゴ Pro W3" pitchFamily="6" charset="-128"/>
              </a:rPr>
              <a:t>Verlinkungen der Seite</a:t>
            </a:r>
          </a:p>
          <a:p>
            <a:pPr marL="171450" indent="-171450" eaLnBrk="1" hangingPunct="1">
              <a:lnSpc>
                <a:spcPct val="90000"/>
              </a:lnSpc>
              <a:spcBef>
                <a:spcPts val="1000"/>
              </a:spcBef>
              <a:spcAft>
                <a:spcPts val="1200"/>
              </a:spcAft>
              <a:buClr>
                <a:srgbClr val="F39200"/>
              </a:buClr>
              <a:buFont typeface="Arial" panose="020B0604020202020204" pitchFamily="34" charset="0"/>
              <a:buChar char="•"/>
            </a:pPr>
            <a:r>
              <a:rPr lang="de-AT" altLang="de-DE" dirty="0">
                <a:solidFill>
                  <a:srgbClr val="434F55"/>
                </a:solidFill>
                <a:latin typeface="Gill Sans MT" panose="020B0502020104020203" pitchFamily="34" charset="0"/>
                <a:ea typeface="ヒラギノ角ゴ Pro W3" pitchFamily="6" charset="-128"/>
              </a:rPr>
              <a:t>Aktualität</a:t>
            </a:r>
          </a:p>
          <a:p>
            <a:pPr marL="171450" indent="-171450" eaLnBrk="1" hangingPunct="1">
              <a:lnSpc>
                <a:spcPct val="90000"/>
              </a:lnSpc>
              <a:spcBef>
                <a:spcPts val="1000"/>
              </a:spcBef>
              <a:spcAft>
                <a:spcPts val="1200"/>
              </a:spcAft>
              <a:buClr>
                <a:srgbClr val="F39200"/>
              </a:buClr>
              <a:buFont typeface="Arial" panose="020B0604020202020204" pitchFamily="34" charset="0"/>
              <a:buChar char="•"/>
            </a:pPr>
            <a:r>
              <a:rPr lang="de-AT" altLang="de-DE" dirty="0">
                <a:solidFill>
                  <a:srgbClr val="434F55"/>
                </a:solidFill>
                <a:latin typeface="Gill Sans MT" panose="020B0502020104020203" pitchFamily="34" charset="0"/>
                <a:ea typeface="ヒラギノ角ゴ Pro W3" pitchFamily="6" charset="-128"/>
              </a:rPr>
              <a:t>Standort des Nutzers</a:t>
            </a:r>
          </a:p>
        </p:txBody>
      </p:sp>
      <p:sp>
        <p:nvSpPr>
          <p:cNvPr id="147459" name="Foliennummernplatzhalter 3">
            <a:extLst>
              <a:ext uri="{FF2B5EF4-FFF2-40B4-BE49-F238E27FC236}">
                <a16:creationId xmlns:a16="http://schemas.microsoft.com/office/drawing/2014/main" id="{1A30CA8A-9277-4B2A-BB72-F600FC5F1A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FA035662-FD9C-41BA-A51A-A7253307E521}" type="slidenum">
              <a:rPr lang="de-AT" altLang="de-DE" smtClean="0">
                <a:latin typeface="Calibri" panose="020F0502020204030204" pitchFamily="34" charset="0"/>
              </a:rPr>
              <a:pPr/>
              <a:t>61</a:t>
            </a:fld>
            <a:endParaRPr lang="de-AT" altLang="de-DE">
              <a:latin typeface="Calibri" panose="020F050202020403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Bild: Saferinternet.at CC-BY-NC-ND</a:t>
            </a:r>
          </a:p>
        </p:txBody>
      </p:sp>
      <p:sp>
        <p:nvSpPr>
          <p:cNvPr id="4" name="Foliennummernplatzhalter 3"/>
          <p:cNvSpPr>
            <a:spLocks noGrp="1"/>
          </p:cNvSpPr>
          <p:nvPr>
            <p:ph type="sldNum" sz="quarter" idx="10"/>
          </p:nvPr>
        </p:nvSpPr>
        <p:spPr/>
        <p:txBody>
          <a:bodyPr/>
          <a:lstStyle/>
          <a:p>
            <a:fld id="{5BC9136F-CA9D-4FE5-85DC-58A8F95C26FC}" type="slidenum">
              <a:rPr lang="de-AT" smtClean="0"/>
              <a:t>62</a:t>
            </a:fld>
            <a:endParaRPr lang="de-AT"/>
          </a:p>
        </p:txBody>
      </p:sp>
    </p:spTree>
    <p:extLst>
      <p:ext uri="{BB962C8B-B14F-4D97-AF65-F5344CB8AC3E}">
        <p14:creationId xmlns:p14="http://schemas.microsoft.com/office/powerpoint/2010/main" val="3751182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Wingdings" panose="05000000000000000000" pitchFamily="2" charset="2"/>
              <a:buNone/>
            </a:pPr>
            <a:endParaRPr lang="de-DE" sz="1200" dirty="0"/>
          </a:p>
          <a:p>
            <a:pPr marL="0" indent="0">
              <a:spcBef>
                <a:spcPts val="0"/>
              </a:spcBef>
              <a:buFont typeface="Wingdings" panose="05000000000000000000" pitchFamily="2" charset="2"/>
              <a:buNone/>
            </a:pPr>
            <a:r>
              <a:rPr lang="de-DE" sz="1200" b="1" dirty="0"/>
              <a:t>Studie Digitale Medien im Volkschulalter - Perspektiven von Kindern und ihren Eltern</a:t>
            </a:r>
          </a:p>
          <a:p>
            <a:pPr marL="0" indent="0">
              <a:spcBef>
                <a:spcPts val="0"/>
              </a:spcBef>
              <a:buFont typeface="Wingdings" panose="05000000000000000000" pitchFamily="2" charset="2"/>
              <a:buNone/>
            </a:pPr>
            <a:r>
              <a:rPr lang="de-DE" sz="1200" dirty="0"/>
              <a:t>Qualitative Interviews Dezember 2017 bis Jänner 2018</a:t>
            </a:r>
          </a:p>
          <a:p>
            <a:pPr marL="0" indent="0">
              <a:spcBef>
                <a:spcPts val="0"/>
              </a:spcBef>
              <a:buNone/>
            </a:pPr>
            <a:r>
              <a:rPr lang="de-DE" sz="1200" dirty="0"/>
              <a:t>Institut für Soziologie der Universität Wien</a:t>
            </a:r>
          </a:p>
          <a:p>
            <a:pPr marL="0" indent="0">
              <a:spcBef>
                <a:spcPts val="0"/>
              </a:spcBef>
              <a:buNone/>
            </a:pPr>
            <a:r>
              <a:rPr lang="de-DE" sz="1200" dirty="0"/>
              <a:t>+ Erfahrungen aus Saferinternet.at-Workshops</a:t>
            </a:r>
          </a:p>
          <a:p>
            <a:endParaRPr lang="de-AT" dirty="0"/>
          </a:p>
          <a:p>
            <a:r>
              <a:rPr lang="de-AT" dirty="0"/>
              <a:t>Mehr dazu hier: https://www.saferinternet.at/news-detail/saferinternetat-studie-digitaler-familienalltag-im-volksschulalter-eltern-verunsichert/</a:t>
            </a:r>
          </a:p>
        </p:txBody>
      </p:sp>
      <p:sp>
        <p:nvSpPr>
          <p:cNvPr id="4" name="Foliennummernplatzhalter 3"/>
          <p:cNvSpPr>
            <a:spLocks noGrp="1"/>
          </p:cNvSpPr>
          <p:nvPr>
            <p:ph type="sldNum" sz="quarter" idx="10"/>
          </p:nvPr>
        </p:nvSpPr>
        <p:spPr/>
        <p:txBody>
          <a:bodyPr/>
          <a:lstStyle/>
          <a:p>
            <a:fld id="{5BC9136F-CA9D-4FE5-85DC-58A8F95C26FC}" type="slidenum">
              <a:rPr lang="de-AT" smtClean="0"/>
              <a:t>6</a:t>
            </a:fld>
            <a:endParaRPr lang="de-AT"/>
          </a:p>
        </p:txBody>
      </p:sp>
    </p:spTree>
    <p:extLst>
      <p:ext uri="{BB962C8B-B14F-4D97-AF65-F5344CB8AC3E}">
        <p14:creationId xmlns:p14="http://schemas.microsoft.com/office/powerpoint/2010/main" val="36162835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Wie gehen wir in unserer Familie mit digitalen Geräten um? Welche Regeln soll es geben? Wer ist für was zuständig? Dieses Quiz ist eine Diskussionsgrundlage für alle Familien! Link auf unserer Website: https://www.saferinternet.at/tests-und-quiz/</a:t>
            </a:r>
          </a:p>
          <a:p>
            <a:endParaRPr lang="de-DE" dirty="0"/>
          </a:p>
          <a:p>
            <a:r>
              <a:rPr lang="de-DE" dirty="0"/>
              <a:t>D</a:t>
            </a:r>
            <a:r>
              <a:rPr lang="de-AT" dirty="0" err="1"/>
              <a:t>irekter</a:t>
            </a:r>
            <a:r>
              <a:rPr lang="de-AT" dirty="0"/>
              <a:t> Link: </a:t>
            </a:r>
            <a:r>
              <a:rPr lang="de-DE" dirty="0"/>
              <a:t>L</a:t>
            </a:r>
            <a:r>
              <a:rPr lang="de-AT" dirty="0" err="1"/>
              <a:t>ink</a:t>
            </a:r>
            <a:r>
              <a:rPr lang="de-AT" dirty="0"/>
              <a:t>: https://play.kahoot.it/#/k/bbe873e4-3a65-42e4-8c91-d903318db13d</a:t>
            </a: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65</a:t>
            </a:fld>
            <a:endParaRPr lang="de-AT"/>
          </a:p>
        </p:txBody>
      </p:sp>
    </p:spTree>
    <p:extLst>
      <p:ext uri="{BB962C8B-B14F-4D97-AF65-F5344CB8AC3E}">
        <p14:creationId xmlns:p14="http://schemas.microsoft.com/office/powerpoint/2010/main" val="26306454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ltLang="de-DE" dirty="0">
                <a:latin typeface="Times" panose="02020603050405020304" pitchFamily="18" charset="0"/>
                <a:ea typeface="ＭＳ Ｐゴシック" panose="020B0600070205080204" pitchFamily="34" charset="-128"/>
              </a:rPr>
              <a:t>https://www.ispa.at/wissenspool/onlinezoo/</a:t>
            </a:r>
          </a:p>
          <a:p>
            <a:r>
              <a:rPr lang="en-GB" altLang="de-DE" dirty="0">
                <a:latin typeface="Times" panose="02020603050405020304" pitchFamily="18" charset="0"/>
                <a:ea typeface="ＭＳ Ｐゴシック" panose="020B0600070205080204" pitchFamily="34" charset="-128"/>
              </a:rPr>
              <a:t>https://www.youtube.com/channel/UCgIGfjOf0meEsTNf4HT5rtg/featured</a:t>
            </a:r>
          </a:p>
          <a:p>
            <a:endParaRPr lang="en-GB" dirty="0">
              <a:latin typeface="Times" panose="02020603050405020304" pitchFamily="18" charset="0"/>
              <a:ea typeface="ＭＳ Ｐゴシック" panose="020B0600070205080204" pitchFamily="34" charset="-128"/>
            </a:endParaRPr>
          </a:p>
          <a:p>
            <a:r>
              <a:rPr lang="en-GB" dirty="0">
                <a:latin typeface="Times" panose="02020603050405020304" pitchFamily="18" charset="0"/>
                <a:ea typeface="ＭＳ Ｐゴシック" panose="020B0600070205080204" pitchFamily="34" charset="-128"/>
              </a:rPr>
              <a:t>Der Online-Zoo </a:t>
            </a:r>
            <a:r>
              <a:rPr lang="en-GB" dirty="0" err="1">
                <a:latin typeface="Times" panose="02020603050405020304" pitchFamily="18" charset="0"/>
                <a:ea typeface="ＭＳ Ｐゴシック" panose="020B0600070205080204" pitchFamily="34" charset="-128"/>
              </a:rPr>
              <a:t>ist</a:t>
            </a:r>
            <a:r>
              <a:rPr lang="en-GB" dirty="0">
                <a:latin typeface="Times" panose="02020603050405020304" pitchFamily="18" charset="0"/>
                <a:ea typeface="ＭＳ Ｐゴシック" panose="020B0600070205080204" pitchFamily="34" charset="-128"/>
              </a:rPr>
              <a:t> </a:t>
            </a:r>
            <a:r>
              <a:rPr lang="en-GB" dirty="0" err="1">
                <a:latin typeface="Times" panose="02020603050405020304" pitchFamily="18" charset="0"/>
                <a:ea typeface="ＭＳ Ｐゴシック" panose="020B0600070205080204" pitchFamily="34" charset="-128"/>
              </a:rPr>
              <a:t>eine</a:t>
            </a:r>
            <a:r>
              <a:rPr lang="en-GB" dirty="0">
                <a:latin typeface="Times" panose="02020603050405020304" pitchFamily="18" charset="0"/>
                <a:ea typeface="ＭＳ Ｐゴシック" panose="020B0600070205080204" pitchFamily="34" charset="-128"/>
              </a:rPr>
              <a:t> Video-</a:t>
            </a:r>
            <a:r>
              <a:rPr lang="en-GB" dirty="0" err="1">
                <a:latin typeface="Times" panose="02020603050405020304" pitchFamily="18" charset="0"/>
                <a:ea typeface="ＭＳ Ｐゴシック" panose="020B0600070205080204" pitchFamily="34" charset="-128"/>
              </a:rPr>
              <a:t>Reihe</a:t>
            </a:r>
            <a:r>
              <a:rPr lang="en-GB" dirty="0">
                <a:latin typeface="Times" panose="02020603050405020304" pitchFamily="18" charset="0"/>
                <a:ea typeface="ＭＳ Ｐゴシック" panose="020B0600070205080204" pitchFamily="34" charset="-128"/>
              </a:rPr>
              <a:t> </a:t>
            </a:r>
            <a:r>
              <a:rPr lang="en-GB" dirty="0" err="1">
                <a:latin typeface="Times" panose="02020603050405020304" pitchFamily="18" charset="0"/>
                <a:ea typeface="ＭＳ Ｐゴシック" panose="020B0600070205080204" pitchFamily="34" charset="-128"/>
              </a:rPr>
              <a:t>für</a:t>
            </a:r>
            <a:r>
              <a:rPr lang="en-GB" dirty="0">
                <a:latin typeface="Times" panose="02020603050405020304" pitchFamily="18" charset="0"/>
                <a:ea typeface="ＭＳ Ｐゴシック" panose="020B0600070205080204" pitchFamily="34" charset="-128"/>
              </a:rPr>
              <a:t> </a:t>
            </a:r>
            <a:r>
              <a:rPr lang="en-GB" dirty="0" err="1">
                <a:latin typeface="Times" panose="02020603050405020304" pitchFamily="18" charset="0"/>
                <a:ea typeface="ＭＳ Ｐゴシック" panose="020B0600070205080204" pitchFamily="34" charset="-128"/>
              </a:rPr>
              <a:t>jüngere</a:t>
            </a:r>
            <a:r>
              <a:rPr lang="en-GB" dirty="0">
                <a:latin typeface="Times" panose="02020603050405020304" pitchFamily="18" charset="0"/>
                <a:ea typeface="ＭＳ Ｐゴシック" panose="020B0600070205080204" pitchFamily="34" charset="-128"/>
              </a:rPr>
              <a:t> Kinder </a:t>
            </a:r>
            <a:r>
              <a:rPr lang="en-GB" dirty="0" err="1">
                <a:latin typeface="Times" panose="02020603050405020304" pitchFamily="18" charset="0"/>
                <a:ea typeface="ＭＳ Ｐゴシック" panose="020B0600070205080204" pitchFamily="34" charset="-128"/>
              </a:rPr>
              <a:t>für</a:t>
            </a:r>
            <a:r>
              <a:rPr lang="en-GB" dirty="0">
                <a:latin typeface="Times" panose="02020603050405020304" pitchFamily="18" charset="0"/>
                <a:ea typeface="ＭＳ Ｐゴシック" panose="020B0600070205080204" pitchFamily="34" charset="-128"/>
              </a:rPr>
              <a:t> den </a:t>
            </a:r>
            <a:r>
              <a:rPr lang="en-GB" dirty="0" err="1">
                <a:latin typeface="Times" panose="02020603050405020304" pitchFamily="18" charset="0"/>
                <a:ea typeface="ＭＳ Ｐゴシック" panose="020B0600070205080204" pitchFamily="34" charset="-128"/>
              </a:rPr>
              <a:t>Erwerb</a:t>
            </a:r>
            <a:r>
              <a:rPr lang="en-GB" dirty="0">
                <a:latin typeface="Times" panose="02020603050405020304" pitchFamily="18" charset="0"/>
                <a:ea typeface="ＭＳ Ｐゴシック" panose="020B0600070205080204" pitchFamily="34" charset="-128"/>
              </a:rPr>
              <a:t> von </a:t>
            </a:r>
            <a:r>
              <a:rPr lang="de-AT" b="0" i="0" dirty="0">
                <a:solidFill>
                  <a:srgbClr val="535353"/>
                </a:solidFill>
                <a:effectLst/>
                <a:latin typeface="TheSans Plain"/>
              </a:rPr>
              <a:t>ersten digitalen Kompetenzen. </a:t>
            </a:r>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66</a:t>
            </a:fld>
            <a:endParaRPr lang="de-AT"/>
          </a:p>
        </p:txBody>
      </p:sp>
    </p:spTree>
    <p:extLst>
      <p:ext uri="{BB962C8B-B14F-4D97-AF65-F5344CB8AC3E}">
        <p14:creationId xmlns:p14="http://schemas.microsoft.com/office/powerpoint/2010/main" val="28815092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de-DE" altLang="de-DE" b="1" dirty="0">
                <a:latin typeface="Times" charset="0"/>
                <a:ea typeface="ＭＳ Ｐゴシック" pitchFamily="34" charset="-128"/>
              </a:rPr>
              <a:t>Wer glaubt, man kommt mit … ins Internet?</a:t>
            </a:r>
          </a:p>
          <a:p>
            <a:pPr>
              <a:defRPr/>
            </a:pPr>
            <a:endParaRPr lang="de-DE" altLang="de-DE" dirty="0">
              <a:latin typeface="Times" charset="0"/>
              <a:ea typeface="ＭＳ Ｐゴシック" pitchFamily="34" charset="-128"/>
            </a:endParaRPr>
          </a:p>
          <a:p>
            <a:pPr>
              <a:defRPr/>
            </a:pPr>
            <a:r>
              <a:rPr lang="de-AT" altLang="de-DE" dirty="0">
                <a:latin typeface="Times" charset="0"/>
                <a:ea typeface="ＭＳ Ｐゴシック" pitchFamily="34" charset="-128"/>
              </a:rPr>
              <a:t>„Wer glaubt, man kommt mit ... ins Internet, steht auf!“ Mit dieser Übung lässt sich auch das „Internet </a:t>
            </a:r>
            <a:r>
              <a:rPr lang="de-AT" altLang="de-DE" dirty="0" err="1">
                <a:latin typeface="Times" charset="0"/>
                <a:ea typeface="ＭＳ Ｐゴシック" pitchFamily="34" charset="-128"/>
              </a:rPr>
              <a:t>of</a:t>
            </a:r>
            <a:r>
              <a:rPr lang="de-AT" altLang="de-DE" dirty="0">
                <a:latin typeface="Times" charset="0"/>
                <a:ea typeface="ＭＳ Ｐゴシック" pitchFamily="34" charset="-128"/>
              </a:rPr>
              <a:t> Things“ thematisieren.</a:t>
            </a:r>
            <a:br>
              <a:rPr lang="de-AT" altLang="de-DE" dirty="0">
                <a:latin typeface="Times" charset="0"/>
                <a:ea typeface="ＭＳ Ｐゴシック" pitchFamily="34" charset="-128"/>
              </a:rPr>
            </a:br>
            <a:r>
              <a:rPr lang="de-AT" altLang="de-DE" dirty="0">
                <a:latin typeface="Times" charset="0"/>
                <a:ea typeface="ＭＳ Ｐゴシック" pitchFamily="34" charset="-128"/>
              </a:rPr>
              <a:t> </a:t>
            </a:r>
          </a:p>
          <a:p>
            <a:pPr marL="171450" indent="-171450">
              <a:buFont typeface="Arial" panose="020B0604020202020204" pitchFamily="34" charset="0"/>
              <a:buChar char="•"/>
              <a:defRPr/>
            </a:pPr>
            <a:r>
              <a:rPr lang="de-AT" altLang="de-DE" dirty="0">
                <a:latin typeface="Times" charset="0"/>
                <a:ea typeface="ＭＳ Ｐゴシック" pitchFamily="34" charset="-128"/>
              </a:rPr>
              <a:t>Vor allem „Smart Homes:“ Gardine, Herd, Kochtopf, Rasenmäher, Fernseher</a:t>
            </a:r>
          </a:p>
          <a:p>
            <a:pPr marL="171450" indent="-171450">
              <a:buFont typeface="Arial" panose="020B0604020202020204" pitchFamily="34" charset="0"/>
              <a:buChar char="•"/>
              <a:defRPr/>
            </a:pPr>
            <a:r>
              <a:rPr lang="de-AT" altLang="de-DE" dirty="0">
                <a:latin typeface="Times" charset="0"/>
                <a:ea typeface="ＭＳ Ｐゴシック" pitchFamily="34" charset="-128"/>
              </a:rPr>
              <a:t>„Smart Toys“:</a:t>
            </a:r>
            <a:r>
              <a:rPr lang="de-AT" altLang="de-DE" baseline="0" dirty="0">
                <a:latin typeface="Times" charset="0"/>
                <a:ea typeface="ＭＳ Ｐゴシック" pitchFamily="34" charset="-128"/>
              </a:rPr>
              <a:t>  </a:t>
            </a:r>
            <a:r>
              <a:rPr lang="de-AT" altLang="de-DE" dirty="0">
                <a:latin typeface="Times" charset="0"/>
                <a:ea typeface="ＭＳ Ｐゴシック" pitchFamily="34" charset="-128"/>
              </a:rPr>
              <a:t>Spielzeug gibt es bereits vernetzt, vor allem im Einsatz mit dementen Personen</a:t>
            </a:r>
          </a:p>
          <a:p>
            <a:pPr marL="171450" indent="-171450">
              <a:buFont typeface="Arial" panose="020B0604020202020204" pitchFamily="34" charset="0"/>
              <a:buChar char="•"/>
              <a:defRPr/>
            </a:pPr>
            <a:r>
              <a:rPr lang="de-AT" altLang="de-DE" dirty="0">
                <a:latin typeface="Times" charset="0"/>
                <a:ea typeface="ＭＳ Ｐゴシック" pitchFamily="34" charset="-128"/>
              </a:rPr>
              <a:t>E-Bikes werden bald online sein, ebenso Navigationssysteme</a:t>
            </a:r>
          </a:p>
          <a:p>
            <a:pPr marL="171450" indent="-171450">
              <a:buFont typeface="Arial" panose="020B0604020202020204" pitchFamily="34" charset="0"/>
              <a:buChar char="•"/>
              <a:defRPr/>
            </a:pPr>
            <a:r>
              <a:rPr lang="de-AT" altLang="de-DE" dirty="0">
                <a:latin typeface="Times" charset="0"/>
                <a:ea typeface="ＭＳ Ｐゴシック" pitchFamily="34" charset="-128"/>
              </a:rPr>
              <a:t>Handys, Spielkonsolen und Computer sind natürlich längst online</a:t>
            </a:r>
          </a:p>
          <a:p>
            <a:pPr marL="171450" indent="-171450">
              <a:buFont typeface="Arial" panose="020B0604020202020204" pitchFamily="34" charset="0"/>
              <a:buChar char="•"/>
              <a:defRPr/>
            </a:pPr>
            <a:r>
              <a:rPr lang="de-AT" altLang="de-DE" dirty="0">
                <a:latin typeface="Times" charset="0"/>
                <a:ea typeface="ＭＳ Ｐゴシック" pitchFamily="34" charset="-128"/>
              </a:rPr>
              <a:t>Taschenmesser und Tixo bis lang noch nicht</a:t>
            </a: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67</a:t>
            </a:fld>
            <a:endParaRPr lang="de-AT"/>
          </a:p>
        </p:txBody>
      </p:sp>
    </p:spTree>
    <p:extLst>
      <p:ext uri="{BB962C8B-B14F-4D97-AF65-F5344CB8AC3E}">
        <p14:creationId xmlns:p14="http://schemas.microsoft.com/office/powerpoint/2010/main" val="42518958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„Frag Barbara!“ ist</a:t>
            </a:r>
            <a:r>
              <a:rPr lang="de-DE" baseline="0" dirty="0"/>
              <a:t> der Eltern-Videoratgeber von Saferinternet.at und unterstützt Eltern von Kindern von 0 bis 18 Jahren bei der Erziehung im Zeitalter von Internet und Handy: www.fragbarbara.at</a:t>
            </a:r>
          </a:p>
          <a:p>
            <a:endParaRPr lang="de-DE" baseline="0" dirty="0"/>
          </a:p>
          <a:p>
            <a:r>
              <a:rPr lang="de-DE" baseline="0" dirty="0"/>
              <a:t>Barbara Buchegger, pädagogische Leiterin von Saferinternet.at, gibt darin alltagsnahe Tipps zu aktuellen Themen:</a:t>
            </a:r>
          </a:p>
          <a:p>
            <a:endParaRPr lang="de-DE"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kern="1200" dirty="0">
                <a:solidFill>
                  <a:schemeClr val="tx1"/>
                </a:solidFill>
                <a:effectLst/>
                <a:latin typeface="+mn-lt"/>
                <a:ea typeface="+mn-ea"/>
                <a:cs typeface="+mn-cs"/>
              </a:rPr>
              <a:t>YouTube – Niemals ohne Eltern (0-5 Jahre)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kern="1200" dirty="0">
                <a:solidFill>
                  <a:schemeClr val="tx1"/>
                </a:solidFill>
                <a:effectLst/>
                <a:latin typeface="+mn-lt"/>
                <a:ea typeface="+mn-ea"/>
                <a:cs typeface="+mn-cs"/>
              </a:rPr>
              <a:t>Familienfotos im Internet – Gut überlegt (6-12 Jahre)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kern="1200" dirty="0">
                <a:solidFill>
                  <a:schemeClr val="tx1"/>
                </a:solidFill>
                <a:effectLst/>
                <a:latin typeface="+mn-lt"/>
                <a:ea typeface="+mn-ea"/>
                <a:cs typeface="+mn-cs"/>
              </a:rPr>
              <a:t>WhatsApp-Wahnsinn (6-12 Jahre)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kern="1200" dirty="0">
                <a:solidFill>
                  <a:schemeClr val="tx1"/>
                </a:solidFill>
                <a:effectLst/>
                <a:latin typeface="+mn-lt"/>
                <a:ea typeface="+mn-ea"/>
                <a:cs typeface="+mn-cs"/>
              </a:rPr>
              <a:t>Live-Übertragungen von zu Hause (13-18 Jahre)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kern="1200" dirty="0">
                <a:solidFill>
                  <a:schemeClr val="tx1"/>
                </a:solidFill>
                <a:effectLst/>
                <a:latin typeface="+mn-lt"/>
                <a:ea typeface="+mn-ea"/>
                <a:cs typeface="+mn-cs"/>
              </a:rPr>
              <a:t>Bilderwelt auf Instagram (13-18 Jahre)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kern="1200" dirty="0">
                <a:solidFill>
                  <a:schemeClr val="tx1"/>
                </a:solidFill>
                <a:effectLst/>
                <a:latin typeface="+mn-lt"/>
                <a:ea typeface="+mn-ea"/>
                <a:cs typeface="+mn-cs"/>
              </a:rPr>
              <a:t>Das erste Smartphone für die Jüngsten (6-12 Jahre)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kern="1200" dirty="0">
                <a:solidFill>
                  <a:schemeClr val="tx1"/>
                </a:solidFill>
                <a:effectLst/>
                <a:latin typeface="+mn-lt"/>
                <a:ea typeface="+mn-ea"/>
                <a:cs typeface="+mn-cs"/>
              </a:rPr>
              <a:t>Smartphones kindersicher machen (6-12 Jahre)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kern="1200" dirty="0">
                <a:solidFill>
                  <a:schemeClr val="tx1"/>
                </a:solidFill>
                <a:effectLst/>
                <a:latin typeface="+mn-lt"/>
                <a:ea typeface="+mn-ea"/>
                <a:cs typeface="+mn-cs"/>
              </a:rPr>
              <a:t>Hilfe, mein Kind ist handysüchtig! (13-18 Jahre)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kern="1200" dirty="0">
                <a:solidFill>
                  <a:schemeClr val="tx1"/>
                </a:solidFill>
                <a:effectLst/>
                <a:latin typeface="+mn-lt"/>
                <a:ea typeface="+mn-ea"/>
                <a:cs typeface="+mn-cs"/>
              </a:rPr>
              <a:t>u.v.m.</a:t>
            </a:r>
          </a:p>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10"/>
          </p:nvPr>
        </p:nvSpPr>
        <p:spPr/>
        <p:txBody>
          <a:bodyPr/>
          <a:lstStyle/>
          <a:p>
            <a:fld id="{5BC9136F-CA9D-4FE5-85DC-58A8F95C26FC}" type="slidenum">
              <a:rPr lang="de-AT" smtClean="0"/>
              <a:t>68</a:t>
            </a:fld>
            <a:endParaRPr lang="de-AT"/>
          </a:p>
        </p:txBody>
      </p:sp>
    </p:spTree>
    <p:extLst>
      <p:ext uri="{BB962C8B-B14F-4D97-AF65-F5344CB8AC3E}">
        <p14:creationId xmlns:p14="http://schemas.microsoft.com/office/powerpoint/2010/main" val="10850532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altLang="de-DE" dirty="0">
                <a:latin typeface="Arial" panose="020B0604020202020204" pitchFamily="34" charset="0"/>
                <a:ea typeface="ＭＳ Ｐゴシック" panose="020B0600070205080204" pitchFamily="34" charset="-128"/>
              </a:rPr>
              <a:t>Volksschulkinder kennen die Notruf-Hotline Rat auf Draht meist noch nicht, aber auch Eltern oder andere Bezugspersonen des Kindes können sich Hilfe holen: Per Telefon (147 ohne Vorwahl), per Online-Beratung oder Chat unter </a:t>
            </a:r>
            <a:r>
              <a:rPr lang="de-AT" altLang="de-DE" u="sng" dirty="0">
                <a:latin typeface="Arial" panose="020B0604020202020204" pitchFamily="34" charset="0"/>
                <a:ea typeface="ＭＳ Ｐゴシック" panose="020B0600070205080204" pitchFamily="34" charset="-128"/>
                <a:hlinkClick r:id="rId3"/>
              </a:rPr>
              <a:t>www.rataufdraht.at</a:t>
            </a:r>
            <a:r>
              <a:rPr lang="de-AT" altLang="de-DE" u="none" dirty="0">
                <a:latin typeface="Arial" panose="020B0604020202020204" pitchFamily="34" charset="0"/>
                <a:ea typeface="ＭＳ Ｐゴシック" panose="020B0600070205080204" pitchFamily="34" charset="-128"/>
              </a:rPr>
              <a:t>.</a:t>
            </a:r>
            <a:r>
              <a:rPr lang="de-AT" altLang="de-DE" u="none" baseline="0" dirty="0">
                <a:latin typeface="Arial" panose="020B0604020202020204" pitchFamily="34" charset="0"/>
                <a:ea typeface="ＭＳ Ｐゴシック" panose="020B0600070205080204" pitchFamily="34" charset="-128"/>
              </a:rPr>
              <a:t> </a:t>
            </a:r>
            <a:endParaRPr lang="de-DE" altLang="de-DE" dirty="0">
              <a:latin typeface="Arial" panose="020B0604020202020204" pitchFamily="34" charset="0"/>
              <a:ea typeface="ＭＳ Ｐゴシック" panose="020B0600070205080204" pitchFamily="34" charset="-128"/>
            </a:endParaRP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69</a:t>
            </a:fld>
            <a:endParaRPr lang="de-AT"/>
          </a:p>
        </p:txBody>
      </p:sp>
    </p:spTree>
    <p:extLst>
      <p:ext uri="{BB962C8B-B14F-4D97-AF65-F5344CB8AC3E}">
        <p14:creationId xmlns:p14="http://schemas.microsoft.com/office/powerpoint/2010/main" val="20372939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https://elternseite.at/de/home</a:t>
            </a:r>
          </a:p>
        </p:txBody>
      </p:sp>
      <p:sp>
        <p:nvSpPr>
          <p:cNvPr id="4" name="Foliennummernplatzhalter 3"/>
          <p:cNvSpPr>
            <a:spLocks noGrp="1"/>
          </p:cNvSpPr>
          <p:nvPr>
            <p:ph type="sldNum" sz="quarter" idx="5"/>
          </p:nvPr>
        </p:nvSpPr>
        <p:spPr/>
        <p:txBody>
          <a:bodyPr/>
          <a:lstStyle/>
          <a:p>
            <a:fld id="{5BC9136F-CA9D-4FE5-85DC-58A8F95C26FC}" type="slidenum">
              <a:rPr lang="de-AT" smtClean="0"/>
              <a:t>70</a:t>
            </a:fld>
            <a:endParaRPr lang="de-AT"/>
          </a:p>
        </p:txBody>
      </p:sp>
    </p:spTree>
    <p:extLst>
      <p:ext uri="{BB962C8B-B14F-4D97-AF65-F5344CB8AC3E}">
        <p14:creationId xmlns:p14="http://schemas.microsoft.com/office/powerpoint/2010/main" val="3217735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Das Informationsangebot von Saferinternet.at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b="1"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Tipps &amp; Infos: </a:t>
            </a:r>
            <a:r>
              <a:rPr lang="de-DE" altLang="de-DE" b="0" dirty="0">
                <a:latin typeface="Times" panose="02020603050405020304" pitchFamily="18" charset="0"/>
                <a:ea typeface="ＭＳ Ｐゴシック" panose="020B0600070205080204" pitchFamily="34" charset="-128"/>
              </a:rPr>
              <a:t>Die Website </a:t>
            </a:r>
            <a:r>
              <a:rPr lang="de-DE" altLang="de-DE" b="0" u="sng" dirty="0">
                <a:latin typeface="Times" panose="02020603050405020304" pitchFamily="18" charset="0"/>
                <a:ea typeface="ＭＳ Ｐゴシック" panose="020B0600070205080204" pitchFamily="34" charset="-128"/>
              </a:rPr>
              <a:t>www.saferinternet.at</a:t>
            </a:r>
            <a:r>
              <a:rPr lang="de-DE" altLang="de-DE" b="0" dirty="0">
                <a:latin typeface="Times" panose="02020603050405020304" pitchFamily="18" charset="0"/>
                <a:ea typeface="ＭＳ Ｐゴシック" panose="020B0600070205080204" pitchFamily="34" charset="-128"/>
              </a:rPr>
              <a:t> bietet umfassende</a:t>
            </a:r>
            <a:r>
              <a:rPr lang="de-DE" altLang="de-DE" b="1" dirty="0">
                <a:latin typeface="Times" panose="02020603050405020304" pitchFamily="18" charset="0"/>
                <a:ea typeface="ＭＳ Ｐゴシック" panose="020B0600070205080204" pitchFamily="34" charset="-128"/>
              </a:rPr>
              <a:t> </a:t>
            </a:r>
            <a:r>
              <a:rPr lang="de-DE" altLang="de-DE" dirty="0">
                <a:latin typeface="Times" panose="02020603050405020304" pitchFamily="18" charset="0"/>
                <a:ea typeface="ＭＳ Ｐゴシック" panose="020B0600070205080204" pitchFamily="34" charset="-128"/>
              </a:rPr>
              <a:t>Informationen,</a:t>
            </a:r>
            <a:r>
              <a:rPr lang="de-DE" altLang="de-DE" baseline="0" dirty="0">
                <a:latin typeface="Times" panose="02020603050405020304" pitchFamily="18" charset="0"/>
                <a:ea typeface="ＭＳ Ｐゴシック" panose="020B0600070205080204" pitchFamily="34" charset="-128"/>
              </a:rPr>
              <a:t> </a:t>
            </a:r>
            <a:r>
              <a:rPr lang="de-DE" altLang="de-DE" dirty="0">
                <a:latin typeface="Times" panose="02020603050405020304" pitchFamily="18" charset="0"/>
                <a:ea typeface="ＭＳ Ｐゴシック" panose="020B0600070205080204" pitchFamily="34" charset="-128"/>
              </a:rPr>
              <a:t>Tipps und Tricks rund um die sichere Internet- und Handynutzung für Eltern, Lehrende, Jugendliche, </a:t>
            </a:r>
            <a:r>
              <a:rPr lang="de-DE" altLang="de-DE" dirty="0" err="1">
                <a:latin typeface="Times" panose="02020603050405020304" pitchFamily="18" charset="0"/>
                <a:ea typeface="ＭＳ Ｐゴシック" panose="020B0600070205080204" pitchFamily="34" charset="-128"/>
              </a:rPr>
              <a:t>JugendarbeiterInnen</a:t>
            </a:r>
            <a:r>
              <a:rPr lang="de-DE" altLang="de-DE" dirty="0">
                <a:latin typeface="Times" panose="02020603050405020304" pitchFamily="18" charset="0"/>
                <a:ea typeface="ＭＳ Ｐゴシック" panose="020B0600070205080204" pitchFamily="34" charset="-128"/>
              </a:rPr>
              <a:t> und SeniorInnen. Tagesaktuelle Infos gibt es auch auf Facebook (</a:t>
            </a:r>
            <a:r>
              <a:rPr lang="de-DE" altLang="de-DE" u="sng" dirty="0">
                <a:latin typeface="Times" panose="02020603050405020304" pitchFamily="18" charset="0"/>
                <a:ea typeface="ＭＳ Ｐゴシック" panose="020B0600070205080204" pitchFamily="34" charset="-128"/>
              </a:rPr>
              <a:t>facebook.com/saferinternetat)</a:t>
            </a:r>
            <a:r>
              <a:rPr lang="de-DE" altLang="de-DE" dirty="0">
                <a:latin typeface="Times" panose="02020603050405020304" pitchFamily="18" charset="0"/>
                <a:ea typeface="ＭＳ Ｐゴシック" panose="020B0600070205080204" pitchFamily="34" charset="-128"/>
              </a:rPr>
              <a:t>, Instagram (</a:t>
            </a:r>
            <a:r>
              <a:rPr lang="de-DE" altLang="de-DE" u="sng" dirty="0">
                <a:latin typeface="Times" panose="02020603050405020304" pitchFamily="18" charset="0"/>
                <a:ea typeface="ＭＳ Ｐゴシック" panose="020B0600070205080204" pitchFamily="34" charset="-128"/>
              </a:rPr>
              <a:t>instagram.com/saferinternet.at)</a:t>
            </a:r>
            <a:r>
              <a:rPr lang="de-DE" altLang="de-DE" u="none" baseline="0" dirty="0">
                <a:latin typeface="Times" panose="02020603050405020304" pitchFamily="18" charset="0"/>
                <a:ea typeface="ＭＳ Ｐゴシック" panose="020B0600070205080204" pitchFamily="34" charset="-128"/>
              </a:rPr>
              <a:t>, Twitter (</a:t>
            </a:r>
            <a:r>
              <a:rPr lang="de-DE" altLang="de-DE" u="sng" dirty="0">
                <a:latin typeface="Times" panose="02020603050405020304" pitchFamily="18" charset="0"/>
                <a:ea typeface="ＭＳ Ｐゴシック" panose="020B0600070205080204" pitchFamily="34" charset="-128"/>
              </a:rPr>
              <a:t>twitter.com/saferinternetat)</a:t>
            </a:r>
            <a:r>
              <a:rPr lang="de-DE" altLang="de-DE" u="none" dirty="0">
                <a:latin typeface="Times" panose="02020603050405020304" pitchFamily="18" charset="0"/>
                <a:ea typeface="ＭＳ Ｐゴシック" panose="020B0600070205080204" pitchFamily="34" charset="-128"/>
              </a:rPr>
              <a:t> oder auf Snapchat unter </a:t>
            </a:r>
            <a:r>
              <a:rPr lang="de-DE" altLang="de-DE" u="sng" dirty="0">
                <a:latin typeface="Times" panose="02020603050405020304" pitchFamily="18" charset="0"/>
                <a:ea typeface="ＭＳ Ｐゴシック" panose="020B0600070205080204" pitchFamily="34" charset="-128"/>
              </a:rPr>
              <a:t>@saferinternetat</a:t>
            </a:r>
            <a:r>
              <a:rPr lang="de-DE" altLang="de-DE" u="none" dirty="0">
                <a:latin typeface="Times" panose="02020603050405020304" pitchFamily="18" charset="0"/>
                <a:ea typeface="ＭＳ Ｐゴシック" panose="020B0600070205080204" pitchFamily="34" charset="-128"/>
              </a:rPr>
              <a:t>.</a:t>
            </a:r>
            <a:endParaRPr lang="de-DE" altLang="de-DE"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Broschürenservice: </a:t>
            </a:r>
            <a:r>
              <a:rPr lang="de-DE" altLang="de-DE" dirty="0">
                <a:latin typeface="Times" panose="02020603050405020304" pitchFamily="18" charset="0"/>
                <a:ea typeface="ＭＳ Ｐゴシック" panose="020B0600070205080204" pitchFamily="34" charset="-128"/>
              </a:rPr>
              <a:t>mit kostenlosen Infomaterialien, Unterrichtsmaterialien, Ratgebern und Broschüren zum Bestellen und Downloaden unter </a:t>
            </a:r>
            <a:r>
              <a:rPr lang="de-DE" altLang="de-DE" u="sng" dirty="0">
                <a:latin typeface="Times" panose="02020603050405020304" pitchFamily="18" charset="0"/>
                <a:ea typeface="ＭＳ Ｐゴシック" panose="020B0600070205080204" pitchFamily="34" charset="-128"/>
              </a:rPr>
              <a:t>www.saferinternet.at/broschuerenservice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Veranstaltungsservice:</a:t>
            </a:r>
            <a:r>
              <a:rPr lang="de-DE" altLang="de-DE" b="1" baseline="0" dirty="0">
                <a:latin typeface="Times" panose="02020603050405020304" pitchFamily="18" charset="0"/>
                <a:ea typeface="ＭＳ Ｐゴシック" panose="020B0600070205080204" pitchFamily="34" charset="-128"/>
              </a:rPr>
              <a:t> </a:t>
            </a:r>
            <a:r>
              <a:rPr lang="de-DE" altLang="de-DE" dirty="0">
                <a:latin typeface="Times" panose="02020603050405020304" pitchFamily="18" charset="0"/>
                <a:ea typeface="ＭＳ Ｐゴシック" panose="020B0600070205080204" pitchFamily="34" charset="-128"/>
              </a:rPr>
              <a:t>zum Buchen von Workshops für SchülerInnen, Lehrende und Eltern unter </a:t>
            </a:r>
            <a:r>
              <a:rPr lang="de-DE" altLang="de-DE" u="sng" dirty="0">
                <a:latin typeface="Times" panose="02020603050405020304" pitchFamily="18" charset="0"/>
                <a:ea typeface="ＭＳ Ｐゴシック" panose="020B0600070205080204" pitchFamily="34" charset="-128"/>
              </a:rPr>
              <a:t>www.saferinternet.at/veranstaltungsservice</a:t>
            </a:r>
            <a:r>
              <a:rPr lang="de-DE" altLang="de-DE" baseline="0" dirty="0">
                <a:latin typeface="Times" panose="02020603050405020304" pitchFamily="18" charset="0"/>
                <a:ea typeface="ＭＳ Ｐゴシック" panose="020B0600070205080204" pitchFamily="34"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baseline="0"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baseline="0" dirty="0">
                <a:latin typeface="Times" panose="02020603050405020304" pitchFamily="18" charset="0"/>
                <a:ea typeface="ＭＳ Ｐゴシック" panose="020B0600070205080204" pitchFamily="34" charset="-128"/>
              </a:rPr>
              <a:t>Privatsphäre-Leitfäden: </a:t>
            </a:r>
            <a:r>
              <a:rPr lang="de-DE" altLang="de-DE" baseline="0" dirty="0">
                <a:latin typeface="Times" panose="02020603050405020304" pitchFamily="18" charset="0"/>
                <a:ea typeface="ＭＳ Ｐゴシック" panose="020B0600070205080204" pitchFamily="34" charset="-128"/>
              </a:rPr>
              <a:t>Praktische Schritt-für-Schritt-Anleitungen für mehr Sicherheit und Privatsphäre in beliebten Sozialen Netzwerken </a:t>
            </a:r>
            <a:r>
              <a:rPr lang="de-DE" altLang="de-DE" u="sng" baseline="0" dirty="0">
                <a:latin typeface="Times" panose="02020603050405020304" pitchFamily="18" charset="0"/>
                <a:ea typeface="ＭＳ Ｐゴシック" panose="020B0600070205080204" pitchFamily="34" charset="-128"/>
              </a:rPr>
              <a:t>www.saferinternet.at/privatsphaere-leitfaeden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baseline="0"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baseline="0" dirty="0">
                <a:latin typeface="Times" panose="02020603050405020304" pitchFamily="18" charset="0"/>
                <a:ea typeface="ＭＳ Ｐゴシック" panose="020B0600070205080204" pitchFamily="34" charset="-128"/>
              </a:rPr>
              <a:t>Tests und Quiz: </a:t>
            </a:r>
            <a:r>
              <a:rPr lang="de-DE" altLang="de-DE" baseline="0" dirty="0">
                <a:latin typeface="Times" panose="02020603050405020304" pitchFamily="18" charset="0"/>
                <a:ea typeface="ＭＳ Ｐゴシック" panose="020B0600070205080204" pitchFamily="34" charset="-128"/>
              </a:rPr>
              <a:t>für Eltern, Kinder und Jugendliche rund um die sichere Internet- und Handynutzung </a:t>
            </a:r>
            <a:r>
              <a:rPr lang="de-DE" altLang="de-DE" u="sng" baseline="0" dirty="0">
                <a:latin typeface="Times" panose="02020603050405020304" pitchFamily="18" charset="0"/>
                <a:ea typeface="ＭＳ Ｐゴシック" panose="020B0600070205080204" pitchFamily="34" charset="-128"/>
              </a:rPr>
              <a:t>www.saferinternet.at/quiz</a:t>
            </a:r>
            <a:endParaRPr lang="de-DE" altLang="de-DE" u="sng"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Tipps &amp; Infos für Jugendliche</a:t>
            </a:r>
            <a:r>
              <a:rPr lang="de-DE" altLang="de-DE" b="1" baseline="0" dirty="0">
                <a:latin typeface="Times" panose="02020603050405020304" pitchFamily="18" charset="0"/>
                <a:ea typeface="ＭＳ Ｐゴシック" panose="020B0600070205080204" pitchFamily="34" charset="-128"/>
              </a:rPr>
              <a:t>: </a:t>
            </a:r>
            <a:r>
              <a:rPr lang="de-DE" altLang="de-DE" b="0" baseline="0" dirty="0">
                <a:latin typeface="Times" panose="02020603050405020304" pitchFamily="18" charset="0"/>
                <a:ea typeface="ＭＳ Ｐゴシック" panose="020B0600070205080204" pitchFamily="34" charset="-128"/>
              </a:rPr>
              <a:t>Jugendseite von Saferinternet.at mit den wichtigsten Tipps für mehr Sicherheit im Internet, aktuellen News, den bunten Info-Foldern zu und vieles mehr. www.saferinternet.at/zielgruppen/jugendliche/</a:t>
            </a:r>
            <a:endParaRPr lang="de-AT" b="0" dirty="0"/>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71</a:t>
            </a:fld>
            <a:endParaRPr lang="de-AT"/>
          </a:p>
        </p:txBody>
      </p:sp>
    </p:spTree>
    <p:extLst>
      <p:ext uri="{BB962C8B-B14F-4D97-AF65-F5344CB8AC3E}">
        <p14:creationId xmlns:p14="http://schemas.microsoft.com/office/powerpoint/2010/main" val="4018189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Das Einstiegsalter für digitale Geräte sinkt: Im Schuljahr 2014/2015 hat sich herauskristallisiert, dass die meisten Kinder bereits mit acht Jahren ihr erstes Smartphone bekommen haben. Bereits die Jüngsten </a:t>
            </a:r>
            <a:r>
              <a:rPr lang="de-AT" sz="1200" kern="1200" dirty="0">
                <a:solidFill>
                  <a:schemeClr val="tx1"/>
                </a:solidFill>
                <a:effectLst/>
                <a:latin typeface="+mn-lt"/>
                <a:ea typeface="+mn-ea"/>
                <a:cs typeface="+mn-cs"/>
              </a:rPr>
              <a:t>nutzen das Smartphone, vor allem zum Anschauen von Fotos oder zum Spielen.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News: Wann ist mein Kind bereit für ein Smartphone? https://www.saferinternet.at/news-detail/wann-ist-mein-kind-bereit-fuer-ein-smartphone/ </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7</a:t>
            </a:fld>
            <a:endParaRPr lang="de-AT"/>
          </a:p>
        </p:txBody>
      </p:sp>
    </p:spTree>
    <p:extLst>
      <p:ext uri="{BB962C8B-B14F-4D97-AF65-F5344CB8AC3E}">
        <p14:creationId xmlns:p14="http://schemas.microsoft.com/office/powerpoint/2010/main" val="2630645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altLang="de-DE" dirty="0">
                <a:latin typeface="Times" panose="02020603050405020304" pitchFamily="18" charset="0"/>
                <a:ea typeface="ＭＳ Ｐゴシック" panose="020B0600070205080204" pitchFamily="34" charset="-128"/>
              </a:rPr>
              <a:t>Für Kinder ist es mittlerweile selbstverständlich, dass sie immer mit dem Internet verbunden sein können. Sie können sich die Kindheit ihrer Eltern, die meist noch ohne Internet erfolgte, kaum vorstellen. </a:t>
            </a:r>
            <a:r>
              <a:rPr lang="de-DE" altLang="de-DE" dirty="0">
                <a:latin typeface="Arial" panose="020B0604020202020204" pitchFamily="34" charset="0"/>
                <a:ea typeface="ＭＳ Ｐゴシック" panose="020B0600070205080204" pitchFamily="34" charset="-128"/>
              </a:rPr>
              <a:t>Kinder unterscheiden auch nicht wie Erwachsene bewusst, wann sie „online“ und wann sie „offline“ sind.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dirty="0">
              <a:latin typeface="Arial" panose="020B0604020202020204" pitchFamily="34" charset="0"/>
              <a:ea typeface="ＭＳ Ｐゴシック" panose="020B0600070205080204" pitchFamily="34" charset="-128"/>
            </a:endParaRP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8</a:t>
            </a:fld>
            <a:endParaRPr lang="de-AT"/>
          </a:p>
        </p:txBody>
      </p:sp>
    </p:spTree>
    <p:extLst>
      <p:ext uri="{BB962C8B-B14F-4D97-AF65-F5344CB8AC3E}">
        <p14:creationId xmlns:p14="http://schemas.microsoft.com/office/powerpoint/2010/main" val="1600613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https://www.saferinternet.at/services/jugend-internet-monitor/</a:t>
            </a:r>
          </a:p>
        </p:txBody>
      </p:sp>
      <p:sp>
        <p:nvSpPr>
          <p:cNvPr id="4" name="Foliennummernplatzhalter 3"/>
          <p:cNvSpPr>
            <a:spLocks noGrp="1"/>
          </p:cNvSpPr>
          <p:nvPr>
            <p:ph type="sldNum" sz="quarter" idx="5"/>
          </p:nvPr>
        </p:nvSpPr>
        <p:spPr/>
        <p:txBody>
          <a:bodyPr/>
          <a:lstStyle/>
          <a:p>
            <a:fld id="{5BC9136F-CA9D-4FE5-85DC-58A8F95C26FC}" type="slidenum">
              <a:rPr lang="de-AT" smtClean="0"/>
              <a:t>9</a:t>
            </a:fld>
            <a:endParaRPr lang="de-AT"/>
          </a:p>
        </p:txBody>
      </p:sp>
    </p:spTree>
    <p:extLst>
      <p:ext uri="{BB962C8B-B14F-4D97-AF65-F5344CB8AC3E}">
        <p14:creationId xmlns:p14="http://schemas.microsoft.com/office/powerpoint/2010/main" val="95100808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92753" y="3831903"/>
            <a:ext cx="8748969" cy="1806819"/>
          </a:xfrm>
        </p:spPr>
        <p:txBody>
          <a:bodyPr anchor="b">
            <a:normAutofit/>
          </a:bodyPr>
          <a:lstStyle>
            <a:lvl1pPr algn="l">
              <a:defRPr sz="3600" b="1">
                <a:solidFill>
                  <a:schemeClr val="bg1"/>
                </a:solidFill>
              </a:defRPr>
            </a:lvl1pPr>
          </a:lstStyle>
          <a:p>
            <a:r>
              <a:rPr lang="de-DE" dirty="0"/>
              <a:t>Titelmasterformat durch Klicken bearbeiten</a:t>
            </a:r>
            <a:endParaRPr lang="en-US" dirty="0"/>
          </a:p>
        </p:txBody>
      </p:sp>
      <p:pic>
        <p:nvPicPr>
          <p:cNvPr id="14" name="Grafik 13" descr="Ein Bild, das Person, drinnen, Tisch, sitzend enthält.&#10;&#10;Automatisch generierte Beschreibung">
            <a:extLst>
              <a:ext uri="{FF2B5EF4-FFF2-40B4-BE49-F238E27FC236}">
                <a16:creationId xmlns:a16="http://schemas.microsoft.com/office/drawing/2014/main" id="{15CBF0BD-B572-45BA-B852-4476D0FCBA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754"/>
          <a:stretch/>
        </p:blipFill>
        <p:spPr>
          <a:xfrm>
            <a:off x="-1" y="0"/>
            <a:ext cx="9144001" cy="6400274"/>
          </a:xfrm>
          <a:prstGeom prst="rect">
            <a:avLst/>
          </a:prstGeom>
        </p:spPr>
      </p:pic>
      <p:pic>
        <p:nvPicPr>
          <p:cNvPr id="31" name="Grafik 30">
            <a:extLst>
              <a:ext uri="{FF2B5EF4-FFF2-40B4-BE49-F238E27FC236}">
                <a16:creationId xmlns:a16="http://schemas.microsoft.com/office/drawing/2014/main" id="{1B79624E-0270-4E44-9324-C4B040E6B5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8251" y="6531091"/>
            <a:ext cx="877437" cy="224473"/>
          </a:xfrm>
          <a:prstGeom prst="rect">
            <a:avLst/>
          </a:prstGeom>
        </p:spPr>
      </p:pic>
      <p:pic>
        <p:nvPicPr>
          <p:cNvPr id="4" name="Grafik 3" descr="Ein Bild, das Text enthält.&#10;&#10;Automatisch generierte Beschreibung">
            <a:extLst>
              <a:ext uri="{FF2B5EF4-FFF2-40B4-BE49-F238E27FC236}">
                <a16:creationId xmlns:a16="http://schemas.microsoft.com/office/drawing/2014/main" id="{E3BADCC2-8634-2277-AE59-FEA2469A90F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09587" y="6508192"/>
            <a:ext cx="1227101" cy="257440"/>
          </a:xfrm>
          <a:prstGeom prst="rect">
            <a:avLst/>
          </a:prstGeom>
        </p:spPr>
      </p:pic>
      <p:pic>
        <p:nvPicPr>
          <p:cNvPr id="5" name="Grafik 4">
            <a:extLst>
              <a:ext uri="{FF2B5EF4-FFF2-40B4-BE49-F238E27FC236}">
                <a16:creationId xmlns:a16="http://schemas.microsoft.com/office/drawing/2014/main" id="{AAA6E2E0-F9F3-8BCC-E30C-83F73FAF777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67722" y="6449955"/>
            <a:ext cx="1227101" cy="410808"/>
          </a:xfrm>
          <a:prstGeom prst="rect">
            <a:avLst/>
          </a:prstGeom>
        </p:spPr>
      </p:pic>
      <p:pic>
        <p:nvPicPr>
          <p:cNvPr id="6" name="Grafik 5" descr="Ein Bild, das Text enthält.&#10;&#10;Automatisch generierte Beschreibung">
            <a:extLst>
              <a:ext uri="{FF2B5EF4-FFF2-40B4-BE49-F238E27FC236}">
                <a16:creationId xmlns:a16="http://schemas.microsoft.com/office/drawing/2014/main" id="{7B1C83B5-E3FD-C14D-A770-5B7B6B9EF90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111133" y="6462141"/>
            <a:ext cx="997441" cy="179156"/>
          </a:xfrm>
          <a:prstGeom prst="rect">
            <a:avLst/>
          </a:prstGeom>
        </p:spPr>
      </p:pic>
      <p:pic>
        <p:nvPicPr>
          <p:cNvPr id="7" name="Grafik 6">
            <a:extLst>
              <a:ext uri="{FF2B5EF4-FFF2-40B4-BE49-F238E27FC236}">
                <a16:creationId xmlns:a16="http://schemas.microsoft.com/office/drawing/2014/main" id="{23026714-BA7D-BAD1-0BEF-1D91B7F093C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413832" y="6454196"/>
            <a:ext cx="1080621" cy="295989"/>
          </a:xfrm>
          <a:prstGeom prst="rect">
            <a:avLst/>
          </a:prstGeom>
        </p:spPr>
      </p:pic>
      <p:pic>
        <p:nvPicPr>
          <p:cNvPr id="8" name="Grafik 7">
            <a:extLst>
              <a:ext uri="{FF2B5EF4-FFF2-40B4-BE49-F238E27FC236}">
                <a16:creationId xmlns:a16="http://schemas.microsoft.com/office/drawing/2014/main" id="{86A9ACEB-903A-AB63-B734-F0916C679A6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629204" y="6481848"/>
            <a:ext cx="312518" cy="312518"/>
          </a:xfrm>
          <a:prstGeom prst="rect">
            <a:avLst/>
          </a:prstGeom>
        </p:spPr>
      </p:pic>
      <p:pic>
        <p:nvPicPr>
          <p:cNvPr id="9" name="Grafik 8" descr="Ein Bild, das Logo enthält.&#10;&#10;Automatisch generierte Beschreibung">
            <a:extLst>
              <a:ext uri="{FF2B5EF4-FFF2-40B4-BE49-F238E27FC236}">
                <a16:creationId xmlns:a16="http://schemas.microsoft.com/office/drawing/2014/main" id="{30638F2F-89BE-90D1-3B33-BBBB3C96741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677509" y="6449622"/>
            <a:ext cx="895234" cy="385761"/>
          </a:xfrm>
          <a:prstGeom prst="rect">
            <a:avLst/>
          </a:prstGeom>
        </p:spPr>
      </p:pic>
    </p:spTree>
    <p:extLst>
      <p:ext uri="{BB962C8B-B14F-4D97-AF65-F5344CB8AC3E}">
        <p14:creationId xmlns:p14="http://schemas.microsoft.com/office/powerpoint/2010/main" val="27744570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el ohne Fußzeile">
    <p:spTree>
      <p:nvGrpSpPr>
        <p:cNvPr id="1" name=""/>
        <p:cNvGrpSpPr/>
        <p:nvPr/>
      </p:nvGrpSpPr>
      <p:grpSpPr>
        <a:xfrm>
          <a:off x="0" y="0"/>
          <a:ext cx="0" cy="0"/>
          <a:chOff x="0" y="0"/>
          <a:chExt cx="0" cy="0"/>
        </a:xfrm>
      </p:grpSpPr>
      <p:sp>
        <p:nvSpPr>
          <p:cNvPr id="2" name="Title 1"/>
          <p:cNvSpPr>
            <a:spLocks noGrp="1"/>
          </p:cNvSpPr>
          <p:nvPr>
            <p:ph type="title"/>
          </p:nvPr>
        </p:nvSpPr>
        <p:spPr>
          <a:xfrm>
            <a:off x="475024" y="308177"/>
            <a:ext cx="8515350" cy="898859"/>
          </a:xfrm>
        </p:spPr>
        <p:txBody>
          <a:bodyPr>
            <a:normAutofit/>
          </a:bodyPr>
          <a:lstStyle>
            <a:lvl1pPr>
              <a:defRPr sz="3600">
                <a:solidFill>
                  <a:schemeClr val="bg1"/>
                </a:solidFill>
              </a:defRPr>
            </a:lvl1pPr>
          </a:lstStyle>
          <a:p>
            <a:r>
              <a:rPr lang="de-DE" dirty="0"/>
              <a:t>Titelmasterformat durch Klicken bearbeiten</a:t>
            </a:r>
            <a:endParaRPr lang="en-US" dirty="0"/>
          </a:p>
        </p:txBody>
      </p:sp>
      <p:sp>
        <p:nvSpPr>
          <p:cNvPr id="3" name="Content Placeholder 2"/>
          <p:cNvSpPr>
            <a:spLocks noGrp="1"/>
          </p:cNvSpPr>
          <p:nvPr>
            <p:ph idx="1"/>
          </p:nvPr>
        </p:nvSpPr>
        <p:spPr>
          <a:xfrm>
            <a:off x="475024" y="1394801"/>
            <a:ext cx="7886700" cy="4689475"/>
          </a:xfrm>
        </p:spPr>
        <p:txBody>
          <a:bodyPr/>
          <a:lstStyle>
            <a:lvl1pPr marL="514350" indent="-514350">
              <a:buClr>
                <a:srgbClr val="F39200"/>
              </a:buClr>
              <a:buFont typeface="Wingdings" panose="05000000000000000000" pitchFamily="2" charset="2"/>
              <a:buChar char="§"/>
              <a:defRPr/>
            </a:lvl1pPr>
            <a:lvl2pPr marL="896938" indent="-439738">
              <a:buClr>
                <a:srgbClr val="F39200"/>
              </a:buClr>
              <a:buFont typeface="Wingdings" panose="05000000000000000000" pitchFamily="2" charset="2"/>
              <a:buChar char="§"/>
              <a:defRPr/>
            </a:lvl2pPr>
            <a:lvl3pPr marL="1371600" indent="-457200">
              <a:buClr>
                <a:srgbClr val="F39200"/>
              </a:buClr>
              <a:buFont typeface="Wingdings" panose="05000000000000000000" pitchFamily="2" charset="2"/>
              <a:buChar char="§"/>
              <a:defRPr/>
            </a:lvl3pPr>
            <a:lvl4pPr marL="1600200" indent="-228600">
              <a:buClr>
                <a:srgbClr val="F39200"/>
              </a:buClr>
              <a:buFont typeface="Wingdings" panose="05000000000000000000" pitchFamily="2" charset="2"/>
              <a:buChar char="§"/>
              <a:defRPr/>
            </a:lvl4pPr>
            <a:lvl5pPr marL="2057400" indent="-228600">
              <a:buClr>
                <a:srgbClr val="F39200"/>
              </a:buClr>
              <a:buFont typeface="Wingdings" panose="05000000000000000000" pitchFamily="2" charset="2"/>
              <a:buChar char="§"/>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799476765"/>
      </p:ext>
    </p:extLst>
  </p:cSld>
  <p:clrMapOvr>
    <a:masterClrMapping/>
  </p:clrMapOvr>
  <p:extLst>
    <p:ext uri="{DCECCB84-F9BA-43D5-87BE-67443E8EF086}">
      <p15:sldGuideLst xmlns:p15="http://schemas.microsoft.com/office/powerpoint/2012/main">
        <p15:guide id="1" orient="horz" pos="2160">
          <p15:clr>
            <a:srgbClr val="FBAE40"/>
          </p15:clr>
        </p15:guide>
        <p15:guide id="2" pos="36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 ganzflächig">
    <p:spTree>
      <p:nvGrpSpPr>
        <p:cNvPr id="1" name=""/>
        <p:cNvGrpSpPr/>
        <p:nvPr/>
      </p:nvGrpSpPr>
      <p:grpSpPr>
        <a:xfrm>
          <a:off x="0" y="0"/>
          <a:ext cx="0" cy="0"/>
          <a:chOff x="0" y="0"/>
          <a:chExt cx="0" cy="0"/>
        </a:xfrm>
      </p:grpSpPr>
      <p:sp>
        <p:nvSpPr>
          <p:cNvPr id="4" name="Bildplatzhalter 3"/>
          <p:cNvSpPr>
            <a:spLocks noGrp="1"/>
          </p:cNvSpPr>
          <p:nvPr>
            <p:ph type="pic" sz="quarter" idx="10"/>
          </p:nvPr>
        </p:nvSpPr>
        <p:spPr>
          <a:xfrm>
            <a:off x="0" y="0"/>
            <a:ext cx="9144000" cy="6858000"/>
          </a:xfrm>
        </p:spPr>
        <p:txBody>
          <a:bodyPr/>
          <a:lstStyle/>
          <a:p>
            <a:endParaRPr lang="de-AT"/>
          </a:p>
        </p:txBody>
      </p:sp>
    </p:spTree>
    <p:extLst>
      <p:ext uri="{BB962C8B-B14F-4D97-AF65-F5344CB8AC3E}">
        <p14:creationId xmlns:p14="http://schemas.microsoft.com/office/powerpoint/2010/main" val="4030847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475024" y="308177"/>
            <a:ext cx="8515350" cy="898859"/>
          </a:xfrm>
        </p:spPr>
        <p:txBody>
          <a:bodyPr>
            <a:normAutofit/>
          </a:bodyPr>
          <a:lstStyle>
            <a:lvl1pPr>
              <a:defRPr sz="3600">
                <a:solidFill>
                  <a:srgbClr val="F39200"/>
                </a:solidFill>
              </a:defRPr>
            </a:lvl1pPr>
          </a:lstStyle>
          <a:p>
            <a:r>
              <a:rPr lang="de-DE" dirty="0"/>
              <a:t>Titelmasterformat durch Klicken bearbeiten</a:t>
            </a:r>
            <a:endParaRPr lang="en-US" dirty="0"/>
          </a:p>
        </p:txBody>
      </p:sp>
      <p:sp>
        <p:nvSpPr>
          <p:cNvPr id="3" name="Content Placeholder 2"/>
          <p:cNvSpPr>
            <a:spLocks noGrp="1"/>
          </p:cNvSpPr>
          <p:nvPr>
            <p:ph idx="1"/>
          </p:nvPr>
        </p:nvSpPr>
        <p:spPr>
          <a:xfrm>
            <a:off x="475024" y="1394801"/>
            <a:ext cx="7886700" cy="4689475"/>
          </a:xfrm>
        </p:spPr>
        <p:txBody>
          <a:bodyPr/>
          <a:lstStyle>
            <a:lvl1pPr marL="514350" indent="-514350">
              <a:buClr>
                <a:srgbClr val="F39200"/>
              </a:buClr>
              <a:buFont typeface="Wingdings" panose="05000000000000000000" pitchFamily="2" charset="2"/>
              <a:buChar char="§"/>
              <a:defRPr/>
            </a:lvl1pPr>
            <a:lvl2pPr marL="896938" indent="-439738">
              <a:buClr>
                <a:srgbClr val="F39200"/>
              </a:buClr>
              <a:buFont typeface="Wingdings" panose="05000000000000000000" pitchFamily="2" charset="2"/>
              <a:buChar char="§"/>
              <a:defRPr/>
            </a:lvl2pPr>
            <a:lvl3pPr marL="1371600" indent="-457200">
              <a:buClr>
                <a:srgbClr val="F39200"/>
              </a:buClr>
              <a:buFont typeface="Wingdings" panose="05000000000000000000" pitchFamily="2" charset="2"/>
              <a:buChar char="§"/>
              <a:defRPr/>
            </a:lvl3pPr>
            <a:lvl4pPr marL="1600200" indent="-228600">
              <a:buClr>
                <a:srgbClr val="F39200"/>
              </a:buClr>
              <a:buFont typeface="Wingdings" panose="05000000000000000000" pitchFamily="2" charset="2"/>
              <a:buChar char="§"/>
              <a:defRPr/>
            </a:lvl4pPr>
            <a:lvl5pPr marL="2057400" indent="-228600">
              <a:buClr>
                <a:srgbClr val="F39200"/>
              </a:buClr>
              <a:buFont typeface="Wingdings" panose="05000000000000000000" pitchFamily="2" charset="2"/>
              <a:buChar char="§"/>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3404757290"/>
      </p:ext>
    </p:extLst>
  </p:cSld>
  <p:clrMapOvr>
    <a:masterClrMapping/>
  </p:clrMapOvr>
  <p:extLst>
    <p:ext uri="{DCECCB84-F9BA-43D5-87BE-67443E8EF086}">
      <p15:sldGuideLst xmlns:p15="http://schemas.microsoft.com/office/powerpoint/2012/main">
        <p15:guide id="1" orient="horz" pos="2160">
          <p15:clr>
            <a:srgbClr val="FBAE40"/>
          </p15:clr>
        </p15:guide>
        <p15:guide id="2" pos="36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893C1D3-05D7-4930-B66F-E7EAA8BD3065}"/>
              </a:ext>
            </a:extLst>
          </p:cNvPr>
          <p:cNvSpPr>
            <a:spLocks noGrp="1"/>
          </p:cNvSpPr>
          <p:nvPr>
            <p:ph type="title"/>
          </p:nvPr>
        </p:nvSpPr>
        <p:spPr>
          <a:xfrm>
            <a:off x="475024" y="308177"/>
            <a:ext cx="8515350" cy="898859"/>
          </a:xfrm>
        </p:spPr>
        <p:txBody>
          <a:bodyPr>
            <a:normAutofit/>
          </a:bodyPr>
          <a:lstStyle>
            <a:lvl1pPr>
              <a:defRPr sz="3600">
                <a:solidFill>
                  <a:srgbClr val="F39200"/>
                </a:solidFill>
              </a:defRPr>
            </a:lvl1pPr>
          </a:lstStyle>
          <a:p>
            <a:r>
              <a:rPr lang="de-DE" dirty="0"/>
              <a:t>Titelmasterformat durch Klicken bearbeiten</a:t>
            </a:r>
            <a:endParaRPr lang="en-US" dirty="0"/>
          </a:p>
        </p:txBody>
      </p:sp>
    </p:spTree>
    <p:extLst>
      <p:ext uri="{BB962C8B-B14F-4D97-AF65-F5344CB8AC3E}">
        <p14:creationId xmlns:p14="http://schemas.microsoft.com/office/powerpoint/2010/main" val="1504867014"/>
      </p:ext>
    </p:extLst>
  </p:cSld>
  <p:clrMapOvr>
    <a:masterClrMapping/>
  </p:clrMapOvr>
  <p:extLst>
    <p:ext uri="{DCECCB84-F9BA-43D5-87BE-67443E8EF086}">
      <p15:sldGuideLst xmlns:p15="http://schemas.microsoft.com/office/powerpoint/2012/main">
        <p15:guide id="1" orient="horz" pos="2160">
          <p15:clr>
            <a:srgbClr val="FBAE40"/>
          </p15:clr>
        </p15:guide>
        <p15:guide id="2" pos="36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7" name="Rechteck 6"/>
          <p:cNvSpPr/>
          <p:nvPr userDrawn="1"/>
        </p:nvSpPr>
        <p:spPr>
          <a:xfrm>
            <a:off x="0" y="3219395"/>
            <a:ext cx="9144000" cy="1620024"/>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 name="Title 1"/>
          <p:cNvSpPr>
            <a:spLocks noGrp="1"/>
          </p:cNvSpPr>
          <p:nvPr>
            <p:ph type="title"/>
          </p:nvPr>
        </p:nvSpPr>
        <p:spPr>
          <a:xfrm>
            <a:off x="147088" y="3219395"/>
            <a:ext cx="8738119" cy="1318100"/>
          </a:xfrm>
        </p:spPr>
        <p:txBody>
          <a:bodyPr anchor="b">
            <a:normAutofit/>
          </a:bodyPr>
          <a:lstStyle>
            <a:lvl1pPr>
              <a:defRPr sz="4000" b="1">
                <a:solidFill>
                  <a:schemeClr val="bg1"/>
                </a:solidFill>
              </a:defRPr>
            </a:lvl1pPr>
          </a:lstStyle>
          <a:p>
            <a:r>
              <a:rPr lang="de-DE" dirty="0"/>
              <a:t>Titelmasterformat durch Klicken bearbeiten</a:t>
            </a:r>
            <a:endParaRPr lang="en-US" dirty="0"/>
          </a:p>
        </p:txBody>
      </p:sp>
      <p:pic>
        <p:nvPicPr>
          <p:cNvPr id="15" name="Grafik 14">
            <a:extLst>
              <a:ext uri="{FF2B5EF4-FFF2-40B4-BE49-F238E27FC236}">
                <a16:creationId xmlns:a16="http://schemas.microsoft.com/office/drawing/2014/main" id="{1268F025-C003-483D-AE9D-9C8551B0D2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208" y="71404"/>
            <a:ext cx="2384736" cy="610084"/>
          </a:xfrm>
          <a:prstGeom prst="rect">
            <a:avLst/>
          </a:prstGeom>
        </p:spPr>
      </p:pic>
    </p:spTree>
    <p:extLst>
      <p:ext uri="{BB962C8B-B14F-4D97-AF65-F5344CB8AC3E}">
        <p14:creationId xmlns:p14="http://schemas.microsoft.com/office/powerpoint/2010/main" val="763013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51951"/>
            <a:ext cx="3886200" cy="4645513"/>
          </a:xfrm>
        </p:spPr>
        <p:txBody>
          <a:bodyPr/>
          <a:lstStyle>
            <a:lvl1pPr marL="514350" indent="-514350">
              <a:buFont typeface="Wingdings" panose="05000000000000000000" pitchFamily="2" charset="2"/>
              <a:buChar char="§"/>
              <a:defRPr/>
            </a:lvl1pPr>
            <a:lvl2pPr marL="685800" indent="-228600">
              <a:buFont typeface="Wingdings" panose="05000000000000000000" pitchFamily="2" charset="2"/>
              <a:buChar char="§"/>
              <a:defRPr/>
            </a:lvl2pPr>
            <a:lvl3pPr marL="1371600" indent="-4572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Content Placeholder 3"/>
          <p:cNvSpPr>
            <a:spLocks noGrp="1"/>
          </p:cNvSpPr>
          <p:nvPr>
            <p:ph sz="half" idx="2"/>
          </p:nvPr>
        </p:nvSpPr>
        <p:spPr>
          <a:xfrm>
            <a:off x="4629150" y="1451951"/>
            <a:ext cx="3886200" cy="4645513"/>
          </a:xfrm>
        </p:spPr>
        <p:txBody>
          <a:bodyPr/>
          <a:lstStyle>
            <a:lvl1pPr marL="514350" indent="-514350">
              <a:buFont typeface="Wingdings" panose="05000000000000000000" pitchFamily="2" charset="2"/>
              <a:buChar char="§"/>
              <a:defRPr/>
            </a:lvl1pPr>
            <a:lvl2pPr marL="685800" indent="-228600">
              <a:buFont typeface="Wingdings" panose="05000000000000000000" pitchFamily="2" charset="2"/>
              <a:buChar char="§"/>
              <a:defRPr/>
            </a:lvl2pPr>
            <a:lvl3pPr marL="1371600" indent="-4572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0" name="Slide Number Placeholder 5"/>
          <p:cNvSpPr txBox="1">
            <a:spLocks/>
          </p:cNvSpPr>
          <p:nvPr userDrawn="1"/>
        </p:nvSpPr>
        <p:spPr>
          <a:xfrm>
            <a:off x="7892414" y="6395402"/>
            <a:ext cx="622935" cy="365125"/>
          </a:xfrm>
          <a:prstGeom prst="rect">
            <a:avLst/>
          </a:prstGeom>
        </p:spPr>
        <p:txBody>
          <a:bodyPr/>
          <a:lstStyle>
            <a:defPPr>
              <a:defRPr lang="en-US"/>
            </a:defPPr>
            <a:lvl1pPr marL="0" algn="l" defTabSz="457200" rtl="0" eaLnBrk="1" latinLnBrk="0" hangingPunct="1">
              <a:defRPr sz="1800" kern="1200">
                <a:solidFill>
                  <a:schemeClr val="bg1"/>
                </a:solidFill>
                <a:latin typeface="Gill Sans MT" panose="020B05020201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AT" dirty="0"/>
          </a:p>
        </p:txBody>
      </p:sp>
      <p:sp>
        <p:nvSpPr>
          <p:cNvPr id="23" name="Title 1">
            <a:extLst>
              <a:ext uri="{FF2B5EF4-FFF2-40B4-BE49-F238E27FC236}">
                <a16:creationId xmlns:a16="http://schemas.microsoft.com/office/drawing/2014/main" id="{F63ABA5C-3763-4652-AE96-93F9C2860D21}"/>
              </a:ext>
            </a:extLst>
          </p:cNvPr>
          <p:cNvSpPr>
            <a:spLocks noGrp="1"/>
          </p:cNvSpPr>
          <p:nvPr>
            <p:ph type="title"/>
          </p:nvPr>
        </p:nvSpPr>
        <p:spPr>
          <a:xfrm>
            <a:off x="475024" y="308177"/>
            <a:ext cx="8515350" cy="898859"/>
          </a:xfrm>
        </p:spPr>
        <p:txBody>
          <a:bodyPr>
            <a:normAutofit/>
          </a:bodyPr>
          <a:lstStyle>
            <a:lvl1pPr>
              <a:defRPr sz="3600">
                <a:solidFill>
                  <a:srgbClr val="F39200"/>
                </a:solidFill>
              </a:defRPr>
            </a:lvl1pPr>
          </a:lstStyle>
          <a:p>
            <a:r>
              <a:rPr lang="de-DE" dirty="0"/>
              <a:t>Titelmasterformat durch Klicken bearbeiten</a:t>
            </a:r>
            <a:endParaRPr lang="en-US" dirty="0"/>
          </a:p>
        </p:txBody>
      </p:sp>
    </p:spTree>
    <p:extLst>
      <p:ext uri="{BB962C8B-B14F-4D97-AF65-F5344CB8AC3E}">
        <p14:creationId xmlns:p14="http://schemas.microsoft.com/office/powerpoint/2010/main" val="39815117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6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399809"/>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Formatvorlagen des Textmasters bearbeiten</a:t>
            </a:r>
          </a:p>
        </p:txBody>
      </p:sp>
      <p:sp>
        <p:nvSpPr>
          <p:cNvPr id="4" name="Content Placeholder 3"/>
          <p:cNvSpPr>
            <a:spLocks noGrp="1"/>
          </p:cNvSpPr>
          <p:nvPr>
            <p:ph sz="half" idx="2"/>
          </p:nvPr>
        </p:nvSpPr>
        <p:spPr>
          <a:xfrm>
            <a:off x="628650" y="2223720"/>
            <a:ext cx="3868340" cy="3842971"/>
          </a:xfrm>
        </p:spPr>
        <p:txBody>
          <a:bodyPr/>
          <a:lstStyle>
            <a:lvl1pPr marL="514350" indent="-514350">
              <a:buFontTx/>
              <a:buBlip>
                <a:blip r:embed="rId2"/>
              </a:buBlip>
              <a:defRPr/>
            </a:lvl1pPr>
            <a:lvl2pPr marL="685800" indent="-228600">
              <a:buFontTx/>
              <a:buBlip>
                <a:blip r:embed="rId2"/>
              </a:buBlip>
              <a:defRPr/>
            </a:lvl2pPr>
            <a:lvl3pPr marL="1371600" indent="-4572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Text Placeholder 4"/>
          <p:cNvSpPr>
            <a:spLocks noGrp="1"/>
          </p:cNvSpPr>
          <p:nvPr>
            <p:ph type="body" sz="quarter" idx="3"/>
          </p:nvPr>
        </p:nvSpPr>
        <p:spPr>
          <a:xfrm>
            <a:off x="4627958" y="1399809"/>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4627958" y="2223720"/>
            <a:ext cx="3887391" cy="3842971"/>
          </a:xfrm>
        </p:spPr>
        <p:txBody>
          <a:bodyPr/>
          <a:lstStyle>
            <a:lvl1pPr marL="514350" indent="-514350">
              <a:buFontTx/>
              <a:buBlip>
                <a:blip r:embed="rId2"/>
              </a:buBlip>
              <a:defRPr/>
            </a:lvl1pPr>
            <a:lvl2pPr marL="685800" indent="-228600">
              <a:buFontTx/>
              <a:buBlip>
                <a:blip r:embed="rId2"/>
              </a:buBlip>
              <a:defRPr/>
            </a:lvl2pPr>
            <a:lvl3pPr marL="1371600" indent="-4572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1" name="Slide Number Placeholder 5"/>
          <p:cNvSpPr txBox="1">
            <a:spLocks/>
          </p:cNvSpPr>
          <p:nvPr userDrawn="1"/>
        </p:nvSpPr>
        <p:spPr>
          <a:xfrm>
            <a:off x="7892414" y="6395402"/>
            <a:ext cx="622935" cy="365125"/>
          </a:xfrm>
          <a:prstGeom prst="rect">
            <a:avLst/>
          </a:prstGeom>
        </p:spPr>
        <p:txBody>
          <a:bodyPr/>
          <a:lstStyle>
            <a:defPPr>
              <a:defRPr lang="en-US"/>
            </a:defPPr>
            <a:lvl1pPr marL="0" algn="l" defTabSz="457200" rtl="0" eaLnBrk="1" latinLnBrk="0" hangingPunct="1">
              <a:defRPr sz="1800" kern="1200">
                <a:solidFill>
                  <a:schemeClr val="bg1"/>
                </a:solidFill>
                <a:latin typeface="Gill Sans MT" panose="020B05020201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AT" dirty="0"/>
          </a:p>
        </p:txBody>
      </p:sp>
      <p:sp>
        <p:nvSpPr>
          <p:cNvPr id="27" name="Title 1">
            <a:extLst>
              <a:ext uri="{FF2B5EF4-FFF2-40B4-BE49-F238E27FC236}">
                <a16:creationId xmlns:a16="http://schemas.microsoft.com/office/drawing/2014/main" id="{007D317B-BD82-4A76-8E33-568C01648C48}"/>
              </a:ext>
            </a:extLst>
          </p:cNvPr>
          <p:cNvSpPr>
            <a:spLocks noGrp="1"/>
          </p:cNvSpPr>
          <p:nvPr>
            <p:ph type="title"/>
          </p:nvPr>
        </p:nvSpPr>
        <p:spPr>
          <a:xfrm>
            <a:off x="475024" y="308177"/>
            <a:ext cx="8515350" cy="898859"/>
          </a:xfrm>
        </p:spPr>
        <p:txBody>
          <a:bodyPr>
            <a:normAutofit/>
          </a:bodyPr>
          <a:lstStyle>
            <a:lvl1pPr>
              <a:defRPr sz="3600">
                <a:solidFill>
                  <a:srgbClr val="F39200"/>
                </a:solidFill>
              </a:defRPr>
            </a:lvl1pPr>
          </a:lstStyle>
          <a:p>
            <a:r>
              <a:rPr lang="de-DE" dirty="0"/>
              <a:t>Titelmasterformat durch Klicken bearbeiten</a:t>
            </a:r>
            <a:endParaRPr lang="en-US" dirty="0"/>
          </a:p>
        </p:txBody>
      </p:sp>
    </p:spTree>
    <p:extLst>
      <p:ext uri="{BB962C8B-B14F-4D97-AF65-F5344CB8AC3E}">
        <p14:creationId xmlns:p14="http://schemas.microsoft.com/office/powerpoint/2010/main" val="8676211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6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ßzei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551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ßzeile mit Bild ganzflächig">
    <p:spTree>
      <p:nvGrpSpPr>
        <p:cNvPr id="1" name=""/>
        <p:cNvGrpSpPr/>
        <p:nvPr/>
      </p:nvGrpSpPr>
      <p:grpSpPr>
        <a:xfrm>
          <a:off x="0" y="0"/>
          <a:ext cx="0" cy="0"/>
          <a:chOff x="0" y="0"/>
          <a:chExt cx="0" cy="0"/>
        </a:xfrm>
      </p:grpSpPr>
      <p:sp>
        <p:nvSpPr>
          <p:cNvPr id="7" name="Inhaltsplatzhalter 6"/>
          <p:cNvSpPr>
            <a:spLocks noGrp="1"/>
          </p:cNvSpPr>
          <p:nvPr>
            <p:ph sz="quarter" idx="13"/>
          </p:nvPr>
        </p:nvSpPr>
        <p:spPr>
          <a:xfrm>
            <a:off x="0" y="0"/>
            <a:ext cx="9144000" cy="6326188"/>
          </a:xfrm>
        </p:spPr>
        <p:txBody>
          <a:bodyPr/>
          <a:lstStyle/>
          <a:p>
            <a:pPr lvl="0"/>
            <a:endParaRPr lang="de-AT" dirty="0"/>
          </a:p>
        </p:txBody>
      </p:sp>
    </p:spTree>
    <p:extLst>
      <p:ext uri="{BB962C8B-B14F-4D97-AF65-F5344CB8AC3E}">
        <p14:creationId xmlns:p14="http://schemas.microsoft.com/office/powerpoint/2010/main" val="1133317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ßzeile und Logo">
    <p:spTree>
      <p:nvGrpSpPr>
        <p:cNvPr id="1" name=""/>
        <p:cNvGrpSpPr/>
        <p:nvPr/>
      </p:nvGrpSpPr>
      <p:grpSpPr>
        <a:xfrm>
          <a:off x="0" y="0"/>
          <a:ext cx="0" cy="0"/>
          <a:chOff x="0" y="0"/>
          <a:chExt cx="0" cy="0"/>
        </a:xfrm>
      </p:grpSpPr>
      <p:pic>
        <p:nvPicPr>
          <p:cNvPr id="6" name="Grafik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67804" y="407377"/>
            <a:ext cx="2600027" cy="665162"/>
          </a:xfrm>
          <a:prstGeom prst="rect">
            <a:avLst/>
          </a:prstGeom>
        </p:spPr>
      </p:pic>
    </p:spTree>
    <p:extLst>
      <p:ext uri="{BB962C8B-B14F-4D97-AF65-F5344CB8AC3E}">
        <p14:creationId xmlns:p14="http://schemas.microsoft.com/office/powerpoint/2010/main" val="26994359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53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dirty="0"/>
              <a:t>Titelmasterformat durch Klicken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Rechteck 3">
            <a:extLst>
              <a:ext uri="{FF2B5EF4-FFF2-40B4-BE49-F238E27FC236}">
                <a16:creationId xmlns:a16="http://schemas.microsoft.com/office/drawing/2014/main" id="{A318EA8C-EE6C-4E86-BFF4-2D2C532FE970}"/>
              </a:ext>
            </a:extLst>
          </p:cNvPr>
          <p:cNvSpPr/>
          <p:nvPr userDrawn="1"/>
        </p:nvSpPr>
        <p:spPr>
          <a:xfrm>
            <a:off x="0" y="6400799"/>
            <a:ext cx="9144000" cy="457200"/>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pic>
        <p:nvPicPr>
          <p:cNvPr id="6" name="Grafik 5">
            <a:extLst>
              <a:ext uri="{FF2B5EF4-FFF2-40B4-BE49-F238E27FC236}">
                <a16:creationId xmlns:a16="http://schemas.microsoft.com/office/drawing/2014/main" id="{A05FAAD3-18E2-4180-9723-B4B00C3D780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8251" y="6531091"/>
            <a:ext cx="877437" cy="224473"/>
          </a:xfrm>
          <a:prstGeom prst="rect">
            <a:avLst/>
          </a:prstGeom>
        </p:spPr>
      </p:pic>
    </p:spTree>
    <p:extLst>
      <p:ext uri="{BB962C8B-B14F-4D97-AF65-F5344CB8AC3E}">
        <p14:creationId xmlns:p14="http://schemas.microsoft.com/office/powerpoint/2010/main" val="24876467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85" r:id="rId3"/>
    <p:sldLayoutId id="2147483663" r:id="rId4"/>
    <p:sldLayoutId id="2147483664" r:id="rId5"/>
    <p:sldLayoutId id="2147483665" r:id="rId6"/>
    <p:sldLayoutId id="2147483681" r:id="rId7"/>
    <p:sldLayoutId id="2147483682" r:id="rId8"/>
    <p:sldLayoutId id="2147483683" r:id="rId9"/>
    <p:sldLayoutId id="2147483684" r:id="rId10"/>
    <p:sldLayoutId id="2147483678" r:id="rId11"/>
  </p:sldLayoutIdLst>
  <p:hf hdr="0" ftr="0" dt="0"/>
  <p:txStyles>
    <p:titleStyle>
      <a:lvl1pPr algn="l" defTabSz="914400" rtl="0" eaLnBrk="1" latinLnBrk="0" hangingPunct="1">
        <a:lnSpc>
          <a:spcPct val="90000"/>
        </a:lnSpc>
        <a:spcBef>
          <a:spcPct val="0"/>
        </a:spcBef>
        <a:buNone/>
        <a:defRPr sz="4000" kern="1200">
          <a:solidFill>
            <a:srgbClr val="434F55"/>
          </a:solidFill>
          <a:latin typeface="Gill Sans MT" panose="020B0502020104020203" pitchFamily="34" charset="0"/>
          <a:ea typeface="+mj-ea"/>
          <a:cs typeface="+mj-cs"/>
        </a:defRPr>
      </a:lvl1pPr>
    </p:titleStyle>
    <p:bodyStyle>
      <a:lvl1pPr marL="514350" indent="-514350" algn="l" defTabSz="914400" rtl="0" eaLnBrk="1" latinLnBrk="0" hangingPunct="1">
        <a:lnSpc>
          <a:spcPct val="90000"/>
        </a:lnSpc>
        <a:spcBef>
          <a:spcPts val="10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2pPr>
      <a:lvl3pPr marL="1371600" indent="-4572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unsplash.com/photos/qESmLLXAmW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unsplash.com/photos/ut_DpeegS_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pixabay.com/de/photos/fu%C3%9Fspuren-sand-sonne-spuren-im-sand-118978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unsplash.com/photos/7ByfI6Fpi90"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jpe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unsplash.com/photos/t6ZtBcWEptQ" TargetMode="External"/><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hyperlink" Target="https://unsplash.com/photos/9e9PD9blAto"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unsplash.com/photos/MxVkWPiJALs"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www.stopline.at/" TargetMode="External"/><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www.saferinternet.at/" TargetMode="External"/><Relationship Id="rId4" Type="http://schemas.openxmlformats.org/officeDocument/2006/relationships/hyperlink" Target="http://www.rataufdraht.a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unsplash.com/photos/U2uMgZAZAnw" TargetMode="External"/><Relationship Id="rId4" Type="http://schemas.openxmlformats.org/officeDocument/2006/relationships/hyperlink" Target="https://pixabay.com/de/photos/das-tablet-kinder-baby-junge-5017871/"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unsplash.com/photos/U2uMgZAZAnw" TargetMode="External"/><Relationship Id="rId4" Type="http://schemas.openxmlformats.org/officeDocument/2006/relationships/hyperlink" Target="https://pixabay.com/de/photos/das-tablet-kinder-baby-junge-5017871/"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unsplash.com/photos/U2uMgZAZAnw"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unsplash.com/photos/U2uMgZAZAnw"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hyperlink" Target="https://pixabay.com/de/photos/jack-o-lantern-halloween-k%C3%BCrbis-248760/"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hyperlink" Target="https://www.saferinternet.at/" TargetMode="External"/><Relationship Id="rId18" Type="http://schemas.openxmlformats.org/officeDocument/2006/relationships/hyperlink" Target="https://twitter.com/saferinternetat" TargetMode="External"/><Relationship Id="rId26" Type="http://schemas.openxmlformats.org/officeDocument/2006/relationships/image" Target="../media/image26.svg"/><Relationship Id="rId3" Type="http://schemas.openxmlformats.org/officeDocument/2006/relationships/hyperlink" Target="https://www.saferinternet.at/zielgruppen/eltern/" TargetMode="External"/><Relationship Id="rId21" Type="http://schemas.openxmlformats.org/officeDocument/2006/relationships/image" Target="../media/image22.png"/><Relationship Id="rId7" Type="http://schemas.openxmlformats.org/officeDocument/2006/relationships/hyperlink" Target="https://www.saferinternet.at/veranstaltung-buchen" TargetMode="External"/><Relationship Id="rId12" Type="http://schemas.openxmlformats.org/officeDocument/2006/relationships/image" Target="../media/image18.png"/><Relationship Id="rId17" Type="http://schemas.openxmlformats.org/officeDocument/2006/relationships/image" Target="../media/image20.png"/><Relationship Id="rId25"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hyperlink" Target="https://www.instagram.com/saferinternet.at/" TargetMode="External"/><Relationship Id="rId20" Type="http://schemas.openxmlformats.org/officeDocument/2006/relationships/hyperlink" Target="https://www.youtube.com/user/saferinternetat" TargetMode="Externa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www.saferinternet.at/tests-und-quiz" TargetMode="External"/><Relationship Id="rId24" Type="http://schemas.openxmlformats.org/officeDocument/2006/relationships/image" Target="../media/image24.png"/><Relationship Id="rId5" Type="http://schemas.openxmlformats.org/officeDocument/2006/relationships/hyperlink" Target="https://www.saferinternet.at/broschuerenservice" TargetMode="External"/><Relationship Id="rId15" Type="http://schemas.openxmlformats.org/officeDocument/2006/relationships/image" Target="../media/image19.png"/><Relationship Id="rId23" Type="http://schemas.openxmlformats.org/officeDocument/2006/relationships/hyperlink" Target="https://www.saferinternet.at/uploads/pics/SI_Snapchat_News.png" TargetMode="External"/><Relationship Id="rId10" Type="http://schemas.openxmlformats.org/officeDocument/2006/relationships/image" Target="../media/image17.png"/><Relationship Id="rId19" Type="http://schemas.openxmlformats.org/officeDocument/2006/relationships/image" Target="../media/image21.png"/><Relationship Id="rId4" Type="http://schemas.openxmlformats.org/officeDocument/2006/relationships/hyperlink" Target="http://www.staysafe.at/" TargetMode="External"/><Relationship Id="rId9" Type="http://schemas.openxmlformats.org/officeDocument/2006/relationships/hyperlink" Target="http://www.saferinternet.at/leitfaden" TargetMode="External"/><Relationship Id="rId14" Type="http://schemas.openxmlformats.org/officeDocument/2006/relationships/hyperlink" Target="https://www.facebook.com/saferinternet.at" TargetMode="External"/><Relationship Id="rId22" Type="http://schemas.openxmlformats.org/officeDocument/2006/relationships/image" Target="../media/image23.png"/></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57.png"/><Relationship Id="rId7" Type="http://schemas.openxmlformats.org/officeDocument/2006/relationships/diagramData" Target="../diagrams/data1.xml"/><Relationship Id="rId12"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8.svg"/><Relationship Id="rId11" Type="http://schemas.microsoft.com/office/2007/relationships/diagramDrawing" Target="../diagrams/drawing1.xml"/><Relationship Id="rId5" Type="http://schemas.openxmlformats.org/officeDocument/2006/relationships/image" Target="../media/image67.png"/><Relationship Id="rId10" Type="http://schemas.openxmlformats.org/officeDocument/2006/relationships/diagramColors" Target="../diagrams/colors1.xml"/><Relationship Id="rId4" Type="http://schemas.openxmlformats.org/officeDocument/2006/relationships/image" Target="../media/image66.png"/><Relationship Id="rId9"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57.png"/><Relationship Id="rId7" Type="http://schemas.openxmlformats.org/officeDocument/2006/relationships/image" Target="../media/image73.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 Id="rId9" Type="http://schemas.openxmlformats.org/officeDocument/2006/relationships/image" Target="../media/image75.jpe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hyperlink" Target="https://pixabay.com/de/photos/mario-luigi-yoschi-figuren-lustig-1557240/"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www.flickr.com/photos/161106599@N02/31157036048/"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www.bupp.at/"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unsplash.com/photos/boL69W0UmUM"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hyperlink" Target="https://unsplash.com/photos/UAvYasdkzq8"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hyperlink" Target="https://www.behance.net/gallery/21389517/Pumpkin-Bum"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hyperlink" Target="https://pixabay.com/de/photos/person-wenig-junge-kind-kinder-731165/"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hyperlink" Target="https://pixabay.com/de/photos/faust-hand-streit-streiten-gegner-1097266/"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s://unsplash.com/photos/209FvE_57H8"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fragfinn.de/" TargetMode="External"/><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hyperlink" Target="http://www.fragfinn.de/kinderliste/eltern/kinderschutz/schutzsoftware.html" TargetMode="External"/><Relationship Id="rId5" Type="http://schemas.openxmlformats.org/officeDocument/2006/relationships/hyperlink" Target="http://www.saferinternet.at/fuer-eltern/#c2317" TargetMode="External"/><Relationship Id="rId4" Type="http://schemas.openxmlformats.org/officeDocument/2006/relationships/hyperlink" Target="http://www.blinde-kuh.de/"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hyperlink" Target="https://unsplash.com/photos/WVl1N2C2zEA?utm_source=unsplash&amp;utm_medium=referral&amp;utm_content=creditCopyText"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hyperlink" Target="https://www.pexels.com/de-de/foto/frau-laptop-arbeiten-niedlich-4079281/"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hyperlink" Target="https://unsplash.com/photos/HCISAEBfDgI?utm_source=unsplash&amp;utm_medium=referral&amp;utm_content=creditCopyText"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s://kiwithek.wien/index.php/Hauptseite" TargetMode="External"/><Relationship Id="rId3" Type="http://schemas.openxmlformats.org/officeDocument/2006/relationships/hyperlink" Target="http://www.pixabay.com/" TargetMode="External"/><Relationship Id="rId7" Type="http://schemas.openxmlformats.org/officeDocument/2006/relationships/hyperlink" Target="http://www.klexikon.zum.de/" TargetMode="External"/><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hyperlink" Target="http://www.fragfinn.de/" TargetMode="External"/><Relationship Id="rId5" Type="http://schemas.openxmlformats.org/officeDocument/2006/relationships/hyperlink" Target="commons.wikimedia.org" TargetMode="External"/><Relationship Id="rId4" Type="http://schemas.openxmlformats.org/officeDocument/2006/relationships/hyperlink" Target="http://www.unsplash.com/"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hyperlink" Target="https://pixabay.com/de/photos/l%c3%b6we-br%c3%bcllen-afrika-tier-wildkatze-3012515/"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hyperlink" Target="https://pixabay.com/de/illustrations/fragezeichen-haufen-fragen-symbol-2492009/"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saferinternet.at/" TargetMode="External"/><Relationship Id="rId2" Type="http://schemas.openxmlformats.org/officeDocument/2006/relationships/hyperlink" Target="https://www.saferinternet.at/fileadmin/categorized/Materialien/Wahr_oder_falsch_im_Internet.pdf"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hyperlink" Target="https://pixabay.com/de/photos/tier-schildkr%C3%B6te-zoo-natur-panzer-3021591/" TargetMode="External"/><Relationship Id="rId4" Type="http://schemas.openxmlformats.org/officeDocument/2006/relationships/image" Target="../media/image96.jpeg"/></Relationships>
</file>

<file path=ppt/slides/_rels/slide6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hyperlink" Target="https://play.kahoot.it/v2/?quizId=bbe873e4-3a65-42e4-8c91-d903318db13d"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6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hyperlink" Target="https://www.ispa.at/wissenspool/onlinezoo/" TargetMode="External"/></Relationships>
</file>

<file path=ppt/slides/_rels/slide67.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s>
</file>

<file path=ppt/slides/_rels/slide68.xml.rels><?xml version="1.0" encoding="UTF-8" standalone="yes"?>
<Relationships xmlns="http://schemas.openxmlformats.org/package/2006/relationships"><Relationship Id="rId3" Type="http://schemas.openxmlformats.org/officeDocument/2006/relationships/hyperlink" Target="https://www.saferinternet.at/services/frag-barbara/"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hyperlink" Target="http://fragbarbara.at/" TargetMode="External"/><Relationship Id="rId4" Type="http://schemas.openxmlformats.org/officeDocument/2006/relationships/image" Target="../media/image112.png"/></Relationships>
</file>

<file path=ppt/slides/_rels/slide69.xml.rels><?xml version="1.0" encoding="UTF-8" standalone="yes"?>
<Relationships xmlns="http://schemas.openxmlformats.org/package/2006/relationships"><Relationship Id="rId3" Type="http://schemas.openxmlformats.org/officeDocument/2006/relationships/hyperlink" Target="https://www.rataufdraht.at/" TargetMode="External"/><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pixabay.com/de/photos/junge-handy-sucht-telefonieren-3360415/"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8" Type="http://schemas.openxmlformats.org/officeDocument/2006/relationships/hyperlink" Target="http://www.saferinternet.at/leitfaden" TargetMode="External"/><Relationship Id="rId13" Type="http://schemas.openxmlformats.org/officeDocument/2006/relationships/hyperlink" Target="https://www.saferinternet.at/" TargetMode="External"/><Relationship Id="rId18" Type="http://schemas.openxmlformats.org/officeDocument/2006/relationships/hyperlink" Target="https://twitter.com/saferinternetat" TargetMode="External"/><Relationship Id="rId3" Type="http://schemas.openxmlformats.org/officeDocument/2006/relationships/hyperlink" Target="http://www.staysafe.at/" TargetMode="External"/><Relationship Id="rId21" Type="http://schemas.openxmlformats.org/officeDocument/2006/relationships/image" Target="../media/image22.png"/><Relationship Id="rId7" Type="http://schemas.openxmlformats.org/officeDocument/2006/relationships/image" Target="../media/image16.png"/><Relationship Id="rId12" Type="http://schemas.openxmlformats.org/officeDocument/2006/relationships/image" Target="../media/image116.png"/><Relationship Id="rId17" Type="http://schemas.openxmlformats.org/officeDocument/2006/relationships/image" Target="../media/image20.png"/><Relationship Id="rId2" Type="http://schemas.openxmlformats.org/officeDocument/2006/relationships/notesSlide" Target="../notesSlides/notesSlide66.xml"/><Relationship Id="rId16" Type="http://schemas.openxmlformats.org/officeDocument/2006/relationships/hyperlink" Target="https://www.instagram.com/saferinternet.at/" TargetMode="External"/><Relationship Id="rId20" Type="http://schemas.openxmlformats.org/officeDocument/2006/relationships/hyperlink" Target="https://www.youtube.com/user/saferinternetat" TargetMode="External"/><Relationship Id="rId1" Type="http://schemas.openxmlformats.org/officeDocument/2006/relationships/slideLayout" Target="../slideLayouts/slideLayout2.xml"/><Relationship Id="rId6" Type="http://schemas.openxmlformats.org/officeDocument/2006/relationships/hyperlink" Target="https://www.saferinternet.at/veranstaltung-buchen" TargetMode="External"/><Relationship Id="rId11" Type="http://schemas.openxmlformats.org/officeDocument/2006/relationships/image" Target="../media/image18.png"/><Relationship Id="rId24" Type="http://schemas.openxmlformats.org/officeDocument/2006/relationships/image" Target="../media/image24.png"/><Relationship Id="rId5" Type="http://schemas.openxmlformats.org/officeDocument/2006/relationships/image" Target="../media/image15.png"/><Relationship Id="rId15" Type="http://schemas.openxmlformats.org/officeDocument/2006/relationships/image" Target="../media/image19.png"/><Relationship Id="rId23" Type="http://schemas.openxmlformats.org/officeDocument/2006/relationships/hyperlink" Target="https://www.saferinternet.at/uploads/pics/SI_Snapchat_News.png" TargetMode="External"/><Relationship Id="rId10" Type="http://schemas.openxmlformats.org/officeDocument/2006/relationships/hyperlink" Target="https://www.saferinternet.at/tests-und-quiz" TargetMode="External"/><Relationship Id="rId19" Type="http://schemas.openxmlformats.org/officeDocument/2006/relationships/image" Target="../media/image21.png"/><Relationship Id="rId4" Type="http://schemas.openxmlformats.org/officeDocument/2006/relationships/hyperlink" Target="https://www.saferinternet.at/broschuerenservice" TargetMode="External"/><Relationship Id="rId9" Type="http://schemas.openxmlformats.org/officeDocument/2006/relationships/image" Target="../media/image17.png"/><Relationship Id="rId14" Type="http://schemas.openxmlformats.org/officeDocument/2006/relationships/hyperlink" Target="https://www.facebook.com/saferinternet.at" TargetMode="External"/><Relationship Id="rId22"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unsplash.com/photos/grhjIuEAb_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6DFED1A-D6F4-4FFD-8778-F0344078BB46}"/>
              </a:ext>
            </a:extLst>
          </p:cNvPr>
          <p:cNvSpPr/>
          <p:nvPr/>
        </p:nvSpPr>
        <p:spPr>
          <a:xfrm>
            <a:off x="-1" y="5085709"/>
            <a:ext cx="9144001" cy="1026558"/>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sp>
        <p:nvSpPr>
          <p:cNvPr id="6" name="Textfeld 5"/>
          <p:cNvSpPr txBox="1"/>
          <p:nvPr/>
        </p:nvSpPr>
        <p:spPr>
          <a:xfrm>
            <a:off x="6265749" y="5729607"/>
            <a:ext cx="2878251" cy="384721"/>
          </a:xfrm>
          <a:prstGeom prst="rect">
            <a:avLst/>
          </a:prstGeom>
          <a:noFill/>
        </p:spPr>
        <p:txBody>
          <a:bodyPr wrap="square" rtlCol="0">
            <a:spAutoFit/>
          </a:bodyPr>
          <a:lstStyle/>
          <a:p>
            <a:pPr algn="r"/>
            <a:r>
              <a:rPr lang="de-AT" sz="1900" dirty="0">
                <a:latin typeface="Gill Sans MT" panose="020B0502020104020203" pitchFamily="34" charset="0"/>
              </a:rPr>
              <a:t>Ab 6 Jahren</a:t>
            </a:r>
          </a:p>
        </p:txBody>
      </p:sp>
      <p:sp>
        <p:nvSpPr>
          <p:cNvPr id="5" name="Titel 3">
            <a:extLst>
              <a:ext uri="{FF2B5EF4-FFF2-40B4-BE49-F238E27FC236}">
                <a16:creationId xmlns:a16="http://schemas.microsoft.com/office/drawing/2014/main" id="{4D4DE340-D14A-4B43-B75F-0F14D300CD7D}"/>
              </a:ext>
            </a:extLst>
          </p:cNvPr>
          <p:cNvSpPr txBox="1">
            <a:spLocks/>
          </p:cNvSpPr>
          <p:nvPr/>
        </p:nvSpPr>
        <p:spPr>
          <a:xfrm>
            <a:off x="140205" y="5162096"/>
            <a:ext cx="8609422" cy="549664"/>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600" b="1" kern="1200">
                <a:solidFill>
                  <a:schemeClr val="bg1"/>
                </a:solidFill>
                <a:latin typeface="Gill Sans MT" panose="020B0502020104020203" pitchFamily="34" charset="0"/>
                <a:ea typeface="+mj-ea"/>
                <a:cs typeface="+mj-cs"/>
              </a:defRPr>
            </a:lvl1pPr>
          </a:lstStyle>
          <a:p>
            <a:r>
              <a:rPr lang="de-AT" altLang="de-DE" sz="2800" dirty="0">
                <a:solidFill>
                  <a:schemeClr val="tx1"/>
                </a:solidFill>
              </a:rPr>
              <a:t>Das Internet sicher &amp; verantwortungsvoll nutzen</a:t>
            </a:r>
            <a:endParaRPr lang="de-AT" sz="2800" dirty="0">
              <a:solidFill>
                <a:schemeClr val="tx1"/>
              </a:solidFill>
            </a:endParaRPr>
          </a:p>
        </p:txBody>
      </p:sp>
      <p:sp>
        <p:nvSpPr>
          <p:cNvPr id="7" name="Untertitel 4">
            <a:extLst>
              <a:ext uri="{FF2B5EF4-FFF2-40B4-BE49-F238E27FC236}">
                <a16:creationId xmlns:a16="http://schemas.microsoft.com/office/drawing/2014/main" id="{3A2C0B50-FD9A-4D97-9A69-FA2D1BD1FE9C}"/>
              </a:ext>
            </a:extLst>
          </p:cNvPr>
          <p:cNvSpPr txBox="1">
            <a:spLocks/>
          </p:cNvSpPr>
          <p:nvPr/>
        </p:nvSpPr>
        <p:spPr>
          <a:xfrm>
            <a:off x="140205" y="5738938"/>
            <a:ext cx="5719763" cy="355482"/>
          </a:xfrm>
          <a:prstGeom prst="rect">
            <a:avLst/>
          </a:prstGeom>
          <a:noFill/>
        </p:spPr>
        <p:txBody>
          <a:bodyPr vert="horz" wrap="square" lIns="91440" tIns="45720" rIns="91440" bIns="45720" rtlCol="0">
            <a:spAutoFit/>
          </a:bodyPr>
          <a:lstStyle>
            <a:lvl1pPr marL="514350" indent="-514350" algn="l" defTabSz="914400" rtl="0" eaLnBrk="1" latinLnBrk="0" hangingPunct="1">
              <a:lnSpc>
                <a:spcPct val="90000"/>
              </a:lnSpc>
              <a:spcBef>
                <a:spcPts val="10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2pPr>
            <a:lvl3pPr marL="1371600" indent="-4572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buFont typeface="Wingdings" panose="05000000000000000000" pitchFamily="2" charset="2"/>
              <a:buNone/>
            </a:pPr>
            <a:r>
              <a:rPr lang="de-AT" altLang="de-DE" sz="1900" dirty="0">
                <a:solidFill>
                  <a:schemeClr val="tx1"/>
                </a:solidFill>
              </a:rPr>
              <a:t>Informationen für Eltern</a:t>
            </a:r>
            <a:endParaRPr lang="de-AT" sz="1900" dirty="0">
              <a:solidFill>
                <a:schemeClr val="tx1"/>
              </a:solidFill>
            </a:endParaRPr>
          </a:p>
        </p:txBody>
      </p:sp>
      <p:sp>
        <p:nvSpPr>
          <p:cNvPr id="3" name="Textfeld 2">
            <a:extLst>
              <a:ext uri="{FF2B5EF4-FFF2-40B4-BE49-F238E27FC236}">
                <a16:creationId xmlns:a16="http://schemas.microsoft.com/office/drawing/2014/main" id="{EA1D3955-30CA-45D5-A014-7ABA7FAC871E}"/>
              </a:ext>
            </a:extLst>
          </p:cNvPr>
          <p:cNvSpPr txBox="1"/>
          <p:nvPr/>
        </p:nvSpPr>
        <p:spPr>
          <a:xfrm>
            <a:off x="7243059" y="6168334"/>
            <a:ext cx="1911101"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3">
                  <a:extLst>
                    <a:ext uri="{A12FA001-AC4F-418D-AE19-62706E023703}">
                      <ahyp:hlinkClr xmlns:ahyp="http://schemas.microsoft.com/office/drawing/2018/hyperlinkcolor" val="tx"/>
                    </a:ext>
                  </a:extLst>
                </a:hlinkClick>
              </a:rPr>
              <a:t>Patricia Prudente </a:t>
            </a:r>
            <a:r>
              <a:rPr lang="de-AT" sz="1000" dirty="0">
                <a:solidFill>
                  <a:schemeClr val="bg1"/>
                </a:solidFill>
                <a:latin typeface="Gill Sans MT" panose="020B0502020104020203" pitchFamily="34" charset="0"/>
              </a:rPr>
              <a:t>/ </a:t>
            </a:r>
            <a:r>
              <a:rPr lang="de-AT" sz="1000" dirty="0" err="1">
                <a:solidFill>
                  <a:schemeClr val="bg1"/>
                </a:solidFill>
                <a:latin typeface="Gill Sans MT" panose="020B0502020104020203" pitchFamily="34" charset="0"/>
              </a:rPr>
              <a:t>Unsplash</a:t>
            </a:r>
            <a:endParaRPr lang="de-AT" sz="10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4194756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9746" name="Foliennummernplatzhalter 3">
            <a:extLst>
              <a:ext uri="{FF2B5EF4-FFF2-40B4-BE49-F238E27FC236}">
                <a16:creationId xmlns:a16="http://schemas.microsoft.com/office/drawing/2014/main" id="{DB4C6DBE-613D-FE4E-8172-16354A6EF8D8}"/>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pitchFamily="34" charset="-128"/>
              </a:defRPr>
            </a:lvl1pPr>
            <a:lvl2pPr marL="742950" indent="-285750">
              <a:defRPr>
                <a:solidFill>
                  <a:schemeClr val="tx1"/>
                </a:solidFill>
                <a:latin typeface="Arial" panose="020B0604020202020204" pitchFamily="34" charset="0"/>
                <a:ea typeface="ヒラギノ角ゴ Pro W3" panose="020B0300000000000000" pitchFamily="34" charset="-128"/>
              </a:defRPr>
            </a:lvl2pPr>
            <a:lvl3pPr marL="1143000" indent="-228600">
              <a:defRPr>
                <a:solidFill>
                  <a:schemeClr val="tx1"/>
                </a:solidFill>
                <a:latin typeface="Arial" panose="020B0604020202020204" pitchFamily="34" charset="0"/>
                <a:ea typeface="ヒラギノ角ゴ Pro W3" panose="020B0300000000000000" pitchFamily="34" charset="-128"/>
              </a:defRPr>
            </a:lvl3pPr>
            <a:lvl4pPr marL="1600200" indent="-228600">
              <a:defRPr>
                <a:solidFill>
                  <a:schemeClr val="tx1"/>
                </a:solidFill>
                <a:latin typeface="Arial" panose="020B0604020202020204" pitchFamily="34" charset="0"/>
                <a:ea typeface="ヒラギノ角ゴ Pro W3" panose="020B0300000000000000" pitchFamily="34" charset="-128"/>
              </a:defRPr>
            </a:lvl4pPr>
            <a:lvl5pPr marL="2057400" indent="-228600">
              <a:defRPr>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eaLnBrk="1" hangingPunct="1"/>
            <a:fld id="{BAC61024-B95F-284D-9DB6-BC73E2D9DDB6}" type="slidenum">
              <a:rPr lang="de-AT" altLang="de-DE"/>
              <a:pPr eaLnBrk="1" hangingPunct="1"/>
              <a:t>10</a:t>
            </a:fld>
            <a:endParaRPr lang="de-AT" altLang="de-DE"/>
          </a:p>
        </p:txBody>
      </p:sp>
      <p:sp>
        <p:nvSpPr>
          <p:cNvPr id="16" name="Textfeld 4">
            <a:extLst>
              <a:ext uri="{FF2B5EF4-FFF2-40B4-BE49-F238E27FC236}">
                <a16:creationId xmlns:a16="http://schemas.microsoft.com/office/drawing/2014/main" id="{F4983699-DC2B-404D-B206-BE9BF3B12000}"/>
              </a:ext>
            </a:extLst>
          </p:cNvPr>
          <p:cNvSpPr txBox="1">
            <a:spLocks noChangeArrowheads="1"/>
          </p:cNvSpPr>
          <p:nvPr/>
        </p:nvSpPr>
        <p:spPr bwMode="auto">
          <a:xfrm>
            <a:off x="4141787" y="64770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Die digitale Welt </a:t>
            </a:r>
            <a:endParaRPr lang="de-AT" altLang="de-DE" sz="1900" dirty="0">
              <a:solidFill>
                <a:schemeClr val="tx1"/>
              </a:solidFill>
              <a:latin typeface="Calibri Light" panose="020F0302020204030204" pitchFamily="34" charset="0"/>
            </a:endParaRPr>
          </a:p>
        </p:txBody>
      </p:sp>
      <p:sp>
        <p:nvSpPr>
          <p:cNvPr id="3" name="Titel 2">
            <a:extLst>
              <a:ext uri="{FF2B5EF4-FFF2-40B4-BE49-F238E27FC236}">
                <a16:creationId xmlns:a16="http://schemas.microsoft.com/office/drawing/2014/main" id="{5037A914-1A5D-43C6-8893-97FD6764CE54}"/>
              </a:ext>
            </a:extLst>
          </p:cNvPr>
          <p:cNvSpPr>
            <a:spLocks noGrp="1"/>
          </p:cNvSpPr>
          <p:nvPr>
            <p:ph type="title"/>
          </p:nvPr>
        </p:nvSpPr>
        <p:spPr/>
        <p:txBody>
          <a:bodyPr/>
          <a:lstStyle/>
          <a:p>
            <a:endParaRPr lang="de-AT"/>
          </a:p>
        </p:txBody>
      </p:sp>
      <p:pic>
        <p:nvPicPr>
          <p:cNvPr id="11" name="Grafik 10" descr="Ein Bild, das Text enthält.&#10;&#10;Automatisch generierte Beschreibung">
            <a:extLst>
              <a:ext uri="{FF2B5EF4-FFF2-40B4-BE49-F238E27FC236}">
                <a16:creationId xmlns:a16="http://schemas.microsoft.com/office/drawing/2014/main" id="{73334397-63EB-48C1-B2A3-5C346A9870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464401"/>
          </a:xfrm>
          <a:prstGeom prst="rect">
            <a:avLst/>
          </a:prstGeom>
        </p:spPr>
      </p:pic>
    </p:spTree>
    <p:extLst>
      <p:ext uri="{BB962C8B-B14F-4D97-AF65-F5344CB8AC3E}">
        <p14:creationId xmlns:p14="http://schemas.microsoft.com/office/powerpoint/2010/main" val="2191694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Informationskompetenz</a:t>
            </a:r>
          </a:p>
        </p:txBody>
      </p:sp>
      <p:sp>
        <p:nvSpPr>
          <p:cNvPr id="4" name="Foliennummernplatzhalter 3"/>
          <p:cNvSpPr>
            <a:spLocks noGrp="1"/>
          </p:cNvSpPr>
          <p:nvPr>
            <p:ph type="sldNum" sz="quarter" idx="12"/>
          </p:nvPr>
        </p:nvSpPr>
        <p:spPr/>
        <p:txBody>
          <a:bodyPr/>
          <a:lstStyle/>
          <a:p>
            <a:fld id="{DB922093-6066-4C73-9215-88E20F9F9CC5}" type="slidenum">
              <a:rPr lang="de-AT" smtClean="0"/>
              <a:pPr/>
              <a:t>11</a:t>
            </a:fld>
            <a:endParaRPr lang="de-AT" dirty="0"/>
          </a:p>
        </p:txBody>
      </p:sp>
      <p:sp>
        <p:nvSpPr>
          <p:cNvPr id="5" name="Rechteck 4"/>
          <p:cNvSpPr/>
          <p:nvPr/>
        </p:nvSpPr>
        <p:spPr>
          <a:xfrm>
            <a:off x="360783" y="1380011"/>
            <a:ext cx="2016832" cy="749731"/>
          </a:xfrm>
          <a:prstGeom prst="rect">
            <a:avLst/>
          </a:prstGeom>
          <a:solidFill>
            <a:schemeClr val="bg1"/>
          </a:solidFill>
          <a:ln w="2540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lIns="135000" tIns="135000" rIns="135000" bIns="135000" rtlCol="0" anchor="ctr">
            <a:normAutofit fontScale="92500"/>
          </a:bodyPr>
          <a:lstStyle/>
          <a:p>
            <a:pPr algn="ctr"/>
            <a:r>
              <a:rPr lang="de-AT" sz="1500" b="1" dirty="0">
                <a:solidFill>
                  <a:srgbClr val="F39200"/>
                </a:solidFill>
                <a:latin typeface="Gill Sans MT" panose="020B0502020104020203" pitchFamily="34" charset="0"/>
              </a:rPr>
              <a:t>Informationen</a:t>
            </a:r>
          </a:p>
          <a:p>
            <a:pPr algn="ctr"/>
            <a:r>
              <a:rPr lang="de-AT" sz="1500" b="1" dirty="0">
                <a:solidFill>
                  <a:srgbClr val="F39200"/>
                </a:solidFill>
                <a:latin typeface="Gill Sans MT" panose="020B0502020104020203" pitchFamily="34" charset="0"/>
              </a:rPr>
              <a:t>online finden können</a:t>
            </a:r>
          </a:p>
        </p:txBody>
      </p:sp>
      <p:sp>
        <p:nvSpPr>
          <p:cNvPr id="6" name="Rechteck 5"/>
          <p:cNvSpPr/>
          <p:nvPr/>
        </p:nvSpPr>
        <p:spPr>
          <a:xfrm>
            <a:off x="6351327" y="1380011"/>
            <a:ext cx="2016832" cy="749731"/>
          </a:xfrm>
          <a:prstGeom prst="rect">
            <a:avLst/>
          </a:prstGeom>
          <a:solidFill>
            <a:schemeClr val="bg1"/>
          </a:solidFill>
          <a:ln w="2540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lIns="135000" tIns="135000" rIns="135000" bIns="135000" rtlCol="0" anchor="ctr">
            <a:normAutofit fontScale="70000" lnSpcReduction="20000"/>
          </a:bodyPr>
          <a:lstStyle/>
          <a:p>
            <a:pPr algn="ctr"/>
            <a:r>
              <a:rPr lang="de-AT" sz="1500" b="1" dirty="0">
                <a:solidFill>
                  <a:srgbClr val="F39200"/>
                </a:solidFill>
                <a:latin typeface="Gill Sans MT" panose="020B0502020104020203" pitchFamily="34" charset="0"/>
              </a:rPr>
              <a:t> Gefundene Informationen zweckmäßig nutzen und verarbeiten</a:t>
            </a:r>
          </a:p>
        </p:txBody>
      </p:sp>
      <p:sp>
        <p:nvSpPr>
          <p:cNvPr id="7" name="Rechteck 6"/>
          <p:cNvSpPr/>
          <p:nvPr/>
        </p:nvSpPr>
        <p:spPr>
          <a:xfrm>
            <a:off x="3267721" y="1380011"/>
            <a:ext cx="2016832" cy="749731"/>
          </a:xfrm>
          <a:prstGeom prst="rect">
            <a:avLst/>
          </a:prstGeom>
          <a:solidFill>
            <a:schemeClr val="bg1"/>
          </a:solidFill>
          <a:ln w="2540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lIns="135000" tIns="135000" rIns="135000" bIns="135000" rtlCol="0" anchor="ctr">
            <a:normAutofit fontScale="85000" lnSpcReduction="20000"/>
          </a:bodyPr>
          <a:lstStyle/>
          <a:p>
            <a:pPr algn="ctr"/>
            <a:r>
              <a:rPr lang="de-AT" sz="1500" b="1" dirty="0">
                <a:solidFill>
                  <a:srgbClr val="F39200"/>
                </a:solidFill>
                <a:latin typeface="Gill Sans MT" panose="020B0502020104020203" pitchFamily="34" charset="0"/>
              </a:rPr>
              <a:t>Gefundene Informationen beurteilen können</a:t>
            </a:r>
          </a:p>
        </p:txBody>
      </p:sp>
      <p:sp>
        <p:nvSpPr>
          <p:cNvPr id="8" name="Pfeil nach rechts 7"/>
          <p:cNvSpPr/>
          <p:nvPr/>
        </p:nvSpPr>
        <p:spPr>
          <a:xfrm>
            <a:off x="2470157" y="1496257"/>
            <a:ext cx="599151" cy="457200"/>
          </a:xfrm>
          <a:prstGeom prst="rightArrow">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900" dirty="0" err="1">
              <a:solidFill>
                <a:schemeClr val="tx1"/>
              </a:solidFill>
              <a:latin typeface="Gill Sans MT" panose="020B0502020104020203" pitchFamily="34" charset="0"/>
            </a:endParaRPr>
          </a:p>
        </p:txBody>
      </p:sp>
      <p:sp>
        <p:nvSpPr>
          <p:cNvPr id="9" name="Pfeil nach rechts 8"/>
          <p:cNvSpPr/>
          <p:nvPr/>
        </p:nvSpPr>
        <p:spPr>
          <a:xfrm>
            <a:off x="5553537" y="1496257"/>
            <a:ext cx="599151" cy="457200"/>
          </a:xfrm>
          <a:prstGeom prst="rightArrow">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900" dirty="0" err="1">
              <a:solidFill>
                <a:schemeClr val="tx1"/>
              </a:solidFill>
              <a:latin typeface="Gill Sans MT" panose="020B0502020104020203" pitchFamily="34" charset="0"/>
            </a:endParaRPr>
          </a:p>
        </p:txBody>
      </p:sp>
      <p:pic>
        <p:nvPicPr>
          <p:cNvPr id="11" name="Bild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44389" y="1490520"/>
            <a:ext cx="262914" cy="262914"/>
          </a:xfrm>
          <a:prstGeom prst="rect">
            <a:avLst/>
          </a:prstGeom>
        </p:spPr>
      </p:pic>
      <p:pic>
        <p:nvPicPr>
          <p:cNvPr id="12" name="Bild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53200" y="1834781"/>
            <a:ext cx="237351" cy="237351"/>
          </a:xfrm>
          <a:prstGeom prst="rect">
            <a:avLst/>
          </a:prstGeom>
        </p:spPr>
      </p:pic>
      <p:pic>
        <p:nvPicPr>
          <p:cNvPr id="13" name="Bild 1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5024" y="1448956"/>
            <a:ext cx="304478" cy="304478"/>
          </a:xfrm>
          <a:prstGeom prst="rect">
            <a:avLst/>
          </a:prstGeom>
        </p:spPr>
      </p:pic>
      <p:sp>
        <p:nvSpPr>
          <p:cNvPr id="3" name="Textfeld 2"/>
          <p:cNvSpPr txBox="1"/>
          <p:nvPr/>
        </p:nvSpPr>
        <p:spPr>
          <a:xfrm>
            <a:off x="4614" y="2240251"/>
            <a:ext cx="2465543" cy="2308324"/>
          </a:xfrm>
          <a:prstGeom prst="rect">
            <a:avLst/>
          </a:prstGeom>
          <a:noFill/>
        </p:spPr>
        <p:txBody>
          <a:bodyPr wrap="square" rtlCol="0">
            <a:spAutoFit/>
          </a:bodyPr>
          <a:lstStyle/>
          <a:p>
            <a:pPr marL="342900" indent="-342900">
              <a:buFont typeface="Arial" charset="0"/>
              <a:buChar char="•"/>
            </a:pPr>
            <a:r>
              <a:rPr lang="de-DE" sz="1600" dirty="0">
                <a:latin typeface="Gill Sans MT" panose="020B0502020104020203" pitchFamily="34" charset="0"/>
              </a:rPr>
              <a:t>Informationsbedarf benennen können</a:t>
            </a:r>
          </a:p>
          <a:p>
            <a:pPr marL="342900" indent="-342900">
              <a:buFont typeface="Arial" charset="0"/>
              <a:buChar char="•"/>
            </a:pPr>
            <a:r>
              <a:rPr lang="de-DE" sz="1600" dirty="0">
                <a:latin typeface="Gill Sans MT" panose="020B0502020104020203" pitchFamily="34" charset="0"/>
              </a:rPr>
              <a:t>Adäquate Fundorte kennen und nutzen (medien-übergreifend)</a:t>
            </a:r>
          </a:p>
          <a:p>
            <a:pPr marL="342900" indent="-342900">
              <a:buFont typeface="Arial" charset="0"/>
              <a:buChar char="•"/>
            </a:pPr>
            <a:r>
              <a:rPr lang="de-DE" sz="1600" dirty="0">
                <a:latin typeface="Gill Sans MT" panose="020B0502020104020203" pitchFamily="34" charset="0"/>
              </a:rPr>
              <a:t>Funktionsweise von Suchmaschinen kennen</a:t>
            </a:r>
          </a:p>
          <a:p>
            <a:pPr marL="342900" indent="-342900">
              <a:buFont typeface="Arial" charset="0"/>
              <a:buChar char="•"/>
            </a:pPr>
            <a:r>
              <a:rPr lang="de-DE" sz="1600" dirty="0">
                <a:latin typeface="Gill Sans MT" panose="020B0502020104020203" pitchFamily="34" charset="0"/>
              </a:rPr>
              <a:t>Suchbegriffe formulieren</a:t>
            </a:r>
          </a:p>
        </p:txBody>
      </p:sp>
      <p:sp>
        <p:nvSpPr>
          <p:cNvPr id="10" name="Textfeld 9"/>
          <p:cNvSpPr txBox="1"/>
          <p:nvPr/>
        </p:nvSpPr>
        <p:spPr>
          <a:xfrm>
            <a:off x="2769732" y="2240251"/>
            <a:ext cx="3228108" cy="4031873"/>
          </a:xfrm>
          <a:prstGeom prst="rect">
            <a:avLst/>
          </a:prstGeom>
          <a:noFill/>
        </p:spPr>
        <p:txBody>
          <a:bodyPr wrap="square" rtlCol="0">
            <a:spAutoFit/>
          </a:bodyPr>
          <a:lstStyle/>
          <a:p>
            <a:r>
              <a:rPr lang="de-DE" sz="1600" dirty="0">
                <a:latin typeface="Gill Sans MT" panose="020B0502020104020203" pitchFamily="34" charset="0"/>
              </a:rPr>
              <a:t>Quellkritik:</a:t>
            </a:r>
          </a:p>
          <a:p>
            <a:pPr marL="285750" indent="-285750">
              <a:buFont typeface="Arial" charset="0"/>
              <a:buChar char="•"/>
            </a:pPr>
            <a:r>
              <a:rPr lang="de-DE" sz="1600" dirty="0">
                <a:latin typeface="Gill Sans MT" panose="020B0502020104020203" pitchFamily="34" charset="0"/>
              </a:rPr>
              <a:t>Glaubwürdigkeit überprüfen</a:t>
            </a:r>
          </a:p>
          <a:p>
            <a:pPr marL="285750" indent="-285750">
              <a:buFont typeface="Arial" charset="0"/>
              <a:buChar char="•"/>
            </a:pPr>
            <a:r>
              <a:rPr lang="de-DE" sz="1600" dirty="0">
                <a:latin typeface="Gill Sans MT" panose="020B0502020104020203" pitchFamily="34" charset="0"/>
              </a:rPr>
              <a:t>Quellen prüfen: sachliche und formale Richtigkeit, Vollständigkeit</a:t>
            </a:r>
          </a:p>
          <a:p>
            <a:pPr marL="285750" indent="-285750">
              <a:buFont typeface="Arial" charset="0"/>
              <a:buChar char="•"/>
            </a:pPr>
            <a:r>
              <a:rPr lang="de-DE" sz="1600" dirty="0">
                <a:latin typeface="Gill Sans MT" panose="020B0502020104020203" pitchFamily="34" charset="0"/>
              </a:rPr>
              <a:t>Lesen und Verstehen von Quellen</a:t>
            </a:r>
          </a:p>
          <a:p>
            <a:pPr marL="285750" indent="-285750">
              <a:buFont typeface="Arial" charset="0"/>
              <a:buChar char="•"/>
            </a:pPr>
            <a:r>
              <a:rPr lang="de-DE" sz="1600" dirty="0">
                <a:latin typeface="Gill Sans MT" panose="020B0502020104020203" pitchFamily="34" charset="0"/>
              </a:rPr>
              <a:t>Kontext erkennen </a:t>
            </a:r>
          </a:p>
          <a:p>
            <a:pPr marL="285750" indent="-285750">
              <a:buFont typeface="Arial" charset="0"/>
              <a:buChar char="•"/>
            </a:pPr>
            <a:r>
              <a:rPr lang="de-DE" sz="1600" dirty="0">
                <a:latin typeface="Gill Sans MT" panose="020B0502020104020203" pitchFamily="34" charset="0"/>
              </a:rPr>
              <a:t>Quellen zuordnen</a:t>
            </a:r>
          </a:p>
          <a:p>
            <a:pPr marL="285750" indent="-285750">
              <a:buFont typeface="Arial" charset="0"/>
              <a:buChar char="•"/>
            </a:pPr>
            <a:r>
              <a:rPr lang="de-DE" sz="1600" dirty="0">
                <a:latin typeface="Gill Sans MT" panose="020B0502020104020203" pitchFamily="34" charset="0"/>
              </a:rPr>
              <a:t>Autorenschaft erkunden</a:t>
            </a:r>
          </a:p>
          <a:p>
            <a:pPr marL="285750" indent="-285750">
              <a:buFont typeface="Arial" charset="0"/>
              <a:buChar char="•"/>
            </a:pPr>
            <a:r>
              <a:rPr lang="de-DE" sz="1600" dirty="0">
                <a:latin typeface="Gill Sans MT" panose="020B0502020104020203" pitchFamily="34" charset="0"/>
              </a:rPr>
              <a:t>Motivation der Veröffentlichung erkennen</a:t>
            </a:r>
          </a:p>
          <a:p>
            <a:pPr marL="285750" indent="-285750">
              <a:buFont typeface="Arial" charset="0"/>
              <a:buChar char="•"/>
            </a:pPr>
            <a:r>
              <a:rPr lang="de-DE" sz="1600" dirty="0">
                <a:latin typeface="Gill Sans MT" panose="020B0502020104020203" pitchFamily="34" charset="0"/>
              </a:rPr>
              <a:t>(emotionale) Auswirkungen auf die eigene Person einschätzen können </a:t>
            </a:r>
          </a:p>
          <a:p>
            <a:pPr marL="285750" indent="-285750">
              <a:buFont typeface="Arial" charset="0"/>
              <a:buChar char="•"/>
            </a:pPr>
            <a:r>
              <a:rPr lang="de-DE" sz="1600" dirty="0">
                <a:latin typeface="Gill Sans MT" panose="020B0502020104020203" pitchFamily="34" charset="0"/>
              </a:rPr>
              <a:t>Relevante Informationen erkennen und benennen können</a:t>
            </a:r>
          </a:p>
        </p:txBody>
      </p:sp>
      <p:sp>
        <p:nvSpPr>
          <p:cNvPr id="14" name="Textfeld 13"/>
          <p:cNvSpPr txBox="1"/>
          <p:nvPr/>
        </p:nvSpPr>
        <p:spPr>
          <a:xfrm>
            <a:off x="6291698" y="2240251"/>
            <a:ext cx="2742226" cy="4062651"/>
          </a:xfrm>
          <a:prstGeom prst="rect">
            <a:avLst/>
          </a:prstGeom>
          <a:noFill/>
        </p:spPr>
        <p:txBody>
          <a:bodyPr wrap="square" rtlCol="0">
            <a:spAutoFit/>
          </a:bodyPr>
          <a:lstStyle/>
          <a:p>
            <a:pPr marL="285750" indent="-285750">
              <a:buFont typeface="Arial" charset="0"/>
              <a:buChar char="•"/>
            </a:pPr>
            <a:r>
              <a:rPr lang="de-DE" sz="1600" dirty="0">
                <a:latin typeface="Gill Sans MT" panose="020B0502020104020203" pitchFamily="34" charset="0"/>
              </a:rPr>
              <a:t>Zielgruppenadäquate Nutzung und Aufbereitung</a:t>
            </a:r>
          </a:p>
          <a:p>
            <a:pPr marL="285750" indent="-285750">
              <a:buFont typeface="Arial" charset="0"/>
              <a:buChar char="•"/>
            </a:pPr>
            <a:r>
              <a:rPr lang="de-DE" sz="1600" dirty="0">
                <a:latin typeface="Gill Sans MT" panose="020B0502020104020203" pitchFamily="34" charset="0"/>
              </a:rPr>
              <a:t>Gefundenes selbst formulieren und wiedergeben können</a:t>
            </a:r>
          </a:p>
          <a:p>
            <a:pPr marL="285750" indent="-285750">
              <a:buFont typeface="Arial" charset="0"/>
              <a:buChar char="•"/>
            </a:pPr>
            <a:r>
              <a:rPr lang="de-DE" sz="1600" dirty="0">
                <a:latin typeface="Gill Sans MT" panose="020B0502020104020203" pitchFamily="34" charset="0"/>
              </a:rPr>
              <a:t>Beruf/Privat/Schule:  Unterschiede</a:t>
            </a:r>
          </a:p>
          <a:p>
            <a:pPr marL="285750" indent="-285750">
              <a:buFont typeface="Arial" charset="0"/>
              <a:buChar char="•"/>
            </a:pPr>
            <a:r>
              <a:rPr lang="de-DE" sz="1600" dirty="0">
                <a:latin typeface="Gill Sans MT" panose="020B0502020104020203" pitchFamily="34" charset="0"/>
              </a:rPr>
              <a:t>Persönliches Wissensmanagement</a:t>
            </a:r>
          </a:p>
          <a:p>
            <a:pPr marL="285750" indent="-285750">
              <a:buFont typeface="Arial" charset="0"/>
              <a:buChar char="•"/>
            </a:pPr>
            <a:r>
              <a:rPr lang="de-DE" sz="1600" dirty="0">
                <a:latin typeface="Gill Sans MT" panose="020B0502020104020203" pitchFamily="34" charset="0"/>
              </a:rPr>
              <a:t>Eigene Meinung aufgrund neuer </a:t>
            </a:r>
            <a:r>
              <a:rPr lang="de-DE" sz="1600">
                <a:latin typeface="Gill Sans MT" panose="020B0502020104020203" pitchFamily="34" charset="0"/>
              </a:rPr>
              <a:t>Quellen überdenken</a:t>
            </a:r>
            <a:endParaRPr lang="de-DE" sz="1600" dirty="0">
              <a:latin typeface="Gill Sans MT" panose="020B0502020104020203" pitchFamily="34" charset="0"/>
            </a:endParaRPr>
          </a:p>
          <a:p>
            <a:pPr marL="285750" indent="-285750">
              <a:buFont typeface="Arial" charset="0"/>
              <a:buChar char="•"/>
            </a:pPr>
            <a:r>
              <a:rPr lang="de-DE" sz="1600" dirty="0">
                <a:latin typeface="Gill Sans MT" panose="020B0502020104020203" pitchFamily="34" charset="0"/>
              </a:rPr>
              <a:t>Zitieren, Quellen kennzeichnen</a:t>
            </a:r>
          </a:p>
          <a:p>
            <a:pPr marL="285750" indent="-285750">
              <a:buFont typeface="Arial" charset="0"/>
              <a:buChar char="•"/>
            </a:pPr>
            <a:r>
              <a:rPr lang="de-DE" sz="1600" dirty="0">
                <a:latin typeface="Gill Sans MT" panose="020B0502020104020203" pitchFamily="34" charset="0"/>
              </a:rPr>
              <a:t>Urheberrechte und Netiquette</a:t>
            </a:r>
          </a:p>
          <a:p>
            <a:pPr marL="285750" indent="-285750">
              <a:buFont typeface="Arial" charset="0"/>
              <a:buChar char="•"/>
            </a:pPr>
            <a:endParaRPr lang="de-DE" dirty="0">
              <a:latin typeface="Gill Sans MT" panose="020B0502020104020203" pitchFamily="34" charset="0"/>
            </a:endParaRPr>
          </a:p>
        </p:txBody>
      </p:sp>
      <p:pic>
        <p:nvPicPr>
          <p:cNvPr id="15" name="Picture 2" descr="https://www.saferinternet.at/fileadmin/files/SID_2018/Infografik_SID_2018_web.png">
            <a:extLst>
              <a:ext uri="{FF2B5EF4-FFF2-40B4-BE49-F238E27FC236}">
                <a16:creationId xmlns:a16="http://schemas.microsoft.com/office/drawing/2014/main" id="{1C39C7BA-9D1B-4AEA-BB92-1E1ED930B86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5109"/>
            <a:ext cx="9144000" cy="6465887"/>
          </a:xfrm>
          <a:prstGeom prst="rect">
            <a:avLst/>
          </a:prstGeom>
          <a:noFill/>
          <a:extLst>
            <a:ext uri="{909E8E84-426E-40DD-AFC4-6F175D3DCCD1}">
              <a14:hiddenFill xmlns:a14="http://schemas.microsoft.com/office/drawing/2010/main">
                <a:solidFill>
                  <a:srgbClr val="FFFFFF"/>
                </a:solidFill>
              </a14:hiddenFill>
            </a:ext>
          </a:extLst>
        </p:spPr>
      </p:pic>
      <p:sp>
        <p:nvSpPr>
          <p:cNvPr id="16" name="Rechteck 15">
            <a:extLst>
              <a:ext uri="{FF2B5EF4-FFF2-40B4-BE49-F238E27FC236}">
                <a16:creationId xmlns:a16="http://schemas.microsoft.com/office/drawing/2014/main" id="{41A49E97-EE50-4824-84F4-78447A31D4DC}"/>
              </a:ext>
            </a:extLst>
          </p:cNvPr>
          <p:cNvSpPr/>
          <p:nvPr/>
        </p:nvSpPr>
        <p:spPr>
          <a:xfrm>
            <a:off x="5853112" y="6449087"/>
            <a:ext cx="3358612" cy="369332"/>
          </a:xfrm>
          <a:prstGeom prst="rect">
            <a:avLst/>
          </a:prstGeom>
        </p:spPr>
        <p:txBody>
          <a:bodyPr wrap="none">
            <a:spAutoFit/>
          </a:bodyPr>
          <a:lstStyle/>
          <a:p>
            <a:r>
              <a:rPr lang="de-AT" dirty="0">
                <a:latin typeface="Gill Sans MT" panose="020B0502020104020203" pitchFamily="34" charset="0"/>
              </a:rPr>
              <a:t>Digitale Medien im Volksschulalter</a:t>
            </a:r>
          </a:p>
        </p:txBody>
      </p:sp>
    </p:spTree>
    <p:extLst>
      <p:ext uri="{BB962C8B-B14F-4D97-AF65-F5344CB8AC3E}">
        <p14:creationId xmlns:p14="http://schemas.microsoft.com/office/powerpoint/2010/main" val="970911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22E45D01-1A50-4329-AE65-BA5B622C4BFF}"/>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Risiken</a:t>
            </a:r>
          </a:p>
        </p:txBody>
      </p:sp>
      <p:pic>
        <p:nvPicPr>
          <p:cNvPr id="7" name="Inhaltsplatzhalter 6" descr="Ein Bild, das draußen, Rock, Mann, Berg enthält.&#10;&#10;Automatisch generierte Beschreibung">
            <a:extLst>
              <a:ext uri="{FF2B5EF4-FFF2-40B4-BE49-F238E27FC236}">
                <a16:creationId xmlns:a16="http://schemas.microsoft.com/office/drawing/2014/main" id="{693C80E6-7FD1-4FF6-ABA5-046E45EADDEA}"/>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5803"/>
            <a:ext cx="9144000" cy="6403605"/>
          </a:xfrm>
        </p:spPr>
      </p:pic>
      <p:sp>
        <p:nvSpPr>
          <p:cNvPr id="8" name="Rechteck 7">
            <a:extLst>
              <a:ext uri="{FF2B5EF4-FFF2-40B4-BE49-F238E27FC236}">
                <a16:creationId xmlns:a16="http://schemas.microsoft.com/office/drawing/2014/main" id="{0B6E8256-4894-4CD5-A087-DAFDD549DCC0}"/>
              </a:ext>
            </a:extLst>
          </p:cNvPr>
          <p:cNvSpPr/>
          <p:nvPr/>
        </p:nvSpPr>
        <p:spPr>
          <a:xfrm>
            <a:off x="7543881" y="6151581"/>
            <a:ext cx="1600118" cy="246221"/>
          </a:xfrm>
          <a:prstGeom prst="rect">
            <a:avLst/>
          </a:prstGeom>
        </p:spPr>
        <p:txBody>
          <a:bodyPr wrap="none">
            <a:spAutoFit/>
          </a:bodyPr>
          <a:lstStyle/>
          <a:p>
            <a:pPr lvl="0" defTabSz="914400">
              <a:defRPr/>
            </a:pPr>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Katika Bele </a:t>
            </a:r>
            <a:r>
              <a:rPr lang="de-AT" sz="1000" dirty="0">
                <a:solidFill>
                  <a:schemeClr val="bg1"/>
                </a:solidFill>
                <a:latin typeface="Gill Sans MT" panose="020B0502020104020203" pitchFamily="34" charset="0"/>
              </a:rPr>
              <a:t>/ Unsplash</a:t>
            </a:r>
          </a:p>
        </p:txBody>
      </p:sp>
    </p:spTree>
    <p:extLst>
      <p:ext uri="{BB962C8B-B14F-4D97-AF65-F5344CB8AC3E}">
        <p14:creationId xmlns:p14="http://schemas.microsoft.com/office/powerpoint/2010/main" val="74669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Foliennummernplatzhalter 3">
            <a:extLst>
              <a:ext uri="{FF2B5EF4-FFF2-40B4-BE49-F238E27FC236}">
                <a16:creationId xmlns:a16="http://schemas.microsoft.com/office/drawing/2014/main" id="{C7C276D0-1B82-4244-84D6-3801B1AEB5D1}"/>
              </a:ext>
            </a:extLst>
          </p:cNvPr>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eaLnBrk="1" hangingPunct="1">
              <a:lnSpc>
                <a:spcPct val="100000"/>
              </a:lnSpc>
              <a:spcBef>
                <a:spcPct val="0"/>
              </a:spcBef>
              <a:buClrTx/>
              <a:buFontTx/>
              <a:buNone/>
            </a:pPr>
            <a:fld id="{6CEDC279-1CEC-4B23-94B3-AAE720D7C875}" type="slidenum">
              <a:rPr lang="de-AT" altLang="de-DE">
                <a:solidFill>
                  <a:schemeClr val="tx1"/>
                </a:solidFill>
                <a:latin typeface="Calibri" panose="020F0502020204030204" pitchFamily="34" charset="0"/>
              </a:rPr>
              <a:pPr eaLnBrk="1" hangingPunct="1">
                <a:lnSpc>
                  <a:spcPct val="100000"/>
                </a:lnSpc>
                <a:spcBef>
                  <a:spcPct val="0"/>
                </a:spcBef>
                <a:buClrTx/>
                <a:buFontTx/>
                <a:buNone/>
              </a:pPr>
              <a:t>13</a:t>
            </a:fld>
            <a:endParaRPr lang="de-AT" altLang="de-DE">
              <a:solidFill>
                <a:schemeClr val="tx1"/>
              </a:solidFill>
              <a:latin typeface="Calibri" panose="020F0502020204030204" pitchFamily="34" charset="0"/>
            </a:endParaRPr>
          </a:p>
        </p:txBody>
      </p:sp>
      <p:sp>
        <p:nvSpPr>
          <p:cNvPr id="99331" name="Textfeld 7">
            <a:extLst>
              <a:ext uri="{FF2B5EF4-FFF2-40B4-BE49-F238E27FC236}">
                <a16:creationId xmlns:a16="http://schemas.microsoft.com/office/drawing/2014/main" id="{8590E6C7-0A53-4800-854C-86ED80060AB9}"/>
              </a:ext>
            </a:extLst>
          </p:cNvPr>
          <p:cNvSpPr txBox="1">
            <a:spLocks noChangeArrowheads="1"/>
          </p:cNvSpPr>
          <p:nvPr/>
        </p:nvSpPr>
        <p:spPr bwMode="auto">
          <a:xfrm>
            <a:off x="6599238" y="6457950"/>
            <a:ext cx="2390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2000" dirty="0">
                <a:solidFill>
                  <a:schemeClr val="tx1"/>
                </a:solidFill>
              </a:rPr>
              <a:t>Spuren im Netz</a:t>
            </a:r>
            <a:endParaRPr lang="de-AT" altLang="de-DE" sz="1900" dirty="0">
              <a:solidFill>
                <a:schemeClr val="tx1"/>
              </a:solidFill>
            </a:endParaRPr>
          </a:p>
        </p:txBody>
      </p:sp>
      <p:pic>
        <p:nvPicPr>
          <p:cNvPr id="3" name="Grafik 2" descr="Ein Bild, das draußen, Strand, Natur, Vogel enthält.&#10;&#10;Automatisch generierte Beschreibung">
            <a:extLst>
              <a:ext uri="{FF2B5EF4-FFF2-40B4-BE49-F238E27FC236}">
                <a16:creationId xmlns:a16="http://schemas.microsoft.com/office/drawing/2014/main" id="{F685589A-7640-4E56-9A07-CCAE046499E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457950"/>
          </a:xfrm>
          <a:prstGeom prst="rect">
            <a:avLst/>
          </a:prstGeom>
        </p:spPr>
      </p:pic>
      <p:sp>
        <p:nvSpPr>
          <p:cNvPr id="4" name="Textfeld 3">
            <a:extLst>
              <a:ext uri="{FF2B5EF4-FFF2-40B4-BE49-F238E27FC236}">
                <a16:creationId xmlns:a16="http://schemas.microsoft.com/office/drawing/2014/main" id="{A0C45CC8-5524-427A-B30E-FBD7151C3714}"/>
              </a:ext>
            </a:extLst>
          </p:cNvPr>
          <p:cNvSpPr txBox="1"/>
          <p:nvPr/>
        </p:nvSpPr>
        <p:spPr>
          <a:xfrm>
            <a:off x="7388391" y="6211729"/>
            <a:ext cx="1755609"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3D_Maennchen </a:t>
            </a:r>
            <a:r>
              <a:rPr lang="de-AT" sz="1000" dirty="0">
                <a:solidFill>
                  <a:schemeClr val="bg1"/>
                </a:solidFill>
                <a:latin typeface="Gill Sans MT" panose="020B0502020104020203" pitchFamily="34" charset="0"/>
              </a:rPr>
              <a:t>/ </a:t>
            </a:r>
            <a:r>
              <a:rPr lang="de-AT" sz="1000" dirty="0" err="1">
                <a:solidFill>
                  <a:schemeClr val="bg1"/>
                </a:solidFill>
                <a:latin typeface="Gill Sans MT" panose="020B0502020104020203" pitchFamily="34" charset="0"/>
              </a:rPr>
              <a:t>pixabay</a:t>
            </a:r>
            <a:endParaRPr lang="de-AT" sz="1000" dirty="0">
              <a:solidFill>
                <a:schemeClr val="bg1"/>
              </a:solidFill>
              <a:latin typeface="Gill Sans MT" panose="020B0502020104020203"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0640"/>
            <a:ext cx="9144000" cy="6337250"/>
          </a:xfrm>
          <a:prstGeom prst="rect">
            <a:avLst/>
          </a:prstGeom>
          <a:ln>
            <a:noFill/>
          </a:ln>
          <a:effectLst/>
        </p:spPr>
      </p:pic>
      <p:sp>
        <p:nvSpPr>
          <p:cNvPr id="3" name="Textfeld 2">
            <a:extLst>
              <a:ext uri="{FF2B5EF4-FFF2-40B4-BE49-F238E27FC236}">
                <a16:creationId xmlns:a16="http://schemas.microsoft.com/office/drawing/2014/main" id="{33E6B028-19FC-4E6A-A3F1-9C50CFB01AF4}"/>
              </a:ext>
            </a:extLst>
          </p:cNvPr>
          <p:cNvSpPr txBox="1"/>
          <p:nvPr/>
        </p:nvSpPr>
        <p:spPr>
          <a:xfrm>
            <a:off x="3929826" y="6457890"/>
            <a:ext cx="5060548" cy="400110"/>
          </a:xfrm>
          <a:prstGeom prst="rect">
            <a:avLst/>
          </a:prstGeom>
          <a:noFill/>
        </p:spPr>
        <p:txBody>
          <a:bodyPr wrap="square" rtlCol="0">
            <a:spAutoFit/>
          </a:bodyPr>
          <a:lstStyle/>
          <a:p>
            <a:pPr algn="r"/>
            <a:r>
              <a:rPr lang="de-AT" sz="2000" dirty="0">
                <a:latin typeface="Gill Sans MT" panose="020B0502020104020203" pitchFamily="34" charset="0"/>
                <a:ea typeface="ＭＳ Ｐゴシック" pitchFamily="34" charset="-128"/>
                <a:cs typeface="ＭＳ Ｐゴシック" pitchFamily="34" charset="-128"/>
              </a:rPr>
              <a:t>Was Kinder online nicht preisgeben dürfen </a:t>
            </a:r>
            <a:endParaRPr lang="de-AT" sz="1900" dirty="0">
              <a:latin typeface="Gill Sans MT" panose="020B0502020104020203" pitchFamily="34" charset="0"/>
            </a:endParaRPr>
          </a:p>
        </p:txBody>
      </p:sp>
    </p:spTree>
    <p:extLst>
      <p:ext uri="{BB962C8B-B14F-4D97-AF65-F5344CB8AC3E}">
        <p14:creationId xmlns:p14="http://schemas.microsoft.com/office/powerpoint/2010/main" val="3422520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859431-764E-4303-BF4C-A2E2A20A44FD}"/>
              </a:ext>
            </a:extLst>
          </p:cNvPr>
          <p:cNvSpPr>
            <a:spLocks noGrp="1"/>
          </p:cNvSpPr>
          <p:nvPr>
            <p:ph type="title"/>
          </p:nvPr>
        </p:nvSpPr>
        <p:spPr/>
        <p:txBody>
          <a:bodyPr/>
          <a:lstStyle/>
          <a:p>
            <a:endParaRPr lang="de-AT"/>
          </a:p>
        </p:txBody>
      </p:sp>
      <p:sp>
        <p:nvSpPr>
          <p:cNvPr id="6" name="Textfeld 5">
            <a:extLst>
              <a:ext uri="{FF2B5EF4-FFF2-40B4-BE49-F238E27FC236}">
                <a16:creationId xmlns:a16="http://schemas.microsoft.com/office/drawing/2014/main" id="{F1421945-67D8-49F6-A5CF-0AD1E2CF9E3C}"/>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Passwörter</a:t>
            </a:r>
          </a:p>
        </p:txBody>
      </p:sp>
      <p:sp>
        <p:nvSpPr>
          <p:cNvPr id="4" name="Inhaltsplatzhalter 3">
            <a:extLst>
              <a:ext uri="{FF2B5EF4-FFF2-40B4-BE49-F238E27FC236}">
                <a16:creationId xmlns:a16="http://schemas.microsoft.com/office/drawing/2014/main" id="{CCB38AA5-1B6A-4C89-9BC4-DDA0513A0637}"/>
              </a:ext>
            </a:extLst>
          </p:cNvPr>
          <p:cNvSpPr>
            <a:spLocks noGrp="1"/>
          </p:cNvSpPr>
          <p:nvPr>
            <p:ph idx="1"/>
          </p:nvPr>
        </p:nvSpPr>
        <p:spPr/>
        <p:txBody>
          <a:bodyPr/>
          <a:lstStyle/>
          <a:p>
            <a:endParaRPr lang="de-AT"/>
          </a:p>
        </p:txBody>
      </p:sp>
      <p:pic>
        <p:nvPicPr>
          <p:cNvPr id="8" name="Grafik 7" descr="Ein Bild, das Himmel, Werkzeug enthält.&#10;&#10;Mit sehr hoher Zuverlässigkeit generierte Beschreibung">
            <a:extLst>
              <a:ext uri="{FF2B5EF4-FFF2-40B4-BE49-F238E27FC236}">
                <a16:creationId xmlns:a16="http://schemas.microsoft.com/office/drawing/2014/main" id="{AD299680-14C0-40CF-9A5D-F2AF756DB7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2255"/>
            <a:ext cx="9144000" cy="6438442"/>
          </a:xfrm>
          <a:prstGeom prst="rect">
            <a:avLst/>
          </a:prstGeom>
        </p:spPr>
      </p:pic>
      <p:sp>
        <p:nvSpPr>
          <p:cNvPr id="3" name="Rechteck 2">
            <a:extLst>
              <a:ext uri="{FF2B5EF4-FFF2-40B4-BE49-F238E27FC236}">
                <a16:creationId xmlns:a16="http://schemas.microsoft.com/office/drawing/2014/main" id="{FA8FABDC-98D5-4BDF-AEBB-28362C03BC9D}"/>
              </a:ext>
            </a:extLst>
          </p:cNvPr>
          <p:cNvSpPr/>
          <p:nvPr/>
        </p:nvSpPr>
        <p:spPr>
          <a:xfrm>
            <a:off x="7853261" y="6159966"/>
            <a:ext cx="1290738" cy="246221"/>
          </a:xfrm>
          <a:prstGeom prst="rect">
            <a:avLst/>
          </a:prstGeom>
        </p:spPr>
        <p:txBody>
          <a:bodyPr wrap="none">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Alex</a:t>
            </a:r>
            <a:r>
              <a:rPr lang="de-AT" sz="1000" dirty="0">
                <a:solidFill>
                  <a:schemeClr val="bg1"/>
                </a:solidFill>
                <a:latin typeface="Gill Sans MT" panose="020B0502020104020203" pitchFamily="34" charset="0"/>
              </a:rPr>
              <a:t> / Unsplash</a:t>
            </a:r>
          </a:p>
        </p:txBody>
      </p:sp>
    </p:spTree>
    <p:extLst>
      <p:ext uri="{BB962C8B-B14F-4D97-AF65-F5344CB8AC3E}">
        <p14:creationId xmlns:p14="http://schemas.microsoft.com/office/powerpoint/2010/main" val="1096811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93A3D3-A9C5-49E2-BA7C-9A70179F0387}"/>
              </a:ext>
            </a:extLst>
          </p:cNvPr>
          <p:cNvSpPr>
            <a:spLocks noGrp="1"/>
          </p:cNvSpPr>
          <p:nvPr>
            <p:ph type="title"/>
          </p:nvPr>
        </p:nvSpPr>
        <p:spPr/>
        <p:txBody>
          <a:bodyPr/>
          <a:lstStyle/>
          <a:p>
            <a:endParaRPr lang="de-AT"/>
          </a:p>
        </p:txBody>
      </p:sp>
      <p:sp>
        <p:nvSpPr>
          <p:cNvPr id="6" name="Textfeld 5">
            <a:extLst>
              <a:ext uri="{FF2B5EF4-FFF2-40B4-BE49-F238E27FC236}">
                <a16:creationId xmlns:a16="http://schemas.microsoft.com/office/drawing/2014/main" id="{73BDE9A0-2C43-42D1-918B-E9EC0BB6F02D}"/>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Wann entstehen Kosten?</a:t>
            </a:r>
          </a:p>
        </p:txBody>
      </p:sp>
      <p:pic>
        <p:nvPicPr>
          <p:cNvPr id="10" name="Inhaltsplatzhalter 8" descr="Ein Bild, das Boden, Kuchen, klein, sitzend enthält.&#10;&#10;Mit sehr hoher Zuverlässigkeit generierte Beschreibung">
            <a:extLst>
              <a:ext uri="{FF2B5EF4-FFF2-40B4-BE49-F238E27FC236}">
                <a16:creationId xmlns:a16="http://schemas.microsoft.com/office/drawing/2014/main" id="{0E64B830-3022-4D77-83CA-3E1D854DE3B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3695"/>
            <a:ext cx="9144000" cy="6438442"/>
          </a:xfrm>
          <a:prstGeom prst="rect">
            <a:avLst/>
          </a:prstGeom>
        </p:spPr>
      </p:pic>
      <p:sp>
        <p:nvSpPr>
          <p:cNvPr id="3" name="Textfeld 2">
            <a:extLst>
              <a:ext uri="{FF2B5EF4-FFF2-40B4-BE49-F238E27FC236}">
                <a16:creationId xmlns:a16="http://schemas.microsoft.com/office/drawing/2014/main" id="{F5514520-6DEB-428B-B2CD-E31679C1DD4F}"/>
              </a:ext>
            </a:extLst>
          </p:cNvPr>
          <p:cNvSpPr txBox="1"/>
          <p:nvPr/>
        </p:nvSpPr>
        <p:spPr>
          <a:xfrm>
            <a:off x="7131911" y="6170337"/>
            <a:ext cx="2012089"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Christian </a:t>
            </a:r>
            <a:r>
              <a:rPr lang="de-AT" sz="1000" dirty="0" err="1">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Wiediger</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 </a:t>
            </a:r>
            <a:r>
              <a:rPr lang="de-AT" sz="1000" dirty="0">
                <a:solidFill>
                  <a:schemeClr val="bg1"/>
                </a:solidFill>
                <a:latin typeface="Gill Sans MT" panose="020B0502020104020203" pitchFamily="34" charset="0"/>
              </a:rPr>
              <a:t>/ Unsplash</a:t>
            </a:r>
          </a:p>
        </p:txBody>
      </p:sp>
      <p:pic>
        <p:nvPicPr>
          <p:cNvPr id="19" name="Grafik 18">
            <a:extLst>
              <a:ext uri="{FF2B5EF4-FFF2-40B4-BE49-F238E27FC236}">
                <a16:creationId xmlns:a16="http://schemas.microsoft.com/office/drawing/2014/main" id="{047F3941-99CF-4A91-AA59-D827FAA44FB0}"/>
              </a:ext>
            </a:extLst>
          </p:cNvPr>
          <p:cNvPicPr>
            <a:picLocks noChangeAspect="1"/>
          </p:cNvPicPr>
          <p:nvPr/>
        </p:nvPicPr>
        <p:blipFill rotWithShape="1">
          <a:blip r:embed="rId5">
            <a:extLst>
              <a:ext uri="{28A0092B-C50C-407E-A947-70E740481C1C}">
                <a14:useLocalDpi xmlns:a14="http://schemas.microsoft.com/office/drawing/2010/main" val="0"/>
              </a:ext>
            </a:extLst>
          </a:blip>
          <a:srcRect l="18072" t="3956" b="9309"/>
          <a:stretch/>
        </p:blipFill>
        <p:spPr>
          <a:xfrm>
            <a:off x="475024" y="3669957"/>
            <a:ext cx="2153454" cy="1994874"/>
          </a:xfrm>
          <a:prstGeom prst="rect">
            <a:avLst/>
          </a:prstGeom>
        </p:spPr>
      </p:pic>
      <p:pic>
        <p:nvPicPr>
          <p:cNvPr id="21" name="Grafik 20">
            <a:extLst>
              <a:ext uri="{FF2B5EF4-FFF2-40B4-BE49-F238E27FC236}">
                <a16:creationId xmlns:a16="http://schemas.microsoft.com/office/drawing/2014/main" id="{DCA0E56B-3FE2-439D-8F91-55C40BBFA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2898" y="2055760"/>
            <a:ext cx="2024505" cy="1994400"/>
          </a:xfrm>
          <a:prstGeom prst="rect">
            <a:avLst/>
          </a:prstGeom>
        </p:spPr>
      </p:pic>
      <p:pic>
        <p:nvPicPr>
          <p:cNvPr id="23" name="Grafik 22">
            <a:extLst>
              <a:ext uri="{FF2B5EF4-FFF2-40B4-BE49-F238E27FC236}">
                <a16:creationId xmlns:a16="http://schemas.microsoft.com/office/drawing/2014/main" id="{CE5B7E51-9147-4A96-BDB4-31C5A8E64E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8822" y="551708"/>
            <a:ext cx="2106866" cy="1994400"/>
          </a:xfrm>
          <a:prstGeom prst="rect">
            <a:avLst/>
          </a:prstGeom>
        </p:spPr>
      </p:pic>
      <p:pic>
        <p:nvPicPr>
          <p:cNvPr id="27" name="Grafik 26">
            <a:extLst>
              <a:ext uri="{FF2B5EF4-FFF2-40B4-BE49-F238E27FC236}">
                <a16:creationId xmlns:a16="http://schemas.microsoft.com/office/drawing/2014/main" id="{ED4C1106-E28A-4591-AEC8-492DA46C54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28906" y="453253"/>
            <a:ext cx="2076567" cy="1994400"/>
          </a:xfrm>
          <a:prstGeom prst="rect">
            <a:avLst/>
          </a:prstGeom>
        </p:spPr>
      </p:pic>
      <p:pic>
        <p:nvPicPr>
          <p:cNvPr id="29" name="Grafik 28">
            <a:extLst>
              <a:ext uri="{FF2B5EF4-FFF2-40B4-BE49-F238E27FC236}">
                <a16:creationId xmlns:a16="http://schemas.microsoft.com/office/drawing/2014/main" id="{1E4D31AE-5133-47BC-ADB6-47F7B2B9DD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51020" y="3670431"/>
            <a:ext cx="2129359" cy="1994400"/>
          </a:xfrm>
          <a:prstGeom prst="rect">
            <a:avLst/>
          </a:prstGeom>
        </p:spPr>
      </p:pic>
    </p:spTree>
    <p:extLst>
      <p:ext uri="{BB962C8B-B14F-4D97-AF65-F5344CB8AC3E}">
        <p14:creationId xmlns:p14="http://schemas.microsoft.com/office/powerpoint/2010/main" val="2997812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139EED6-28D1-4A51-AF2D-48B8710707FD}"/>
              </a:ext>
            </a:extLst>
          </p:cNvPr>
          <p:cNvPicPr>
            <a:picLocks noChangeAspect="1"/>
          </p:cNvPicPr>
          <p:nvPr/>
        </p:nvPicPr>
        <p:blipFill rotWithShape="1">
          <a:blip r:embed="rId3">
            <a:extLst>
              <a:ext uri="{28A0092B-C50C-407E-A947-70E740481C1C}">
                <a14:useLocalDpi xmlns:a14="http://schemas.microsoft.com/office/drawing/2010/main" val="0"/>
              </a:ext>
            </a:extLst>
          </a:blip>
          <a:srcRect l="5712"/>
          <a:stretch/>
        </p:blipFill>
        <p:spPr>
          <a:xfrm>
            <a:off x="0" y="-63954"/>
            <a:ext cx="9144000" cy="6465331"/>
          </a:xfrm>
          <a:prstGeom prst="rect">
            <a:avLst/>
          </a:prstGeom>
        </p:spPr>
      </p:pic>
      <p:sp>
        <p:nvSpPr>
          <p:cNvPr id="8" name="Textfeld 7">
            <a:extLst>
              <a:ext uri="{FF2B5EF4-FFF2-40B4-BE49-F238E27FC236}">
                <a16:creationId xmlns:a16="http://schemas.microsoft.com/office/drawing/2014/main" id="{E605A0BF-1387-41E3-BC09-8AC670ACB2F9}"/>
              </a:ext>
            </a:extLst>
          </p:cNvPr>
          <p:cNvSpPr txBox="1"/>
          <p:nvPr/>
        </p:nvSpPr>
        <p:spPr>
          <a:xfrm>
            <a:off x="7255567" y="6438442"/>
            <a:ext cx="1734377" cy="384721"/>
          </a:xfrm>
          <a:prstGeom prst="rect">
            <a:avLst/>
          </a:prstGeom>
          <a:noFill/>
        </p:spPr>
        <p:txBody>
          <a:bodyPr wrap="square" rtlCol="0">
            <a:spAutoFit/>
          </a:bodyPr>
          <a:lstStyle/>
          <a:p>
            <a:pPr algn="r"/>
            <a:r>
              <a:rPr lang="de-AT" sz="1900" dirty="0">
                <a:latin typeface="Gill Sans MT" panose="020B0502020104020203" pitchFamily="34" charset="0"/>
              </a:rPr>
              <a:t>Risiken in Apps</a:t>
            </a:r>
          </a:p>
        </p:txBody>
      </p:sp>
      <p:sp>
        <p:nvSpPr>
          <p:cNvPr id="2" name="Textfeld 1">
            <a:extLst>
              <a:ext uri="{FF2B5EF4-FFF2-40B4-BE49-F238E27FC236}">
                <a16:creationId xmlns:a16="http://schemas.microsoft.com/office/drawing/2014/main" id="{044BC7AE-68AA-4C9F-B5C0-CA233320C1DF}"/>
              </a:ext>
            </a:extLst>
          </p:cNvPr>
          <p:cNvSpPr txBox="1"/>
          <p:nvPr/>
        </p:nvSpPr>
        <p:spPr>
          <a:xfrm>
            <a:off x="7318850" y="6192221"/>
            <a:ext cx="1784463"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William Hook</a:t>
            </a:r>
            <a:r>
              <a:rPr lang="de-AT" sz="1000" dirty="0">
                <a:solidFill>
                  <a:schemeClr val="bg1"/>
                </a:solidFill>
                <a:latin typeface="Gill Sans MT" panose="020B0502020104020203" pitchFamily="34" charset="0"/>
              </a:rPr>
              <a:t>  / </a:t>
            </a:r>
            <a:r>
              <a:rPr lang="de-AT" sz="1000" dirty="0" err="1">
                <a:solidFill>
                  <a:schemeClr val="bg1"/>
                </a:solidFill>
                <a:latin typeface="Gill Sans MT" panose="020B0502020104020203" pitchFamily="34" charset="0"/>
              </a:rPr>
              <a:t>Unsplash</a:t>
            </a:r>
            <a:endParaRPr lang="de-AT" sz="10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1625492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extfeld 5">
            <a:extLst>
              <a:ext uri="{FF2B5EF4-FFF2-40B4-BE49-F238E27FC236}">
                <a16:creationId xmlns:a16="http://schemas.microsoft.com/office/drawing/2014/main" id="{E021F823-27C6-4856-8D13-552D1E6C1518}"/>
              </a:ext>
            </a:extLst>
          </p:cNvPr>
          <p:cNvSpPr txBox="1">
            <a:spLocks noChangeArrowheads="1"/>
          </p:cNvSpPr>
          <p:nvPr/>
        </p:nvSpPr>
        <p:spPr bwMode="auto">
          <a:xfrm>
            <a:off x="4146550" y="64389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a:solidFill>
                  <a:schemeClr val="tx1"/>
                </a:solidFill>
              </a:rPr>
              <a:t>Online-Sucht</a:t>
            </a:r>
          </a:p>
        </p:txBody>
      </p:sp>
      <p:pic>
        <p:nvPicPr>
          <p:cNvPr id="92162" name="Picture 2" descr="man wearing Sony PlayStation VR">
            <a:extLst>
              <a:ext uri="{FF2B5EF4-FFF2-40B4-BE49-F238E27FC236}">
                <a16:creationId xmlns:a16="http://schemas.microsoft.com/office/drawing/2014/main" id="{70EB15D7-2E2A-4A12-A789-B58F69DCE9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43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F0C5B487-5289-4F74-BE8F-F5307F6B8CEF}"/>
              </a:ext>
            </a:extLst>
          </p:cNvPr>
          <p:cNvSpPr txBox="1"/>
          <p:nvPr/>
        </p:nvSpPr>
        <p:spPr>
          <a:xfrm>
            <a:off x="7295417" y="6192679"/>
            <a:ext cx="1848583"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Uriel </a:t>
            </a:r>
            <a:r>
              <a:rPr lang="de-AT" sz="1000" dirty="0" err="1">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Soberanes</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 </a:t>
            </a:r>
            <a:r>
              <a:rPr lang="de-AT" sz="1000" dirty="0">
                <a:solidFill>
                  <a:schemeClr val="bg1"/>
                </a:solidFill>
                <a:latin typeface="Gill Sans MT" panose="020B0502020104020203" pitchFamily="34" charset="0"/>
              </a:rPr>
              <a:t>/ Unsplash</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Inhaltsplatzhalter 5"/>
          <p:cNvSpPr>
            <a:spLocks noGrp="1"/>
          </p:cNvSpPr>
          <p:nvPr>
            <p:ph sz="half" idx="4294967295"/>
          </p:nvPr>
        </p:nvSpPr>
        <p:spPr>
          <a:xfrm>
            <a:off x="626724" y="762000"/>
            <a:ext cx="7198064" cy="4646613"/>
          </a:xfrm>
        </p:spPr>
        <p:txBody>
          <a:bodyPr>
            <a:normAutofit fontScale="85000" lnSpcReduction="20000"/>
          </a:bodyPr>
          <a:lstStyle/>
          <a:p>
            <a:pPr>
              <a:lnSpc>
                <a:spcPct val="140000"/>
              </a:lnSpc>
              <a:buSzPct val="100000"/>
              <a:defRPr/>
            </a:pPr>
            <a:r>
              <a:rPr lang="de-DE" altLang="de-DE" sz="2200" b="1" dirty="0">
                <a:ea typeface="ＭＳ Ｐゴシック" pitchFamily="34" charset="-128"/>
              </a:rPr>
              <a:t>Nicht alles ist Sucht! </a:t>
            </a:r>
          </a:p>
          <a:p>
            <a:pPr lvl="1">
              <a:lnSpc>
                <a:spcPct val="140000"/>
              </a:lnSpc>
              <a:buSzPct val="100000"/>
              <a:defRPr/>
            </a:pPr>
            <a:r>
              <a:rPr lang="de-AT" altLang="de-DE" sz="2200" dirty="0">
                <a:ea typeface="ＭＳ Ｐゴシック" pitchFamily="34" charset="-128"/>
              </a:rPr>
              <a:t>Nur ein sehr kleiner Teil der Personen, die sehr viel Zeit am Computer oder mit dem Handy verbringen, sind auch wirklich krankhaft süchtig.</a:t>
            </a:r>
            <a:endParaRPr lang="de-DE" altLang="de-DE" sz="2200" dirty="0">
              <a:ea typeface="ＭＳ Ｐゴシック" pitchFamily="34" charset="-128"/>
            </a:endParaRPr>
          </a:p>
          <a:p>
            <a:pPr>
              <a:lnSpc>
                <a:spcPct val="140000"/>
              </a:lnSpc>
              <a:buSzPct val="100000"/>
              <a:defRPr/>
            </a:pPr>
            <a:r>
              <a:rPr lang="de-DE" altLang="de-DE" sz="2200" dirty="0">
                <a:ea typeface="ＭＳ Ｐゴシック" pitchFamily="34" charset="-128"/>
              </a:rPr>
              <a:t>Sucht ist eine</a:t>
            </a:r>
            <a:r>
              <a:rPr lang="de-DE" altLang="de-DE" sz="2200" b="1" dirty="0">
                <a:ea typeface="ＭＳ Ｐゴシック" pitchFamily="34" charset="-128"/>
              </a:rPr>
              <a:t> Krankheit</a:t>
            </a:r>
            <a:r>
              <a:rPr lang="de-DE" altLang="de-DE" sz="2200" dirty="0">
                <a:ea typeface="ＭＳ Ｐゴシック" pitchFamily="34" charset="-128"/>
              </a:rPr>
              <a:t>, aus der man selbst nicht herauskommt.</a:t>
            </a:r>
          </a:p>
          <a:p>
            <a:pPr>
              <a:lnSpc>
                <a:spcPct val="140000"/>
              </a:lnSpc>
              <a:buSzPct val="100000"/>
              <a:defRPr/>
            </a:pPr>
            <a:r>
              <a:rPr lang="de-DE" altLang="de-DE" sz="2200" b="1" dirty="0">
                <a:ea typeface="ＭＳ Ｐゴシック" pitchFamily="34" charset="-128"/>
              </a:rPr>
              <a:t>Hinweise</a:t>
            </a:r>
            <a:r>
              <a:rPr lang="de-DE" altLang="de-DE" sz="2200" dirty="0">
                <a:ea typeface="ＭＳ Ｐゴシック" pitchFamily="34" charset="-128"/>
              </a:rPr>
              <a:t> sind verändertes Verhalten über einen langen Zeitraum hinweg:</a:t>
            </a:r>
          </a:p>
          <a:p>
            <a:pPr marL="800100" lvl="1" indent="-342900">
              <a:lnSpc>
                <a:spcPct val="125000"/>
              </a:lnSpc>
              <a:buSzPct val="90000"/>
              <a:buFont typeface="Arial" pitchFamily="34" charset="0"/>
              <a:buAutoNum type="arabicParenR"/>
              <a:defRPr/>
            </a:pPr>
            <a:r>
              <a:rPr lang="de-DE" altLang="de-DE" sz="1800" dirty="0">
                <a:ea typeface="ＭＳ Ｐゴシック" pitchFamily="34" charset="-128"/>
              </a:rPr>
              <a:t>Einengung des Verhaltensspielraumes: Nichts anderes geht mehr</a:t>
            </a:r>
          </a:p>
          <a:p>
            <a:pPr marL="800100" lvl="1" indent="-342900">
              <a:lnSpc>
                <a:spcPct val="125000"/>
              </a:lnSpc>
              <a:buSzPct val="90000"/>
              <a:buFont typeface="Arial" pitchFamily="34" charset="0"/>
              <a:buAutoNum type="arabicParenR"/>
              <a:defRPr/>
            </a:pPr>
            <a:r>
              <a:rPr lang="de-DE" altLang="de-DE" sz="1800" dirty="0">
                <a:ea typeface="ＭＳ Ｐゴシック" pitchFamily="34" charset="-128"/>
              </a:rPr>
              <a:t>Kontrollverlust:  Verhaltensänderung gelingt nicht</a:t>
            </a:r>
          </a:p>
          <a:p>
            <a:pPr marL="800100" lvl="1" indent="-342900">
              <a:lnSpc>
                <a:spcPct val="125000"/>
              </a:lnSpc>
              <a:buSzPct val="90000"/>
              <a:buFont typeface="Arial" pitchFamily="34" charset="0"/>
              <a:buAutoNum type="arabicParenR"/>
              <a:defRPr/>
            </a:pPr>
            <a:r>
              <a:rPr lang="de-DE" altLang="de-DE" sz="1800" dirty="0">
                <a:ea typeface="ＭＳ Ｐゴシック" pitchFamily="34" charset="-128"/>
              </a:rPr>
              <a:t>Toleranzentwicklung: Dosis wird gesteigert</a:t>
            </a:r>
          </a:p>
          <a:p>
            <a:pPr marL="800100" lvl="1" indent="-342900">
              <a:lnSpc>
                <a:spcPct val="125000"/>
              </a:lnSpc>
              <a:buSzPct val="90000"/>
              <a:buFont typeface="Arial" pitchFamily="34" charset="0"/>
              <a:buAutoNum type="arabicParenR"/>
              <a:defRPr/>
            </a:pPr>
            <a:r>
              <a:rPr lang="de-DE" altLang="de-DE" sz="1800" dirty="0">
                <a:ea typeface="ＭＳ Ｐゴシック" pitchFamily="34" charset="-128"/>
              </a:rPr>
              <a:t>Entzugserscheinungen: Unruhe, Aggressivität</a:t>
            </a:r>
          </a:p>
          <a:p>
            <a:pPr marL="800100" lvl="1" indent="-342900">
              <a:lnSpc>
                <a:spcPct val="125000"/>
              </a:lnSpc>
              <a:buSzPct val="90000"/>
              <a:buFont typeface="Arial" pitchFamily="34" charset="0"/>
              <a:buAutoNum type="arabicParenR"/>
              <a:defRPr/>
            </a:pPr>
            <a:r>
              <a:rPr lang="de-DE" altLang="de-DE" sz="1800" dirty="0">
                <a:ea typeface="ＭＳ Ｐゴシック" pitchFamily="34" charset="-128"/>
              </a:rPr>
              <a:t>Negative soziale Konsequenzen: Schwierigkeiten in der Schule, in der Arbeit, in der Familie oder im Freundeskreis</a:t>
            </a:r>
          </a:p>
          <a:p>
            <a:endParaRPr lang="de-AT" dirty="0"/>
          </a:p>
        </p:txBody>
      </p:sp>
      <p:sp>
        <p:nvSpPr>
          <p:cNvPr id="7" name="Textfeld 6">
            <a:extLst>
              <a:ext uri="{FF2B5EF4-FFF2-40B4-BE49-F238E27FC236}">
                <a16:creationId xmlns:a16="http://schemas.microsoft.com/office/drawing/2014/main" id="{1C037825-209A-4630-8718-BB235EE51CA0}"/>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Wann wird es zu viel?</a:t>
            </a:r>
          </a:p>
        </p:txBody>
      </p:sp>
    </p:spTree>
    <p:extLst>
      <p:ext uri="{BB962C8B-B14F-4D97-AF65-F5344CB8AC3E}">
        <p14:creationId xmlns:p14="http://schemas.microsoft.com/office/powerpoint/2010/main" val="3754856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5" name="Gruppieren 14"/>
          <p:cNvGrpSpPr/>
          <p:nvPr/>
        </p:nvGrpSpPr>
        <p:grpSpPr>
          <a:xfrm>
            <a:off x="6227147" y="1974914"/>
            <a:ext cx="2521120" cy="2521118"/>
            <a:chOff x="6230655" y="1981572"/>
            <a:chExt cx="2521120" cy="2521118"/>
          </a:xfrm>
        </p:grpSpPr>
        <p:sp>
          <p:nvSpPr>
            <p:cNvPr id="54" name="Rechteck 53">
              <a:hlinkClick r:id="rId3"/>
            </p:cNvPr>
            <p:cNvSpPr/>
            <p:nvPr/>
          </p:nvSpPr>
          <p:spPr>
            <a:xfrm>
              <a:off x="6230657" y="1981572"/>
              <a:ext cx="2521118" cy="2521118"/>
            </a:xfrm>
            <a:prstGeom prst="rect">
              <a:avLst/>
            </a:prstGeom>
            <a:solidFill>
              <a:srgbClr val="94C23D">
                <a:alpha val="89804"/>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5" name="Textfeld 54">
              <a:hlinkClick r:id="rId3"/>
            </p:cNvPr>
            <p:cNvSpPr txBox="1"/>
            <p:nvPr/>
          </p:nvSpPr>
          <p:spPr>
            <a:xfrm>
              <a:off x="6230657" y="2272201"/>
              <a:ext cx="2521118" cy="430887"/>
            </a:xfrm>
            <a:prstGeom prst="rect">
              <a:avLst/>
            </a:prstGeom>
            <a:noFill/>
          </p:spPr>
          <p:txBody>
            <a:bodyPr wrap="square" rtlCol="0">
              <a:spAutoFit/>
            </a:bodyPr>
            <a:lstStyle/>
            <a:p>
              <a:pPr algn="ctr"/>
              <a:r>
                <a:rPr lang="de-AT" sz="2200" dirty="0" err="1">
                  <a:solidFill>
                    <a:srgbClr val="434F55"/>
                  </a:solidFill>
                  <a:latin typeface="Gill Sans MT" panose="020B0502020104020203" pitchFamily="34" charset="0"/>
                </a:rPr>
                <a:t>Stopline</a:t>
              </a:r>
              <a:endParaRPr lang="de-AT" sz="2200" dirty="0">
                <a:solidFill>
                  <a:srgbClr val="434F55"/>
                </a:solidFill>
                <a:latin typeface="Gill Sans MT" panose="020B0502020104020203" pitchFamily="34" charset="0"/>
              </a:endParaRPr>
            </a:p>
          </p:txBody>
        </p:sp>
        <p:sp>
          <p:nvSpPr>
            <p:cNvPr id="12" name="Textfeld 11">
              <a:hlinkClick r:id="rId3"/>
            </p:cNvPr>
            <p:cNvSpPr txBox="1"/>
            <p:nvPr/>
          </p:nvSpPr>
          <p:spPr>
            <a:xfrm>
              <a:off x="6230655" y="4031122"/>
              <a:ext cx="2521119" cy="369332"/>
            </a:xfrm>
            <a:prstGeom prst="rect">
              <a:avLst/>
            </a:prstGeom>
            <a:noFill/>
          </p:spPr>
          <p:txBody>
            <a:bodyPr wrap="square" rtlCol="0">
              <a:spAutoFit/>
            </a:bodyPr>
            <a:lstStyle/>
            <a:p>
              <a:pPr algn="ctr"/>
              <a:r>
                <a:rPr lang="de-AT" dirty="0">
                  <a:solidFill>
                    <a:schemeClr val="bg1"/>
                  </a:solidFill>
                  <a:latin typeface="Gill Sans MT" panose="020B0502020104020203" pitchFamily="34" charset="0"/>
                </a:rPr>
                <a:t>www.stopline.at</a:t>
              </a:r>
            </a:p>
          </p:txBody>
        </p:sp>
      </p:grpSp>
      <p:grpSp>
        <p:nvGrpSpPr>
          <p:cNvPr id="14" name="Gruppieren 13"/>
          <p:cNvGrpSpPr/>
          <p:nvPr/>
        </p:nvGrpSpPr>
        <p:grpSpPr>
          <a:xfrm>
            <a:off x="3289594" y="1981572"/>
            <a:ext cx="2521119" cy="2521118"/>
            <a:chOff x="3412548" y="1981572"/>
            <a:chExt cx="2521119" cy="2521118"/>
          </a:xfrm>
        </p:grpSpPr>
        <p:sp>
          <p:nvSpPr>
            <p:cNvPr id="53" name="Rechteck 52">
              <a:hlinkClick r:id="rId4"/>
            </p:cNvPr>
            <p:cNvSpPr/>
            <p:nvPr/>
          </p:nvSpPr>
          <p:spPr>
            <a:xfrm>
              <a:off x="3412549" y="1981572"/>
              <a:ext cx="2521118" cy="2521118"/>
            </a:xfrm>
            <a:prstGeom prst="rect">
              <a:avLst/>
            </a:prstGeom>
            <a:solidFill>
              <a:srgbClr val="80197F">
                <a:alpha val="60000"/>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de-AT" sz="2400" dirty="0">
                <a:solidFill>
                  <a:srgbClr val="434F55"/>
                </a:solidFill>
                <a:latin typeface="Gill Sans MT" panose="020B0502020104020203" pitchFamily="34" charset="0"/>
              </a:endParaRPr>
            </a:p>
          </p:txBody>
        </p:sp>
        <p:sp>
          <p:nvSpPr>
            <p:cNvPr id="56" name="Textfeld 55">
              <a:hlinkClick r:id="rId4"/>
            </p:cNvPr>
            <p:cNvSpPr txBox="1"/>
            <p:nvPr/>
          </p:nvSpPr>
          <p:spPr>
            <a:xfrm>
              <a:off x="3412548" y="2267683"/>
              <a:ext cx="2521119" cy="430887"/>
            </a:xfrm>
            <a:prstGeom prst="rect">
              <a:avLst/>
            </a:prstGeom>
            <a:noFill/>
          </p:spPr>
          <p:txBody>
            <a:bodyPr wrap="square" rtlCol="0">
              <a:spAutoFit/>
            </a:bodyPr>
            <a:lstStyle/>
            <a:p>
              <a:pPr marL="0" lvl="1" algn="ctr"/>
              <a:r>
                <a:rPr lang="de-AT" sz="2200" dirty="0">
                  <a:solidFill>
                    <a:srgbClr val="434F55"/>
                  </a:solidFill>
                  <a:latin typeface="Gill Sans MT" panose="020B0502020104020203" pitchFamily="34" charset="0"/>
                </a:rPr>
                <a:t>Rat auf Draht</a:t>
              </a:r>
              <a:endParaRPr lang="de-AT" sz="2200" dirty="0"/>
            </a:p>
          </p:txBody>
        </p:sp>
        <p:sp>
          <p:nvSpPr>
            <p:cNvPr id="11" name="Textfeld 10">
              <a:hlinkClick r:id="rId4"/>
            </p:cNvPr>
            <p:cNvSpPr txBox="1"/>
            <p:nvPr/>
          </p:nvSpPr>
          <p:spPr>
            <a:xfrm>
              <a:off x="3412548" y="4031122"/>
              <a:ext cx="2521119" cy="369332"/>
            </a:xfrm>
            <a:prstGeom prst="rect">
              <a:avLst/>
            </a:prstGeom>
            <a:noFill/>
          </p:spPr>
          <p:txBody>
            <a:bodyPr wrap="square" rtlCol="0">
              <a:spAutoFit/>
            </a:bodyPr>
            <a:lstStyle/>
            <a:p>
              <a:pPr algn="ctr"/>
              <a:r>
                <a:rPr lang="de-AT" dirty="0">
                  <a:solidFill>
                    <a:schemeClr val="bg1"/>
                  </a:solidFill>
                  <a:latin typeface="Gill Sans MT" panose="020B0502020104020203" pitchFamily="34" charset="0"/>
                </a:rPr>
                <a:t>www.rataufdraht.at</a:t>
              </a:r>
            </a:p>
          </p:txBody>
        </p:sp>
      </p:grpSp>
      <p:grpSp>
        <p:nvGrpSpPr>
          <p:cNvPr id="13" name="Gruppieren 12"/>
          <p:cNvGrpSpPr/>
          <p:nvPr/>
        </p:nvGrpSpPr>
        <p:grpSpPr>
          <a:xfrm>
            <a:off x="352040" y="1981572"/>
            <a:ext cx="2521120" cy="2521118"/>
            <a:chOff x="611187" y="1981572"/>
            <a:chExt cx="2521120" cy="2521118"/>
          </a:xfrm>
        </p:grpSpPr>
        <p:sp>
          <p:nvSpPr>
            <p:cNvPr id="52" name="Rechteck 51">
              <a:hlinkClick r:id="rId5"/>
            </p:cNvPr>
            <p:cNvSpPr/>
            <p:nvPr/>
          </p:nvSpPr>
          <p:spPr>
            <a:xfrm>
              <a:off x="611188" y="1981572"/>
              <a:ext cx="2521118" cy="2521118"/>
            </a:xfrm>
            <a:prstGeom prst="rect">
              <a:avLst/>
            </a:prstGeom>
            <a:solidFill>
              <a:srgbClr val="F39200">
                <a:alpha val="69804"/>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57" name="Textfeld 56">
              <a:hlinkClick r:id="rId5"/>
            </p:cNvPr>
            <p:cNvSpPr txBox="1"/>
            <p:nvPr/>
          </p:nvSpPr>
          <p:spPr>
            <a:xfrm>
              <a:off x="611189" y="2267683"/>
              <a:ext cx="2521118" cy="430887"/>
            </a:xfrm>
            <a:prstGeom prst="rect">
              <a:avLst/>
            </a:prstGeom>
            <a:noFill/>
          </p:spPr>
          <p:txBody>
            <a:bodyPr wrap="square" rtlCol="0">
              <a:spAutoFit/>
            </a:bodyPr>
            <a:lstStyle/>
            <a:p>
              <a:pPr algn="ctr"/>
              <a:r>
                <a:rPr lang="de-AT" sz="2200" dirty="0">
                  <a:solidFill>
                    <a:srgbClr val="434F55"/>
                  </a:solidFill>
                  <a:latin typeface="Gill Sans MT" panose="020B0502020104020203" pitchFamily="34" charset="0"/>
                </a:rPr>
                <a:t>Saferinternet.at</a:t>
              </a:r>
              <a:endParaRPr lang="de-AT" sz="2200" dirty="0"/>
            </a:p>
          </p:txBody>
        </p:sp>
        <p:sp>
          <p:nvSpPr>
            <p:cNvPr id="10" name="Textfeld 9">
              <a:hlinkClick r:id="rId5"/>
            </p:cNvPr>
            <p:cNvSpPr txBox="1"/>
            <p:nvPr/>
          </p:nvSpPr>
          <p:spPr>
            <a:xfrm>
              <a:off x="611187" y="4031122"/>
              <a:ext cx="2521119" cy="369332"/>
            </a:xfrm>
            <a:prstGeom prst="rect">
              <a:avLst/>
            </a:prstGeom>
            <a:noFill/>
          </p:spPr>
          <p:txBody>
            <a:bodyPr wrap="square" rtlCol="0">
              <a:spAutoFit/>
            </a:bodyPr>
            <a:lstStyle/>
            <a:p>
              <a:r>
                <a:rPr lang="de-AT" dirty="0">
                  <a:solidFill>
                    <a:schemeClr val="bg1"/>
                  </a:solidFill>
                  <a:latin typeface="Gill Sans MT" panose="020B0502020104020203" pitchFamily="34" charset="0"/>
                </a:rPr>
                <a:t>www.saferinternet.at</a:t>
              </a:r>
              <a:endParaRPr lang="de-AT" dirty="0">
                <a:solidFill>
                  <a:schemeClr val="bg1"/>
                </a:solidFill>
              </a:endParaRPr>
            </a:p>
          </p:txBody>
        </p:sp>
      </p:grpSp>
      <p:pic>
        <p:nvPicPr>
          <p:cNvPr id="16" name="Grafik 15">
            <a:hlinkClick r:id="rId4"/>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48853" y="2752683"/>
            <a:ext cx="1362656" cy="1228843"/>
          </a:xfrm>
          <a:prstGeom prst="rect">
            <a:avLst/>
          </a:prstGeom>
        </p:spPr>
      </p:pic>
      <p:pic>
        <p:nvPicPr>
          <p:cNvPr id="18" name="Grafik 17">
            <a:hlinkClick r:id="rId3"/>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89088" y="2752683"/>
            <a:ext cx="1047410" cy="1186447"/>
          </a:xfrm>
          <a:prstGeom prst="rect">
            <a:avLst/>
          </a:prstGeom>
        </p:spPr>
      </p:pic>
      <p:pic>
        <p:nvPicPr>
          <p:cNvPr id="20" name="Grafik 19">
            <a:hlinkClick r:id="rId5"/>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16285" y="2802817"/>
            <a:ext cx="1704440" cy="1081254"/>
          </a:xfrm>
          <a:prstGeom prst="rect">
            <a:avLst/>
          </a:prstGeom>
        </p:spPr>
      </p:pic>
      <p:sp>
        <p:nvSpPr>
          <p:cNvPr id="21" name="Textfeld 20">
            <a:extLst>
              <a:ext uri="{FF2B5EF4-FFF2-40B4-BE49-F238E27FC236}">
                <a16:creationId xmlns:a16="http://schemas.microsoft.com/office/drawing/2014/main" id="{D0A5632A-181A-450C-81D4-47856EEB25F2}"/>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Beratungsangebot</a:t>
            </a:r>
          </a:p>
        </p:txBody>
      </p:sp>
    </p:spTree>
    <p:extLst>
      <p:ext uri="{BB962C8B-B14F-4D97-AF65-F5344CB8AC3E}">
        <p14:creationId xmlns:p14="http://schemas.microsoft.com/office/powerpoint/2010/main" val="1043061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22E45D01-1A50-4329-AE65-BA5B622C4BFF}"/>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Wann wird es zu viel?</a:t>
            </a:r>
          </a:p>
        </p:txBody>
      </p:sp>
      <p:pic>
        <p:nvPicPr>
          <p:cNvPr id="3" name="Grafik 2">
            <a:extLst>
              <a:ext uri="{FF2B5EF4-FFF2-40B4-BE49-F238E27FC236}">
                <a16:creationId xmlns:a16="http://schemas.microsoft.com/office/drawing/2014/main" id="{6C444922-B16C-4FAA-8830-33149B2F48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1301" y="239612"/>
            <a:ext cx="7371951" cy="59068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669877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rett, Kinder, Baby, Junge, Gadgets">
            <a:extLst>
              <a:ext uri="{FF2B5EF4-FFF2-40B4-BE49-F238E27FC236}">
                <a16:creationId xmlns:a16="http://schemas.microsoft.com/office/drawing/2014/main" id="{8884BF4A-A56B-5E42-A4C5-4396BD021E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603"/>
          <a:stretch/>
        </p:blipFill>
        <p:spPr bwMode="auto">
          <a:xfrm>
            <a:off x="0" y="-25400"/>
            <a:ext cx="9144000" cy="6445181"/>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D5DCFCF5-5D1F-984B-B7E6-CA9AA4318BD7}"/>
              </a:ext>
            </a:extLst>
          </p:cNvPr>
          <p:cNvSpPr txBox="1"/>
          <p:nvPr/>
        </p:nvSpPr>
        <p:spPr>
          <a:xfrm>
            <a:off x="4404497" y="6473279"/>
            <a:ext cx="4739503" cy="384721"/>
          </a:xfrm>
          <a:prstGeom prst="rect">
            <a:avLst/>
          </a:prstGeom>
          <a:noFill/>
        </p:spPr>
        <p:txBody>
          <a:bodyPr wrap="none" rtlCol="0">
            <a:spAutoFit/>
          </a:bodyPr>
          <a:lstStyle/>
          <a:p>
            <a:r>
              <a:rPr lang="de-AT" sz="1900" dirty="0">
                <a:latin typeface="Gill Sans MT" panose="020B0502020104020203" pitchFamily="34" charset="0"/>
              </a:rPr>
              <a:t>Wie bekomme ich mein Kind vom Bildschirm?</a:t>
            </a:r>
          </a:p>
        </p:txBody>
      </p:sp>
      <p:sp>
        <p:nvSpPr>
          <p:cNvPr id="6" name="Textfeld 5">
            <a:extLst>
              <a:ext uri="{FF2B5EF4-FFF2-40B4-BE49-F238E27FC236}">
                <a16:creationId xmlns:a16="http://schemas.microsoft.com/office/drawing/2014/main" id="{52EE093A-0B31-49DE-95DF-635878F79DEC}"/>
              </a:ext>
            </a:extLst>
          </p:cNvPr>
          <p:cNvSpPr txBox="1"/>
          <p:nvPr/>
        </p:nvSpPr>
        <p:spPr>
          <a:xfrm>
            <a:off x="6978050" y="6077199"/>
            <a:ext cx="2058577"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Victoria_Borodinova</a:t>
            </a:r>
            <a:r>
              <a:rPr lang="de-AT" sz="1000" dirty="0">
                <a:solidFill>
                  <a:schemeClr val="bg1"/>
                </a:solidFill>
                <a:latin typeface="Gill Sans MT" panose="020B0502020104020203" pitchFamily="34" charset="0"/>
              </a:rPr>
              <a:t> </a:t>
            </a:r>
            <a:r>
              <a:rPr lang="de-AT" sz="1000" dirty="0">
                <a:solidFill>
                  <a:schemeClr val="bg1"/>
                </a:solidFill>
                <a:latin typeface="Gill Sans MT" panose="020B0502020104020203" pitchFamily="34" charset="0"/>
                <a:hlinkClick r:id="rId5">
                  <a:extLst>
                    <a:ext uri="{A12FA001-AC4F-418D-AE19-62706E023703}">
                      <ahyp:hlinkClr xmlns:ahyp="http://schemas.microsoft.com/office/drawing/2018/hyperlinkcolor" val="tx"/>
                    </a:ext>
                  </a:extLst>
                </a:hlinkClick>
              </a:rPr>
              <a:t> </a:t>
            </a:r>
            <a:r>
              <a:rPr lang="de-AT" sz="1000" dirty="0">
                <a:solidFill>
                  <a:schemeClr val="bg1"/>
                </a:solidFill>
                <a:latin typeface="Gill Sans MT" panose="020B0502020104020203" pitchFamily="34" charset="0"/>
              </a:rPr>
              <a:t>/ </a:t>
            </a:r>
            <a:r>
              <a:rPr lang="de-AT" sz="1000" dirty="0" err="1">
                <a:solidFill>
                  <a:schemeClr val="bg1"/>
                </a:solidFill>
                <a:latin typeface="Gill Sans MT" panose="020B0502020104020203" pitchFamily="34" charset="0"/>
              </a:rPr>
              <a:t>Pixabay</a:t>
            </a:r>
            <a:endParaRPr lang="de-AT" sz="10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29190181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Brett, Kinder, Baby, Junge, Gadgets">
            <a:extLst>
              <a:ext uri="{FF2B5EF4-FFF2-40B4-BE49-F238E27FC236}">
                <a16:creationId xmlns:a16="http://schemas.microsoft.com/office/drawing/2014/main" id="{8CF26F70-E844-4853-84E1-EABE92E7EA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603"/>
          <a:stretch/>
        </p:blipFill>
        <p:spPr bwMode="auto">
          <a:xfrm>
            <a:off x="0" y="-76200"/>
            <a:ext cx="9144000" cy="6445181"/>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0828D1AE-41F0-4941-8901-8189435BEDA5}"/>
              </a:ext>
            </a:extLst>
          </p:cNvPr>
          <p:cNvSpPr/>
          <p:nvPr/>
        </p:nvSpPr>
        <p:spPr>
          <a:xfrm>
            <a:off x="465513" y="681644"/>
            <a:ext cx="2992581" cy="1546167"/>
          </a:xfrm>
          <a:prstGeom prst="rect">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Strukturen schaffen</a:t>
            </a:r>
          </a:p>
        </p:txBody>
      </p:sp>
      <p:sp>
        <p:nvSpPr>
          <p:cNvPr id="6" name="Rechteck 5">
            <a:extLst>
              <a:ext uri="{FF2B5EF4-FFF2-40B4-BE49-F238E27FC236}">
                <a16:creationId xmlns:a16="http://schemas.microsoft.com/office/drawing/2014/main" id="{D4939052-B70C-6648-850B-D828857AA3F8}"/>
              </a:ext>
            </a:extLst>
          </p:cNvPr>
          <p:cNvSpPr/>
          <p:nvPr/>
        </p:nvSpPr>
        <p:spPr>
          <a:xfrm>
            <a:off x="465513" y="2482917"/>
            <a:ext cx="2992581" cy="1546167"/>
          </a:xfrm>
          <a:prstGeom prst="rect">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Alternativen suchen </a:t>
            </a:r>
          </a:p>
        </p:txBody>
      </p:sp>
      <p:sp>
        <p:nvSpPr>
          <p:cNvPr id="7" name="Rechteck 6">
            <a:extLst>
              <a:ext uri="{FF2B5EF4-FFF2-40B4-BE49-F238E27FC236}">
                <a16:creationId xmlns:a16="http://schemas.microsoft.com/office/drawing/2014/main" id="{7C832886-A9A8-4043-8D17-9FCBB3A46F35}"/>
              </a:ext>
            </a:extLst>
          </p:cNvPr>
          <p:cNvSpPr/>
          <p:nvPr/>
        </p:nvSpPr>
        <p:spPr>
          <a:xfrm>
            <a:off x="465513" y="4406899"/>
            <a:ext cx="2992581" cy="1546167"/>
          </a:xfrm>
          <a:prstGeom prst="rect">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Regeln und Konsequenzen festlegen</a:t>
            </a:r>
          </a:p>
        </p:txBody>
      </p:sp>
      <p:sp>
        <p:nvSpPr>
          <p:cNvPr id="8" name="Textfeld 7">
            <a:extLst>
              <a:ext uri="{FF2B5EF4-FFF2-40B4-BE49-F238E27FC236}">
                <a16:creationId xmlns:a16="http://schemas.microsoft.com/office/drawing/2014/main" id="{3928D417-41D8-4A07-B636-DBF805AC5D67}"/>
              </a:ext>
            </a:extLst>
          </p:cNvPr>
          <p:cNvSpPr txBox="1"/>
          <p:nvPr/>
        </p:nvSpPr>
        <p:spPr>
          <a:xfrm>
            <a:off x="4404497" y="6473279"/>
            <a:ext cx="4739503" cy="384721"/>
          </a:xfrm>
          <a:prstGeom prst="rect">
            <a:avLst/>
          </a:prstGeom>
          <a:noFill/>
        </p:spPr>
        <p:txBody>
          <a:bodyPr wrap="none" rtlCol="0">
            <a:spAutoFit/>
          </a:bodyPr>
          <a:lstStyle/>
          <a:p>
            <a:r>
              <a:rPr lang="de-AT" sz="1900" dirty="0">
                <a:latin typeface="Gill Sans MT" panose="020B0502020104020203" pitchFamily="34" charset="0"/>
              </a:rPr>
              <a:t>Wie bekomme ich mein Kind vom Bildschirm?</a:t>
            </a:r>
          </a:p>
        </p:txBody>
      </p:sp>
      <p:sp>
        <p:nvSpPr>
          <p:cNvPr id="11" name="Rechteck 10">
            <a:extLst>
              <a:ext uri="{FF2B5EF4-FFF2-40B4-BE49-F238E27FC236}">
                <a16:creationId xmlns:a16="http://schemas.microsoft.com/office/drawing/2014/main" id="{77D1EB87-739D-431B-9A71-569194E84388}"/>
              </a:ext>
            </a:extLst>
          </p:cNvPr>
          <p:cNvSpPr/>
          <p:nvPr/>
        </p:nvSpPr>
        <p:spPr>
          <a:xfrm>
            <a:off x="4085013" y="681644"/>
            <a:ext cx="2992581" cy="1546167"/>
          </a:xfrm>
          <a:prstGeom prst="rect">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Vorbild sein</a:t>
            </a:r>
          </a:p>
        </p:txBody>
      </p:sp>
      <p:sp>
        <p:nvSpPr>
          <p:cNvPr id="12" name="Textfeld 11">
            <a:extLst>
              <a:ext uri="{FF2B5EF4-FFF2-40B4-BE49-F238E27FC236}">
                <a16:creationId xmlns:a16="http://schemas.microsoft.com/office/drawing/2014/main" id="{4E078C74-5796-4690-873E-6A9DE8C06C83}"/>
              </a:ext>
            </a:extLst>
          </p:cNvPr>
          <p:cNvSpPr txBox="1"/>
          <p:nvPr/>
        </p:nvSpPr>
        <p:spPr>
          <a:xfrm>
            <a:off x="6978050" y="6077199"/>
            <a:ext cx="2058577"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Victoria_Borodinova</a:t>
            </a:r>
            <a:r>
              <a:rPr lang="de-AT" sz="1000" dirty="0">
                <a:solidFill>
                  <a:schemeClr val="bg1"/>
                </a:solidFill>
                <a:latin typeface="Gill Sans MT" panose="020B0502020104020203" pitchFamily="34" charset="0"/>
              </a:rPr>
              <a:t> </a:t>
            </a:r>
            <a:r>
              <a:rPr lang="de-AT" sz="1000" dirty="0">
                <a:solidFill>
                  <a:schemeClr val="bg1"/>
                </a:solidFill>
                <a:latin typeface="Gill Sans MT" panose="020B0502020104020203" pitchFamily="34" charset="0"/>
                <a:hlinkClick r:id="rId5">
                  <a:extLst>
                    <a:ext uri="{A12FA001-AC4F-418D-AE19-62706E023703}">
                      <ahyp:hlinkClr xmlns:ahyp="http://schemas.microsoft.com/office/drawing/2018/hyperlinkcolor" val="tx"/>
                    </a:ext>
                  </a:extLst>
                </a:hlinkClick>
              </a:rPr>
              <a:t> </a:t>
            </a:r>
            <a:r>
              <a:rPr lang="de-AT" sz="1000" dirty="0">
                <a:solidFill>
                  <a:schemeClr val="bg1"/>
                </a:solidFill>
                <a:latin typeface="Gill Sans MT" panose="020B0502020104020203" pitchFamily="34" charset="0"/>
              </a:rPr>
              <a:t>/ </a:t>
            </a:r>
            <a:r>
              <a:rPr lang="de-AT" sz="1000" dirty="0" err="1">
                <a:solidFill>
                  <a:schemeClr val="bg1"/>
                </a:solidFill>
                <a:latin typeface="Gill Sans MT" panose="020B0502020104020203" pitchFamily="34" charset="0"/>
              </a:rPr>
              <a:t>Pixabay</a:t>
            </a:r>
            <a:endParaRPr lang="de-AT" sz="10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35882021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Grafik 6">
            <a:extLst>
              <a:ext uri="{FF2B5EF4-FFF2-40B4-BE49-F238E27FC236}">
                <a16:creationId xmlns:a16="http://schemas.microsoft.com/office/drawing/2014/main" id="{830DDE00-56CB-4A01-86D0-0EAF5E1DB9E7}"/>
              </a:ext>
            </a:extLst>
          </p:cNvPr>
          <p:cNvPicPr>
            <a:picLocks noChangeAspect="1"/>
          </p:cNvPicPr>
          <p:nvPr/>
        </p:nvPicPr>
        <p:blipFill rotWithShape="1">
          <a:blip r:embed="rId3"/>
          <a:srcRect t="2597"/>
          <a:stretch/>
        </p:blipFill>
        <p:spPr>
          <a:xfrm>
            <a:off x="0" y="0"/>
            <a:ext cx="9144000" cy="6394909"/>
          </a:xfrm>
          <a:prstGeom prst="rect">
            <a:avLst/>
          </a:prstGeom>
        </p:spPr>
      </p:pic>
      <p:sp>
        <p:nvSpPr>
          <p:cNvPr id="8" name="Textfeld 7">
            <a:extLst>
              <a:ext uri="{FF2B5EF4-FFF2-40B4-BE49-F238E27FC236}">
                <a16:creationId xmlns:a16="http://schemas.microsoft.com/office/drawing/2014/main" id="{A990651B-7B82-4651-99F7-774D556F3E64}"/>
              </a:ext>
            </a:extLst>
          </p:cNvPr>
          <p:cNvSpPr txBox="1"/>
          <p:nvPr/>
        </p:nvSpPr>
        <p:spPr>
          <a:xfrm>
            <a:off x="6872861" y="6439816"/>
            <a:ext cx="2188356" cy="384721"/>
          </a:xfrm>
          <a:prstGeom prst="rect">
            <a:avLst/>
          </a:prstGeom>
          <a:noFill/>
        </p:spPr>
        <p:txBody>
          <a:bodyPr wrap="none" rtlCol="0">
            <a:spAutoFit/>
          </a:bodyPr>
          <a:lstStyle/>
          <a:p>
            <a:r>
              <a:rPr lang="de-DE" sz="1900" dirty="0">
                <a:latin typeface="Gill Sans MT" panose="020B0502020104020203" pitchFamily="34" charset="0"/>
              </a:rPr>
              <a:t>Online-Freundschaft</a:t>
            </a:r>
          </a:p>
        </p:txBody>
      </p:sp>
      <p:sp>
        <p:nvSpPr>
          <p:cNvPr id="9" name="Textfeld 8">
            <a:extLst>
              <a:ext uri="{FF2B5EF4-FFF2-40B4-BE49-F238E27FC236}">
                <a16:creationId xmlns:a16="http://schemas.microsoft.com/office/drawing/2014/main" id="{EEBF0CA7-0BEB-485B-AF0C-74C6424E3D5F}"/>
              </a:ext>
            </a:extLst>
          </p:cNvPr>
          <p:cNvSpPr txBox="1"/>
          <p:nvPr/>
        </p:nvSpPr>
        <p:spPr>
          <a:xfrm>
            <a:off x="7473350" y="6042309"/>
            <a:ext cx="1670650"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Annie </a:t>
            </a:r>
            <a:r>
              <a:rPr lang="de-AT" sz="1000" dirty="0" err="1">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Spratt</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 </a:t>
            </a:r>
            <a:r>
              <a:rPr lang="de-AT" sz="1000" dirty="0">
                <a:solidFill>
                  <a:schemeClr val="bg1"/>
                </a:solidFill>
                <a:latin typeface="Gill Sans MT" panose="020B0502020104020203" pitchFamily="34" charset="0"/>
              </a:rPr>
              <a:t>/ Unsplash</a:t>
            </a:r>
          </a:p>
        </p:txBody>
      </p:sp>
    </p:spTree>
    <p:extLst>
      <p:ext uri="{BB962C8B-B14F-4D97-AF65-F5344CB8AC3E}">
        <p14:creationId xmlns:p14="http://schemas.microsoft.com/office/powerpoint/2010/main" val="3075008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293A16D-3192-40FD-8E96-C199A4E48B16}"/>
              </a:ext>
            </a:extLst>
          </p:cNvPr>
          <p:cNvPicPr>
            <a:picLocks noChangeAspect="1"/>
          </p:cNvPicPr>
          <p:nvPr/>
        </p:nvPicPr>
        <p:blipFill rotWithShape="1">
          <a:blip r:embed="rId3"/>
          <a:srcRect t="2597"/>
          <a:stretch/>
        </p:blipFill>
        <p:spPr>
          <a:xfrm>
            <a:off x="0" y="0"/>
            <a:ext cx="9144000" cy="6394909"/>
          </a:xfrm>
          <a:prstGeom prst="rect">
            <a:avLst/>
          </a:prstGeom>
        </p:spPr>
      </p:pic>
      <p:sp>
        <p:nvSpPr>
          <p:cNvPr id="14" name="Rechteck 13">
            <a:extLst>
              <a:ext uri="{FF2B5EF4-FFF2-40B4-BE49-F238E27FC236}">
                <a16:creationId xmlns:a16="http://schemas.microsoft.com/office/drawing/2014/main" id="{3A0F2447-D68D-2B4D-87CE-F9FDD2A15438}"/>
              </a:ext>
            </a:extLst>
          </p:cNvPr>
          <p:cNvSpPr/>
          <p:nvPr/>
        </p:nvSpPr>
        <p:spPr>
          <a:xfrm>
            <a:off x="2749652" y="1264164"/>
            <a:ext cx="3632038" cy="3595713"/>
          </a:xfrm>
          <a:prstGeom prst="rect">
            <a:avLst/>
          </a:prstGeom>
          <a:solidFill>
            <a:schemeClr val="bg1"/>
          </a:solidFill>
          <a:ln w="76200">
            <a:solidFill>
              <a:srgbClr val="F392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r>
              <a:rPr lang="de-DE" sz="2400" b="1" dirty="0">
                <a:solidFill>
                  <a:schemeClr val="tx1"/>
                </a:solidFill>
                <a:latin typeface="Gill Sans MT" panose="020B0502020104020203" pitchFamily="34" charset="0"/>
              </a:rPr>
              <a:t>Tipps für Eltern:</a:t>
            </a:r>
            <a:endParaRPr lang="de-DE" sz="2400" dirty="0">
              <a:solidFill>
                <a:schemeClr val="tx1"/>
              </a:solidFill>
              <a:latin typeface="Gill Sans MT" panose="020B0502020104020203" pitchFamily="34" charset="0"/>
            </a:endParaRPr>
          </a:p>
          <a:p>
            <a:pPr marL="266700">
              <a:spcBef>
                <a:spcPts val="600"/>
              </a:spcBef>
              <a:spcAft>
                <a:spcPts val="600"/>
              </a:spcAft>
            </a:pPr>
            <a:r>
              <a:rPr lang="de-DE" sz="1900" dirty="0">
                <a:solidFill>
                  <a:schemeClr val="tx1"/>
                </a:solidFill>
                <a:latin typeface="Gill Sans MT" panose="020B0502020104020203" pitchFamily="34" charset="0"/>
              </a:rPr>
              <a:t>Über Online-Freunde sprechen und sie wahrnehmen</a:t>
            </a:r>
          </a:p>
          <a:p>
            <a:pPr marL="266700">
              <a:spcBef>
                <a:spcPts val="600"/>
              </a:spcBef>
              <a:spcAft>
                <a:spcPts val="600"/>
              </a:spcAft>
            </a:pPr>
            <a:r>
              <a:rPr lang="de-DE" sz="1900" dirty="0">
                <a:solidFill>
                  <a:schemeClr val="tx1"/>
                </a:solidFill>
                <a:latin typeface="Gill Sans MT" panose="020B0502020104020203" pitchFamily="34" charset="0"/>
              </a:rPr>
              <a:t>Bedeutung und Funktion erkennen und akzeptieren</a:t>
            </a:r>
          </a:p>
          <a:p>
            <a:pPr marL="266700">
              <a:spcBef>
                <a:spcPts val="600"/>
              </a:spcBef>
              <a:spcAft>
                <a:spcPts val="600"/>
              </a:spcAft>
            </a:pPr>
            <a:r>
              <a:rPr lang="de-DE" sz="1900" dirty="0">
                <a:solidFill>
                  <a:schemeClr val="tx1"/>
                </a:solidFill>
                <a:latin typeface="Gill Sans MT" panose="020B0502020104020203" pitchFamily="34" charset="0"/>
              </a:rPr>
              <a:t>Bei Treffen: Mit dabei sein</a:t>
            </a:r>
          </a:p>
          <a:p>
            <a:pPr marL="266700">
              <a:spcBef>
                <a:spcPts val="600"/>
              </a:spcBef>
              <a:spcAft>
                <a:spcPts val="600"/>
              </a:spcAft>
            </a:pPr>
            <a:r>
              <a:rPr lang="de-DE" sz="1900" dirty="0">
                <a:solidFill>
                  <a:schemeClr val="tx1"/>
                </a:solidFill>
                <a:latin typeface="Gill Sans MT" panose="020B0502020104020203" pitchFamily="34" charset="0"/>
              </a:rPr>
              <a:t>Panik der Eltern ist kein guter Begleiter</a:t>
            </a:r>
          </a:p>
        </p:txBody>
      </p:sp>
      <p:sp>
        <p:nvSpPr>
          <p:cNvPr id="3" name="Sprechblase: rechteckig mit abgerundeten Ecken 2">
            <a:extLst>
              <a:ext uri="{FF2B5EF4-FFF2-40B4-BE49-F238E27FC236}">
                <a16:creationId xmlns:a16="http://schemas.microsoft.com/office/drawing/2014/main" id="{8ACC7EB2-3D9D-48BA-A5D4-F143A5E414BD}"/>
              </a:ext>
            </a:extLst>
          </p:cNvPr>
          <p:cNvSpPr/>
          <p:nvPr/>
        </p:nvSpPr>
        <p:spPr>
          <a:xfrm>
            <a:off x="6344953" y="409502"/>
            <a:ext cx="2426562" cy="1043458"/>
          </a:xfrm>
          <a:prstGeom prst="wedgeRoundRectCallout">
            <a:avLst>
              <a:gd name="adj1" fmla="val -54995"/>
              <a:gd name="adj2" fmla="val 39375"/>
              <a:gd name="adj3" fmla="val 16667"/>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Wer ist die Person wirklich?</a:t>
            </a:r>
          </a:p>
        </p:txBody>
      </p:sp>
      <p:sp>
        <p:nvSpPr>
          <p:cNvPr id="16" name="Sprechblase: rechteckig mit abgerundeten Ecken 15">
            <a:extLst>
              <a:ext uri="{FF2B5EF4-FFF2-40B4-BE49-F238E27FC236}">
                <a16:creationId xmlns:a16="http://schemas.microsoft.com/office/drawing/2014/main" id="{AB2F4304-9F4E-40F8-8797-0710970F6319}"/>
              </a:ext>
            </a:extLst>
          </p:cNvPr>
          <p:cNvSpPr/>
          <p:nvPr/>
        </p:nvSpPr>
        <p:spPr>
          <a:xfrm>
            <a:off x="6381690" y="3020199"/>
            <a:ext cx="2426562" cy="1043458"/>
          </a:xfrm>
          <a:prstGeom prst="wedgeRoundRectCallout">
            <a:avLst>
              <a:gd name="adj1" fmla="val -55518"/>
              <a:gd name="adj2" fmla="val 7730"/>
              <a:gd name="adj3" fmla="val 16667"/>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Ist es Cyber-Grooming?</a:t>
            </a:r>
          </a:p>
        </p:txBody>
      </p:sp>
      <p:sp>
        <p:nvSpPr>
          <p:cNvPr id="17" name="Sprechblase: rechteckig mit abgerundeten Ecken 16">
            <a:extLst>
              <a:ext uri="{FF2B5EF4-FFF2-40B4-BE49-F238E27FC236}">
                <a16:creationId xmlns:a16="http://schemas.microsoft.com/office/drawing/2014/main" id="{B21317F7-EB42-450B-837C-97DAD6699BD0}"/>
              </a:ext>
            </a:extLst>
          </p:cNvPr>
          <p:cNvSpPr/>
          <p:nvPr/>
        </p:nvSpPr>
        <p:spPr>
          <a:xfrm>
            <a:off x="4565671" y="4960121"/>
            <a:ext cx="2426562" cy="1043458"/>
          </a:xfrm>
          <a:prstGeom prst="wedgeRoundRectCallout">
            <a:avLst>
              <a:gd name="adj1" fmla="val -7891"/>
              <a:gd name="adj2" fmla="val -70165"/>
              <a:gd name="adj3" fmla="val 16667"/>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Ist Erpressung oder psychischer Druck im Spiel?</a:t>
            </a:r>
          </a:p>
        </p:txBody>
      </p:sp>
      <p:sp>
        <p:nvSpPr>
          <p:cNvPr id="18" name="Sprechblase: rechteckig mit abgerundeten Ecken 17">
            <a:extLst>
              <a:ext uri="{FF2B5EF4-FFF2-40B4-BE49-F238E27FC236}">
                <a16:creationId xmlns:a16="http://schemas.microsoft.com/office/drawing/2014/main" id="{379757FE-2DC4-4DEF-83AB-27E78EF35E56}"/>
              </a:ext>
            </a:extLst>
          </p:cNvPr>
          <p:cNvSpPr/>
          <p:nvPr/>
        </p:nvSpPr>
        <p:spPr>
          <a:xfrm>
            <a:off x="474085" y="459145"/>
            <a:ext cx="2426562" cy="1043458"/>
          </a:xfrm>
          <a:prstGeom prst="wedgeRoundRectCallout">
            <a:avLst>
              <a:gd name="adj1" fmla="val 55437"/>
              <a:gd name="adj2" fmla="val 42141"/>
              <a:gd name="adj3" fmla="val 16667"/>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Erfüllen u. U. eine wichtige Funktion für das Kind</a:t>
            </a:r>
          </a:p>
        </p:txBody>
      </p:sp>
      <p:sp>
        <p:nvSpPr>
          <p:cNvPr id="19" name="Sprechblase: rechteckig mit abgerundeten Ecken 18">
            <a:extLst>
              <a:ext uri="{FF2B5EF4-FFF2-40B4-BE49-F238E27FC236}">
                <a16:creationId xmlns:a16="http://schemas.microsoft.com/office/drawing/2014/main" id="{33A8121A-362F-4B79-88D7-373497D92488}"/>
              </a:ext>
            </a:extLst>
          </p:cNvPr>
          <p:cNvSpPr/>
          <p:nvPr/>
        </p:nvSpPr>
        <p:spPr>
          <a:xfrm>
            <a:off x="596409" y="4859877"/>
            <a:ext cx="2426562" cy="1043458"/>
          </a:xfrm>
          <a:prstGeom prst="wedgeRoundRectCallout">
            <a:avLst>
              <a:gd name="adj1" fmla="val 43400"/>
              <a:gd name="adj2" fmla="val -105129"/>
              <a:gd name="adj3" fmla="val 16667"/>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Teilen aktuelle Interessen und Vorlieben des Kindes</a:t>
            </a:r>
          </a:p>
        </p:txBody>
      </p:sp>
      <p:sp>
        <p:nvSpPr>
          <p:cNvPr id="10" name="Textfeld 9">
            <a:extLst>
              <a:ext uri="{FF2B5EF4-FFF2-40B4-BE49-F238E27FC236}">
                <a16:creationId xmlns:a16="http://schemas.microsoft.com/office/drawing/2014/main" id="{644B03D5-B0E8-48D0-B958-E60EE345D063}"/>
              </a:ext>
            </a:extLst>
          </p:cNvPr>
          <p:cNvSpPr txBox="1"/>
          <p:nvPr/>
        </p:nvSpPr>
        <p:spPr>
          <a:xfrm>
            <a:off x="6872861" y="6439816"/>
            <a:ext cx="2188356" cy="384721"/>
          </a:xfrm>
          <a:prstGeom prst="rect">
            <a:avLst/>
          </a:prstGeom>
          <a:noFill/>
        </p:spPr>
        <p:txBody>
          <a:bodyPr wrap="none" rtlCol="0">
            <a:spAutoFit/>
          </a:bodyPr>
          <a:lstStyle/>
          <a:p>
            <a:r>
              <a:rPr lang="de-DE" sz="1900" dirty="0">
                <a:latin typeface="Gill Sans MT" panose="020B0502020104020203" pitchFamily="34" charset="0"/>
              </a:rPr>
              <a:t>Online-Freundschaft</a:t>
            </a:r>
          </a:p>
        </p:txBody>
      </p:sp>
      <p:sp>
        <p:nvSpPr>
          <p:cNvPr id="13" name="Textfeld 12">
            <a:extLst>
              <a:ext uri="{FF2B5EF4-FFF2-40B4-BE49-F238E27FC236}">
                <a16:creationId xmlns:a16="http://schemas.microsoft.com/office/drawing/2014/main" id="{B954C9A7-6EBC-4943-9962-D6E828C4C8F2}"/>
              </a:ext>
            </a:extLst>
          </p:cNvPr>
          <p:cNvSpPr txBox="1"/>
          <p:nvPr/>
        </p:nvSpPr>
        <p:spPr>
          <a:xfrm>
            <a:off x="7473350" y="6042309"/>
            <a:ext cx="1670650"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Annie </a:t>
            </a:r>
            <a:r>
              <a:rPr lang="de-AT" sz="1000" dirty="0" err="1">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Spratt</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 </a:t>
            </a:r>
            <a:r>
              <a:rPr lang="de-AT" sz="1000" dirty="0">
                <a:solidFill>
                  <a:schemeClr val="bg1"/>
                </a:solidFill>
                <a:latin typeface="Gill Sans MT" panose="020B0502020104020203" pitchFamily="34" charset="0"/>
              </a:rPr>
              <a:t>/ Unsplash</a:t>
            </a:r>
          </a:p>
        </p:txBody>
      </p:sp>
    </p:spTree>
    <p:extLst>
      <p:ext uri="{BB962C8B-B14F-4D97-AF65-F5344CB8AC3E}">
        <p14:creationId xmlns:p14="http://schemas.microsoft.com/office/powerpoint/2010/main" val="2329120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22733" y="1672252"/>
            <a:ext cx="1706562" cy="170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407025" y="4116124"/>
            <a:ext cx="1294869" cy="129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 6" descr="463px-Symbol_thumbs_up.svg.png"/>
          <p:cNvPicPr>
            <a:picLocks noChangeAspect="1"/>
          </p:cNvPicPr>
          <p:nvPr/>
        </p:nvPicPr>
        <p:blipFill>
          <a:blip r:embed="rId5" cstate="email">
            <a:duotone>
              <a:prstClr val="black"/>
              <a:srgbClr val="F39200">
                <a:tint val="45000"/>
                <a:satMod val="400000"/>
              </a:srgbClr>
            </a:duotone>
            <a:extLst>
              <a:ext uri="{28A0092B-C50C-407E-A947-70E740481C1C}">
                <a14:useLocalDpi xmlns:a14="http://schemas.microsoft.com/office/drawing/2010/main"/>
              </a:ext>
            </a:extLst>
          </a:blip>
          <a:srcRect/>
          <a:stretch>
            <a:fillRect/>
          </a:stretch>
        </p:blipFill>
        <p:spPr bwMode="auto">
          <a:xfrm>
            <a:off x="250826" y="1446840"/>
            <a:ext cx="3486150" cy="45100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 7" descr="463px-Symbol_thumbs_down.svg.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313091" y="1021555"/>
            <a:ext cx="3392488" cy="43894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feld 9">
            <a:extLst>
              <a:ext uri="{FF2B5EF4-FFF2-40B4-BE49-F238E27FC236}">
                <a16:creationId xmlns:a16="http://schemas.microsoft.com/office/drawing/2014/main" id="{1CF33150-C438-48C2-AE73-321F2DBB8880}"/>
              </a:ext>
            </a:extLst>
          </p:cNvPr>
          <p:cNvSpPr txBox="1"/>
          <p:nvPr/>
        </p:nvSpPr>
        <p:spPr>
          <a:xfrm>
            <a:off x="3993693"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Ja oder Nein?</a:t>
            </a:r>
          </a:p>
        </p:txBody>
      </p:sp>
    </p:spTree>
    <p:extLst>
      <p:ext uri="{BB962C8B-B14F-4D97-AF65-F5344CB8AC3E}">
        <p14:creationId xmlns:p14="http://schemas.microsoft.com/office/powerpoint/2010/main" val="39103636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A1E52AEF-7A1E-4C2E-B7F5-68A2BDB30B9F}"/>
              </a:ext>
            </a:extLst>
          </p:cNvPr>
          <p:cNvSpPr txBox="1"/>
          <p:nvPr/>
        </p:nvSpPr>
        <p:spPr>
          <a:xfrm>
            <a:off x="3993693"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Ja oder Nein?</a:t>
            </a:r>
          </a:p>
        </p:txBody>
      </p:sp>
      <p:pic>
        <p:nvPicPr>
          <p:cNvPr id="3" name="Grafik 2" descr="Ein Bild, das Screenshot enthält.&#10;&#10;Mit sehr hoher Zuverlässigkeit generierte Beschreibung">
            <a:extLst>
              <a:ext uri="{FF2B5EF4-FFF2-40B4-BE49-F238E27FC236}">
                <a16:creationId xmlns:a16="http://schemas.microsoft.com/office/drawing/2014/main" id="{84EFB762-F007-4544-B014-F6F0F31846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79262" y="330200"/>
            <a:ext cx="5185476" cy="55403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85590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72395FDA-1EF5-4E52-A995-95CDCFCA3C87}"/>
              </a:ext>
            </a:extLst>
          </p:cNvPr>
          <p:cNvPicPr>
            <a:picLocks noChangeAspect="1"/>
          </p:cNvPicPr>
          <p:nvPr/>
        </p:nvPicPr>
        <p:blipFill rotWithShape="1">
          <a:blip r:embed="rId3">
            <a:extLst>
              <a:ext uri="{28A0092B-C50C-407E-A947-70E740481C1C}">
                <a14:useLocalDpi xmlns:a14="http://schemas.microsoft.com/office/drawing/2010/main" val="0"/>
              </a:ext>
            </a:extLst>
          </a:blip>
          <a:srcRect r="8366"/>
          <a:stretch/>
        </p:blipFill>
        <p:spPr>
          <a:xfrm>
            <a:off x="0" y="0"/>
            <a:ext cx="9144001" cy="6400800"/>
          </a:xfrm>
          <a:prstGeom prst="rect">
            <a:avLst/>
          </a:prstGeom>
        </p:spPr>
      </p:pic>
      <p:pic>
        <p:nvPicPr>
          <p:cNvPr id="5" name="Grafik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76727" y="238783"/>
            <a:ext cx="2832246" cy="2851297"/>
          </a:xfrm>
          <a:prstGeom prst="rect">
            <a:avLst/>
          </a:prstGeom>
        </p:spPr>
      </p:pic>
      <p:pic>
        <p:nvPicPr>
          <p:cNvPr id="6" name="Bild 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57439" y="3014750"/>
            <a:ext cx="168275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398705" y="1389514"/>
            <a:ext cx="11334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 6"/>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731382" y="3159332"/>
            <a:ext cx="12065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 7"/>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249238" y="425631"/>
            <a:ext cx="243205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 8"/>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417047" y="4920509"/>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d 11"/>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088960" y="5301327"/>
            <a:ext cx="6699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Bild 13"/>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911350" y="5146442"/>
            <a:ext cx="6699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Bild 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43650" y="3257732"/>
            <a:ext cx="168275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ild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7815953" y="708674"/>
            <a:ext cx="11334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ild 11"/>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894637" y="2489407"/>
            <a:ext cx="6699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ild 11"/>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347074" y="4476517"/>
            <a:ext cx="6699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Bild 11"/>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205162" y="406374"/>
            <a:ext cx="6699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Bild 11"/>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31788" y="5435134"/>
            <a:ext cx="6699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feld 19">
            <a:extLst>
              <a:ext uri="{FF2B5EF4-FFF2-40B4-BE49-F238E27FC236}">
                <a16:creationId xmlns:a16="http://schemas.microsoft.com/office/drawing/2014/main" id="{44C3BB70-4024-4D5B-83B4-EEFB5FCBDF9B}"/>
              </a:ext>
            </a:extLst>
          </p:cNvPr>
          <p:cNvSpPr txBox="1"/>
          <p:nvPr/>
        </p:nvSpPr>
        <p:spPr>
          <a:xfrm>
            <a:off x="4146699" y="6432357"/>
            <a:ext cx="4997301" cy="677108"/>
          </a:xfrm>
          <a:prstGeom prst="rect">
            <a:avLst/>
          </a:prstGeom>
          <a:noFill/>
        </p:spPr>
        <p:txBody>
          <a:bodyPr wrap="square" rtlCol="0">
            <a:spAutoFit/>
          </a:bodyPr>
          <a:lstStyle/>
          <a:p>
            <a:pPr algn="r"/>
            <a:r>
              <a:rPr lang="de-AT" sz="1900" dirty="0">
                <a:latin typeface="Gill Sans MT" panose="020B0502020104020203" pitchFamily="34" charset="0"/>
              </a:rPr>
              <a:t>WhatsApp</a:t>
            </a:r>
          </a:p>
          <a:p>
            <a:pPr algn="r"/>
            <a:endParaRPr lang="de-AT" sz="1900" dirty="0">
              <a:latin typeface="+mj-lt"/>
            </a:endParaRPr>
          </a:p>
        </p:txBody>
      </p:sp>
    </p:spTree>
    <p:extLst>
      <p:ext uri="{BB962C8B-B14F-4D97-AF65-F5344CB8AC3E}">
        <p14:creationId xmlns:p14="http://schemas.microsoft.com/office/powerpoint/2010/main" val="18590723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feld 4">
            <a:extLst>
              <a:ext uri="{FF2B5EF4-FFF2-40B4-BE49-F238E27FC236}">
                <a16:creationId xmlns:a16="http://schemas.microsoft.com/office/drawing/2014/main" id="{B8A6EC5B-3DA7-46B9-9AAB-F96D0FA991B4}"/>
              </a:ext>
            </a:extLst>
          </p:cNvPr>
          <p:cNvSpPr txBox="1">
            <a:spLocks noChangeArrowheads="1"/>
          </p:cNvSpPr>
          <p:nvPr/>
        </p:nvSpPr>
        <p:spPr bwMode="auto">
          <a:xfrm>
            <a:off x="4146550" y="64643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Unangenehme Bilder</a:t>
            </a:r>
            <a:endParaRPr lang="de-AT" altLang="de-DE" sz="1900" dirty="0">
              <a:solidFill>
                <a:schemeClr val="tx1"/>
              </a:solidFill>
              <a:latin typeface="Calibri Light" panose="020F0302020204030204" pitchFamily="34" charset="0"/>
            </a:endParaRPr>
          </a:p>
        </p:txBody>
      </p:sp>
      <p:pic>
        <p:nvPicPr>
          <p:cNvPr id="3" name="Grafik 2" descr="Ein Bild, das Lampe, Objekt, Feuer, drinnen enthält.&#10;&#10;Automatisch generierte Beschreibung">
            <a:extLst>
              <a:ext uri="{FF2B5EF4-FFF2-40B4-BE49-F238E27FC236}">
                <a16:creationId xmlns:a16="http://schemas.microsoft.com/office/drawing/2014/main" id="{05F911FB-CABA-41CC-A6C6-C03F90063F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438900"/>
          </a:xfrm>
          <a:prstGeom prst="rect">
            <a:avLst/>
          </a:prstGeom>
        </p:spPr>
      </p:pic>
      <p:sp>
        <p:nvSpPr>
          <p:cNvPr id="4" name="Textfeld 3">
            <a:extLst>
              <a:ext uri="{FF2B5EF4-FFF2-40B4-BE49-F238E27FC236}">
                <a16:creationId xmlns:a16="http://schemas.microsoft.com/office/drawing/2014/main" id="{6FCDCD6A-0A83-4022-AFE5-BAF8BB6F15A5}"/>
              </a:ext>
            </a:extLst>
          </p:cNvPr>
          <p:cNvSpPr txBox="1"/>
          <p:nvPr/>
        </p:nvSpPr>
        <p:spPr>
          <a:xfrm>
            <a:off x="7759508" y="6192679"/>
            <a:ext cx="1313180"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brazma</a:t>
            </a:r>
            <a:r>
              <a:rPr lang="de-AT" sz="1000" dirty="0">
                <a:solidFill>
                  <a:schemeClr val="bg1"/>
                </a:solidFill>
                <a:latin typeface="Gill Sans MT" panose="020B0502020104020203" pitchFamily="34" charset="0"/>
              </a:rPr>
              <a:t> / </a:t>
            </a:r>
            <a:r>
              <a:rPr lang="de-AT" sz="1000" dirty="0" err="1">
                <a:solidFill>
                  <a:schemeClr val="bg1"/>
                </a:solidFill>
                <a:latin typeface="Gill Sans MT" panose="020B0502020104020203" pitchFamily="34" charset="0"/>
              </a:rPr>
              <a:t>pixabay</a:t>
            </a:r>
            <a:endParaRPr lang="de-AT" sz="1000" dirty="0">
              <a:solidFill>
                <a:schemeClr val="bg1"/>
              </a:solidFill>
              <a:latin typeface="Gill Sans MT" panose="020B0502020104020203"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94AF38F-A197-41D6-A83E-9259C2EB2F7A}"/>
              </a:ext>
            </a:extLst>
          </p:cNvPr>
          <p:cNvPicPr>
            <a:picLocks noChangeAspect="1"/>
          </p:cNvPicPr>
          <p:nvPr/>
        </p:nvPicPr>
        <p:blipFill rotWithShape="1">
          <a:blip r:embed="rId3">
            <a:extLst>
              <a:ext uri="{28A0092B-C50C-407E-A947-70E740481C1C}">
                <a14:useLocalDpi xmlns:a14="http://schemas.microsoft.com/office/drawing/2010/main" val="0"/>
              </a:ext>
            </a:extLst>
          </a:blip>
          <a:srcRect r="8366"/>
          <a:stretch/>
        </p:blipFill>
        <p:spPr>
          <a:xfrm>
            <a:off x="0" y="0"/>
            <a:ext cx="9144001" cy="6400800"/>
          </a:xfrm>
          <a:prstGeom prst="rect">
            <a:avLst/>
          </a:prstGeom>
        </p:spPr>
      </p:pic>
      <p:grpSp>
        <p:nvGrpSpPr>
          <p:cNvPr id="4" name="Gruppieren 3">
            <a:extLst>
              <a:ext uri="{FF2B5EF4-FFF2-40B4-BE49-F238E27FC236}">
                <a16:creationId xmlns:a16="http://schemas.microsoft.com/office/drawing/2014/main" id="{33A9DB8F-0DE2-42A3-94D6-778ED21349E1}"/>
              </a:ext>
            </a:extLst>
          </p:cNvPr>
          <p:cNvGrpSpPr/>
          <p:nvPr/>
        </p:nvGrpSpPr>
        <p:grpSpPr>
          <a:xfrm>
            <a:off x="201579" y="4820860"/>
            <a:ext cx="5012852" cy="1283206"/>
            <a:chOff x="308878" y="4399694"/>
            <a:chExt cx="5012852" cy="1799631"/>
          </a:xfrm>
        </p:grpSpPr>
        <p:sp>
          <p:nvSpPr>
            <p:cNvPr id="11" name="Gleichschenkliges Dreieck 10">
              <a:extLst>
                <a:ext uri="{FF2B5EF4-FFF2-40B4-BE49-F238E27FC236}">
                  <a16:creationId xmlns:a16="http://schemas.microsoft.com/office/drawing/2014/main" id="{C7DC70F9-060D-41BF-A8C3-5C2881B79F66}"/>
                </a:ext>
              </a:extLst>
            </p:cNvPr>
            <p:cNvSpPr/>
            <p:nvPr/>
          </p:nvSpPr>
          <p:spPr>
            <a:xfrm rot="16200000">
              <a:off x="252022" y="5477371"/>
              <a:ext cx="663472" cy="549759"/>
            </a:xfrm>
            <a:prstGeom prst="triangle">
              <a:avLst/>
            </a:prstGeom>
            <a:solidFill>
              <a:srgbClr val="E2F9CB"/>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sp>
          <p:nvSpPr>
            <p:cNvPr id="12" name="Rechteck: abgerundete Ecken 11">
              <a:extLst>
                <a:ext uri="{FF2B5EF4-FFF2-40B4-BE49-F238E27FC236}">
                  <a16:creationId xmlns:a16="http://schemas.microsoft.com/office/drawing/2014/main" id="{B4071262-5F4F-43A8-B5FD-3404C6CD7B46}"/>
                </a:ext>
              </a:extLst>
            </p:cNvPr>
            <p:cNvSpPr/>
            <p:nvPr/>
          </p:nvSpPr>
          <p:spPr>
            <a:xfrm>
              <a:off x="525080" y="4399694"/>
              <a:ext cx="4796650" cy="1799631"/>
            </a:xfrm>
            <a:prstGeom prst="roundRect">
              <a:avLst/>
            </a:prstGeom>
            <a:solidFill>
              <a:srgbClr val="E2F9CB"/>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grpSp>
      <p:sp>
        <p:nvSpPr>
          <p:cNvPr id="14" name="Textfeld 13">
            <a:extLst>
              <a:ext uri="{FF2B5EF4-FFF2-40B4-BE49-F238E27FC236}">
                <a16:creationId xmlns:a16="http://schemas.microsoft.com/office/drawing/2014/main" id="{56A586A3-1641-4788-9306-E93B37E29EB5}"/>
              </a:ext>
            </a:extLst>
          </p:cNvPr>
          <p:cNvSpPr txBox="1"/>
          <p:nvPr/>
        </p:nvSpPr>
        <p:spPr>
          <a:xfrm>
            <a:off x="476458" y="4954631"/>
            <a:ext cx="4572000" cy="1015663"/>
          </a:xfrm>
          <a:prstGeom prst="rect">
            <a:avLst/>
          </a:prstGeom>
          <a:noFill/>
        </p:spPr>
        <p:txBody>
          <a:bodyPr wrap="square">
            <a:spAutoFit/>
          </a:bodyPr>
          <a:lstStyle/>
          <a:p>
            <a:r>
              <a:rPr lang="de-AT" sz="1200" dirty="0">
                <a:latin typeface="Arial" panose="020B0604020202020204" pitchFamily="34" charset="0"/>
                <a:cs typeface="Arial" panose="020B0604020202020204" pitchFamily="34" charset="0"/>
              </a:rPr>
              <a:t>Hallo ich bin Momo und bin vor 3 Jahren verstorben ich wurde von einem Auto angefahren und wenn du nicht möchtest das ich heute Abend um 00:00 Uhr in deinem Zimmer stehe und dir beim schlafen zuschaue dann sende diese Nachricht an 15 Kontakte weiter. Du glaubst mir nicht?</a:t>
            </a:r>
          </a:p>
        </p:txBody>
      </p:sp>
      <p:sp>
        <p:nvSpPr>
          <p:cNvPr id="17" name="Textfeld 4">
            <a:extLst>
              <a:ext uri="{FF2B5EF4-FFF2-40B4-BE49-F238E27FC236}">
                <a16:creationId xmlns:a16="http://schemas.microsoft.com/office/drawing/2014/main" id="{02E61F40-13E2-4772-86E1-D4532DCA816F}"/>
              </a:ext>
            </a:extLst>
          </p:cNvPr>
          <p:cNvSpPr txBox="1">
            <a:spLocks noChangeArrowheads="1"/>
          </p:cNvSpPr>
          <p:nvPr/>
        </p:nvSpPr>
        <p:spPr bwMode="auto">
          <a:xfrm>
            <a:off x="4146550" y="64643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Kettenbriefe</a:t>
            </a:r>
            <a:endParaRPr lang="de-AT" altLang="de-DE" sz="1900" dirty="0">
              <a:solidFill>
                <a:schemeClr val="tx1"/>
              </a:solidFill>
              <a:latin typeface="Calibri Light" panose="020F0302020204030204" pitchFamily="34" charset="0"/>
            </a:endParaRPr>
          </a:p>
        </p:txBody>
      </p:sp>
      <p:grpSp>
        <p:nvGrpSpPr>
          <p:cNvPr id="16" name="Gruppieren 15">
            <a:extLst>
              <a:ext uri="{FF2B5EF4-FFF2-40B4-BE49-F238E27FC236}">
                <a16:creationId xmlns:a16="http://schemas.microsoft.com/office/drawing/2014/main" id="{F7A07D63-D2E0-4D7D-8B04-22985BA7836D}"/>
              </a:ext>
            </a:extLst>
          </p:cNvPr>
          <p:cNvGrpSpPr/>
          <p:nvPr/>
        </p:nvGrpSpPr>
        <p:grpSpPr>
          <a:xfrm>
            <a:off x="313965" y="457200"/>
            <a:ext cx="4973203" cy="2543174"/>
            <a:chOff x="1249866" y="2108200"/>
            <a:chExt cx="4617534" cy="1638300"/>
          </a:xfrm>
        </p:grpSpPr>
        <p:sp>
          <p:nvSpPr>
            <p:cNvPr id="18" name="Gleichschenkliges Dreieck 17">
              <a:extLst>
                <a:ext uri="{FF2B5EF4-FFF2-40B4-BE49-F238E27FC236}">
                  <a16:creationId xmlns:a16="http://schemas.microsoft.com/office/drawing/2014/main" id="{4AE89A73-AE61-4979-9FB3-0CFB56437EBC}"/>
                </a:ext>
              </a:extLst>
            </p:cNvPr>
            <p:cNvSpPr/>
            <p:nvPr/>
          </p:nvSpPr>
          <p:spPr>
            <a:xfrm rot="16200000">
              <a:off x="1319716" y="3188914"/>
              <a:ext cx="368300" cy="508000"/>
            </a:xfrm>
            <a:prstGeom prst="triangle">
              <a:avLst/>
            </a:prstGeom>
            <a:solidFill>
              <a:srgbClr val="E2F9CB"/>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sp>
          <p:nvSpPr>
            <p:cNvPr id="19" name="Rechteck: abgerundete Ecken 18">
              <a:extLst>
                <a:ext uri="{FF2B5EF4-FFF2-40B4-BE49-F238E27FC236}">
                  <a16:creationId xmlns:a16="http://schemas.microsoft.com/office/drawing/2014/main" id="{50DD3523-0304-4517-8672-99067E4306A3}"/>
                </a:ext>
              </a:extLst>
            </p:cNvPr>
            <p:cNvSpPr/>
            <p:nvPr/>
          </p:nvSpPr>
          <p:spPr>
            <a:xfrm>
              <a:off x="1435100" y="2108200"/>
              <a:ext cx="4432300" cy="1638300"/>
            </a:xfrm>
            <a:prstGeom prst="roundRect">
              <a:avLst/>
            </a:prstGeom>
            <a:solidFill>
              <a:srgbClr val="E2F9CB"/>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grpSp>
      <p:sp>
        <p:nvSpPr>
          <p:cNvPr id="13" name="Textfeld 12">
            <a:extLst>
              <a:ext uri="{FF2B5EF4-FFF2-40B4-BE49-F238E27FC236}">
                <a16:creationId xmlns:a16="http://schemas.microsoft.com/office/drawing/2014/main" id="{65369C66-6E83-4B06-A2BB-5A142E217D4A}"/>
              </a:ext>
            </a:extLst>
          </p:cNvPr>
          <p:cNvSpPr txBox="1"/>
          <p:nvPr/>
        </p:nvSpPr>
        <p:spPr>
          <a:xfrm>
            <a:off x="751338" y="568654"/>
            <a:ext cx="4644736" cy="2308324"/>
          </a:xfrm>
          <a:prstGeom prst="rect">
            <a:avLst/>
          </a:prstGeom>
          <a:noFill/>
        </p:spPr>
        <p:txBody>
          <a:bodyPr wrap="square">
            <a:spAutoFit/>
          </a:bodyPr>
          <a:lstStyle/>
          <a:p>
            <a:r>
              <a:rPr lang="de-AT" sz="1200" dirty="0">
                <a:latin typeface="Arial" panose="020B0604020202020204" pitchFamily="34" charset="0"/>
                <a:cs typeface="Arial" panose="020B0604020202020204" pitchFamily="34" charset="0"/>
              </a:rPr>
              <a:t>Traust du dich 🤔 Schick das an 5 Mädchen und 5 Jungs Mal sehen was du für Smiley zurück bekommst 😎=Du bist cool 😀=Ich mag dich 😂=Du bist lustig 😘=Will dich küssen 😍=Du bist hübsch 😇=Du bist ein Engel 👿=Du bist ein Teufel 😡=Ich hasse dich 😠=Ich mag dich nicht 😏=Du bist hässlich 🤓=Du bist ein </a:t>
            </a:r>
            <a:r>
              <a:rPr lang="de-AT" sz="1200" dirty="0" err="1">
                <a:latin typeface="Arial" panose="020B0604020202020204" pitchFamily="34" charset="0"/>
                <a:cs typeface="Arial" panose="020B0604020202020204" pitchFamily="34" charset="0"/>
              </a:rPr>
              <a:t>nerd</a:t>
            </a:r>
            <a:r>
              <a:rPr lang="de-AT" sz="1200" dirty="0">
                <a:latin typeface="Arial" panose="020B0604020202020204" pitchFamily="34" charset="0"/>
                <a:cs typeface="Arial" panose="020B0604020202020204" pitchFamily="34" charset="0"/>
              </a:rPr>
              <a:t> 🙄=Du nervst 😳=Ich kann dich nicht anschauen 😐=Bist OK 😤=Du machst mich wütend 😯=Bist so hübsch für die Welt 💩=Du bist scheiße 😻=Hab mich verliebt in dich 👍=Du bist gut 👎=Du bist schlecht 👯=Du bist meine BFF 💏=Will mit dir zusammen sein 😰=Will dich nie verlieren ❤=Lieb dich 💜=Lieb dich Freundschaftlich 💙beste Freund/in für immer 💚BFF Auch an mich zurück</a:t>
            </a:r>
          </a:p>
        </p:txBody>
      </p:sp>
      <p:grpSp>
        <p:nvGrpSpPr>
          <p:cNvPr id="7" name="Gruppieren 6">
            <a:extLst>
              <a:ext uri="{FF2B5EF4-FFF2-40B4-BE49-F238E27FC236}">
                <a16:creationId xmlns:a16="http://schemas.microsoft.com/office/drawing/2014/main" id="{4D25BC2A-D257-43DD-8F2F-06359602720F}"/>
              </a:ext>
            </a:extLst>
          </p:cNvPr>
          <p:cNvGrpSpPr/>
          <p:nvPr/>
        </p:nvGrpSpPr>
        <p:grpSpPr>
          <a:xfrm>
            <a:off x="4146549" y="3240920"/>
            <a:ext cx="4765915" cy="1283206"/>
            <a:chOff x="3657671" y="3240920"/>
            <a:chExt cx="4939366" cy="1283206"/>
          </a:xfrm>
        </p:grpSpPr>
        <p:sp>
          <p:nvSpPr>
            <p:cNvPr id="23" name="Rechteck: abgerundete Ecken 22">
              <a:extLst>
                <a:ext uri="{FF2B5EF4-FFF2-40B4-BE49-F238E27FC236}">
                  <a16:creationId xmlns:a16="http://schemas.microsoft.com/office/drawing/2014/main" id="{A8507AE3-7E14-4856-8E31-E96CB975E208}"/>
                </a:ext>
              </a:extLst>
            </p:cNvPr>
            <p:cNvSpPr/>
            <p:nvPr/>
          </p:nvSpPr>
          <p:spPr>
            <a:xfrm>
              <a:off x="3657671" y="3240920"/>
              <a:ext cx="4773699" cy="1283206"/>
            </a:xfrm>
            <a:prstGeom prst="roundRect">
              <a:avLst/>
            </a:prstGeom>
            <a:solidFill>
              <a:srgbClr val="FAFAFA"/>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sp>
          <p:nvSpPr>
            <p:cNvPr id="24" name="Gleichschenkliges Dreieck 23">
              <a:extLst>
                <a:ext uri="{FF2B5EF4-FFF2-40B4-BE49-F238E27FC236}">
                  <a16:creationId xmlns:a16="http://schemas.microsoft.com/office/drawing/2014/main" id="{4801FF8A-2D8B-4CEF-AE5D-A0D9EAB88B34}"/>
                </a:ext>
              </a:extLst>
            </p:cNvPr>
            <p:cNvSpPr/>
            <p:nvPr/>
          </p:nvSpPr>
          <p:spPr>
            <a:xfrm rot="5400000" flipH="1">
              <a:off x="8034923" y="3956862"/>
              <a:ext cx="574470" cy="549759"/>
            </a:xfrm>
            <a:prstGeom prst="triangle">
              <a:avLst/>
            </a:prstGeom>
            <a:solidFill>
              <a:srgbClr val="FAFAFA"/>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grpSp>
      <p:sp>
        <p:nvSpPr>
          <p:cNvPr id="20" name="Textfeld 19">
            <a:extLst>
              <a:ext uri="{FF2B5EF4-FFF2-40B4-BE49-F238E27FC236}">
                <a16:creationId xmlns:a16="http://schemas.microsoft.com/office/drawing/2014/main" id="{D8F5BA30-2904-49D9-A1FB-1669C15B4FD7}"/>
              </a:ext>
            </a:extLst>
          </p:cNvPr>
          <p:cNvSpPr txBox="1"/>
          <p:nvPr/>
        </p:nvSpPr>
        <p:spPr>
          <a:xfrm>
            <a:off x="4298159" y="3373175"/>
            <a:ext cx="4534381" cy="1015663"/>
          </a:xfrm>
          <a:prstGeom prst="rect">
            <a:avLst/>
          </a:prstGeom>
          <a:noFill/>
        </p:spPr>
        <p:txBody>
          <a:bodyPr wrap="square">
            <a:spAutoFit/>
          </a:bodyPr>
          <a:lstStyle/>
          <a:p>
            <a:r>
              <a:rPr lang="de-AT" sz="1200" dirty="0">
                <a:latin typeface="Arial" panose="020B0604020202020204" pitchFamily="34" charset="0"/>
                <a:cs typeface="Arial" panose="020B0604020202020204" pitchFamily="34" charset="0"/>
              </a:rPr>
              <a:t>Wenn du deine Mama liebst dann schick dies an 20Leute.Ein Mädchen hat das ignoriert und ihre </a:t>
            </a:r>
            <a:r>
              <a:rPr lang="de-AT" sz="1200" dirty="0" err="1">
                <a:latin typeface="Arial" panose="020B0604020202020204" pitchFamily="34" charset="0"/>
                <a:cs typeface="Arial" panose="020B0604020202020204" pitchFamily="34" charset="0"/>
              </a:rPr>
              <a:t>mama</a:t>
            </a:r>
            <a:r>
              <a:rPr lang="de-AT" sz="1200" dirty="0">
                <a:latin typeface="Arial" panose="020B0604020202020204" pitchFamily="34" charset="0"/>
                <a:cs typeface="Arial" panose="020B0604020202020204" pitchFamily="34" charset="0"/>
              </a:rPr>
              <a:t> ist in 365 Tagen gestorben. Sorry ich kann das nicht ignorieren weil ich meine </a:t>
            </a:r>
            <a:r>
              <a:rPr lang="de-AT" sz="1200" dirty="0" err="1">
                <a:latin typeface="Arial" panose="020B0604020202020204" pitchFamily="34" charset="0"/>
                <a:cs typeface="Arial" panose="020B0604020202020204" pitchFamily="34" charset="0"/>
              </a:rPr>
              <a:t>mama</a:t>
            </a:r>
            <a:r>
              <a:rPr lang="de-AT" sz="1200" dirty="0">
                <a:latin typeface="Arial" panose="020B0604020202020204" pitchFamily="34" charset="0"/>
                <a:cs typeface="Arial" panose="020B0604020202020204" pitchFamily="34" charset="0"/>
              </a:rPr>
              <a:t> liebe❤❤❤ Schäme dich wen du das nicht machst 🔫😡♥️♥️♥️</a:t>
            </a:r>
          </a:p>
        </p:txBody>
      </p:sp>
    </p:spTree>
    <p:extLst>
      <p:ext uri="{BB962C8B-B14F-4D97-AF65-F5344CB8AC3E}">
        <p14:creationId xmlns:p14="http://schemas.microsoft.com/office/powerpoint/2010/main" val="1862227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7" name="Gruppieren 46"/>
          <p:cNvGrpSpPr/>
          <p:nvPr/>
        </p:nvGrpSpPr>
        <p:grpSpPr>
          <a:xfrm>
            <a:off x="6097420" y="3437768"/>
            <a:ext cx="2700003" cy="2376000"/>
            <a:chOff x="6284715" y="3822903"/>
            <a:chExt cx="2700003" cy="2376000"/>
          </a:xfrm>
        </p:grpSpPr>
        <p:sp>
          <p:nvSpPr>
            <p:cNvPr id="18" name="Rechteck 17">
              <a:hlinkClick r:id="rId3"/>
            </p:cNvPr>
            <p:cNvSpPr/>
            <p:nvPr/>
          </p:nvSpPr>
          <p:spPr>
            <a:xfrm>
              <a:off x="6284718" y="3822903"/>
              <a:ext cx="2700000" cy="2376000"/>
            </a:xfrm>
            <a:prstGeom prst="rect">
              <a:avLst/>
            </a:prstGeom>
            <a:solidFill>
              <a:srgbClr val="969696">
                <a:alpha val="69804"/>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45" name="Textfeld 44">
              <a:hlinkClick r:id="rId4"/>
            </p:cNvPr>
            <p:cNvSpPr txBox="1"/>
            <p:nvPr/>
          </p:nvSpPr>
          <p:spPr>
            <a:xfrm>
              <a:off x="6284715" y="5526618"/>
              <a:ext cx="2690009"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www.saferinternet.at/zielgruppen/eltern</a:t>
              </a:r>
              <a:endParaRPr lang="de-AT" sz="1600" dirty="0">
                <a:solidFill>
                  <a:schemeClr val="bg1"/>
                </a:solidFill>
              </a:endParaRPr>
            </a:p>
          </p:txBody>
        </p:sp>
      </p:grpSp>
      <p:grpSp>
        <p:nvGrpSpPr>
          <p:cNvPr id="74" name="Gruppieren 73"/>
          <p:cNvGrpSpPr/>
          <p:nvPr/>
        </p:nvGrpSpPr>
        <p:grpSpPr>
          <a:xfrm>
            <a:off x="3213886" y="889235"/>
            <a:ext cx="2700299" cy="2376000"/>
            <a:chOff x="3213886" y="1279760"/>
            <a:chExt cx="2700299" cy="2376000"/>
          </a:xfrm>
        </p:grpSpPr>
        <p:sp>
          <p:nvSpPr>
            <p:cNvPr id="17" name="Rechteck 16">
              <a:hlinkClick r:id="rId5"/>
            </p:cNvPr>
            <p:cNvSpPr/>
            <p:nvPr/>
          </p:nvSpPr>
          <p:spPr>
            <a:xfrm>
              <a:off x="3214184" y="1279760"/>
              <a:ext cx="2700000" cy="2376000"/>
            </a:xfrm>
            <a:prstGeom prst="rect">
              <a:avLst/>
            </a:prstGeom>
            <a:solidFill>
              <a:srgbClr val="80197F">
                <a:alpha val="60000"/>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20" name="Textfeld 19">
              <a:hlinkClick r:id="rId5"/>
            </p:cNvPr>
            <p:cNvSpPr txBox="1"/>
            <p:nvPr/>
          </p:nvSpPr>
          <p:spPr>
            <a:xfrm>
              <a:off x="3214185" y="1413436"/>
              <a:ext cx="2700000" cy="384721"/>
            </a:xfrm>
            <a:prstGeom prst="rect">
              <a:avLst/>
            </a:prstGeom>
            <a:noFill/>
          </p:spPr>
          <p:txBody>
            <a:bodyPr wrap="square" rtlCol="0">
              <a:spAutoFit/>
            </a:bodyPr>
            <a:lstStyle/>
            <a:p>
              <a:pPr algn="ctr"/>
              <a:r>
                <a:rPr lang="de-AT" sz="1900" dirty="0" err="1">
                  <a:latin typeface="Gill Sans MT" panose="020B0502020104020203" pitchFamily="34" charset="0"/>
                </a:rPr>
                <a:t>Broschürenservice</a:t>
              </a:r>
              <a:endParaRPr lang="de-AT" sz="1900" dirty="0"/>
            </a:p>
          </p:txBody>
        </p:sp>
        <p:sp>
          <p:nvSpPr>
            <p:cNvPr id="29" name="Textfeld 28">
              <a:hlinkClick r:id="rId5"/>
            </p:cNvPr>
            <p:cNvSpPr txBox="1"/>
            <p:nvPr/>
          </p:nvSpPr>
          <p:spPr>
            <a:xfrm>
              <a:off x="3213886" y="2984132"/>
              <a:ext cx="2700298"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p>
            <a:p>
              <a:pPr algn="ctr"/>
              <a:r>
                <a:rPr lang="de-AT" sz="1600" dirty="0" err="1">
                  <a:solidFill>
                    <a:schemeClr val="bg1"/>
                  </a:solidFill>
                  <a:latin typeface="Gill Sans MT" panose="020B0502020104020203" pitchFamily="34" charset="0"/>
                </a:rPr>
                <a:t>broschuerenservice</a:t>
              </a:r>
              <a:endParaRPr lang="de-AT" sz="1600" dirty="0">
                <a:solidFill>
                  <a:schemeClr val="bg1"/>
                </a:solidFill>
              </a:endParaRPr>
            </a:p>
          </p:txBody>
        </p:sp>
        <p:pic>
          <p:nvPicPr>
            <p:cNvPr id="66" name="Grafik 65">
              <a:hlinkClick r:id="rId5"/>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18942" y="1835368"/>
              <a:ext cx="1019931" cy="1113872"/>
            </a:xfrm>
            <a:prstGeom prst="rect">
              <a:avLst/>
            </a:prstGeom>
          </p:spPr>
        </p:pic>
      </p:grpSp>
      <p:grpSp>
        <p:nvGrpSpPr>
          <p:cNvPr id="75" name="Gruppieren 74"/>
          <p:cNvGrpSpPr/>
          <p:nvPr/>
        </p:nvGrpSpPr>
        <p:grpSpPr>
          <a:xfrm>
            <a:off x="6087431" y="894906"/>
            <a:ext cx="2700000" cy="2376000"/>
            <a:chOff x="6087431" y="1285431"/>
            <a:chExt cx="2700000" cy="2376000"/>
          </a:xfrm>
        </p:grpSpPr>
        <p:grpSp>
          <p:nvGrpSpPr>
            <p:cNvPr id="48" name="Gruppieren 47"/>
            <p:cNvGrpSpPr/>
            <p:nvPr/>
          </p:nvGrpSpPr>
          <p:grpSpPr>
            <a:xfrm>
              <a:off x="6087431" y="1285431"/>
              <a:ext cx="2700000" cy="2376000"/>
              <a:chOff x="6295976" y="1280662"/>
              <a:chExt cx="2700000" cy="2376000"/>
            </a:xfrm>
          </p:grpSpPr>
          <p:sp>
            <p:nvSpPr>
              <p:cNvPr id="19" name="Rechteck 18">
                <a:hlinkClick r:id="rId7"/>
              </p:cNvPr>
              <p:cNvSpPr/>
              <p:nvPr/>
            </p:nvSpPr>
            <p:spPr>
              <a:xfrm>
                <a:off x="6295976" y="1280662"/>
                <a:ext cx="2700000" cy="2376000"/>
              </a:xfrm>
              <a:prstGeom prst="rect">
                <a:avLst/>
              </a:prstGeom>
              <a:solidFill>
                <a:srgbClr val="ED7D31">
                  <a:alpha val="80000"/>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21" name="Textfeld 20">
                <a:hlinkClick r:id="rId7"/>
              </p:cNvPr>
              <p:cNvSpPr txBox="1"/>
              <p:nvPr/>
            </p:nvSpPr>
            <p:spPr>
              <a:xfrm>
                <a:off x="6295977" y="1425170"/>
                <a:ext cx="2699999" cy="384721"/>
              </a:xfrm>
              <a:prstGeom prst="rect">
                <a:avLst/>
              </a:prstGeom>
              <a:noFill/>
            </p:spPr>
            <p:txBody>
              <a:bodyPr wrap="square" rtlCol="0">
                <a:spAutoFit/>
              </a:bodyPr>
              <a:lstStyle/>
              <a:p>
                <a:pPr algn="ctr"/>
                <a:r>
                  <a:rPr lang="de-AT" sz="1900" dirty="0">
                    <a:latin typeface="Gill Sans MT" panose="020B0502020104020203" pitchFamily="34" charset="0"/>
                  </a:rPr>
                  <a:t>Veranstaltungsservice</a:t>
                </a:r>
                <a:endParaRPr lang="de-AT" sz="1900" dirty="0"/>
              </a:p>
            </p:txBody>
          </p:sp>
          <p:sp>
            <p:nvSpPr>
              <p:cNvPr id="31" name="Textfeld 30">
                <a:hlinkClick r:id="rId7"/>
              </p:cNvPr>
              <p:cNvSpPr txBox="1"/>
              <p:nvPr/>
            </p:nvSpPr>
            <p:spPr>
              <a:xfrm>
                <a:off x="6305968" y="2983015"/>
                <a:ext cx="2690008"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p>
              <a:p>
                <a:pPr algn="ctr"/>
                <a:r>
                  <a:rPr lang="de-AT" sz="1600" dirty="0" err="1">
                    <a:solidFill>
                      <a:schemeClr val="bg1"/>
                    </a:solidFill>
                    <a:latin typeface="Gill Sans MT" panose="020B0502020104020203" pitchFamily="34" charset="0"/>
                  </a:rPr>
                  <a:t>veranstaltungsservice</a:t>
                </a:r>
                <a:endParaRPr lang="de-AT" sz="1600" dirty="0">
                  <a:solidFill>
                    <a:schemeClr val="bg1"/>
                  </a:solidFill>
                </a:endParaRPr>
              </a:p>
            </p:txBody>
          </p:sp>
        </p:grpSp>
        <p:pic>
          <p:nvPicPr>
            <p:cNvPr id="67" name="Grafik 66">
              <a:hlinkClick r:id="rId7"/>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48408" y="1853337"/>
              <a:ext cx="960742" cy="1095111"/>
            </a:xfrm>
            <a:prstGeom prst="rect">
              <a:avLst/>
            </a:prstGeom>
          </p:spPr>
        </p:pic>
      </p:grpSp>
      <p:grpSp>
        <p:nvGrpSpPr>
          <p:cNvPr id="76" name="Gruppieren 75"/>
          <p:cNvGrpSpPr/>
          <p:nvPr/>
        </p:nvGrpSpPr>
        <p:grpSpPr>
          <a:xfrm>
            <a:off x="338351" y="3431476"/>
            <a:ext cx="2826481" cy="2376000"/>
            <a:chOff x="338351" y="3822001"/>
            <a:chExt cx="2826481" cy="2376000"/>
          </a:xfrm>
        </p:grpSpPr>
        <p:grpSp>
          <p:nvGrpSpPr>
            <p:cNvPr id="46" name="Gruppieren 45"/>
            <p:cNvGrpSpPr/>
            <p:nvPr/>
          </p:nvGrpSpPr>
          <p:grpSpPr>
            <a:xfrm>
              <a:off x="338351" y="3822001"/>
              <a:ext cx="2826481" cy="2376000"/>
              <a:chOff x="576552" y="3822903"/>
              <a:chExt cx="2826481" cy="2376000"/>
            </a:xfrm>
          </p:grpSpPr>
          <p:sp>
            <p:nvSpPr>
              <p:cNvPr id="52" name="Rechteck 51">
                <a:hlinkClick r:id="rId9"/>
              </p:cNvPr>
              <p:cNvSpPr/>
              <p:nvPr/>
            </p:nvSpPr>
            <p:spPr>
              <a:xfrm>
                <a:off x="611188" y="3822903"/>
                <a:ext cx="2700000" cy="2376000"/>
              </a:xfrm>
              <a:prstGeom prst="rect">
                <a:avLst/>
              </a:prstGeom>
              <a:solidFill>
                <a:srgbClr val="2E75B6">
                  <a:alpha val="80000"/>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57" name="Textfeld 56">
                <a:hlinkClick r:id="rId9"/>
              </p:cNvPr>
              <p:cNvSpPr txBox="1"/>
              <p:nvPr/>
            </p:nvSpPr>
            <p:spPr>
              <a:xfrm>
                <a:off x="576552" y="3961052"/>
                <a:ext cx="2826481" cy="384721"/>
              </a:xfrm>
              <a:prstGeom prst="rect">
                <a:avLst/>
              </a:prstGeom>
              <a:noFill/>
            </p:spPr>
            <p:txBody>
              <a:bodyPr wrap="square" rtlCol="0">
                <a:spAutoFit/>
              </a:bodyPr>
              <a:lstStyle/>
              <a:p>
                <a:pPr algn="ctr"/>
                <a:r>
                  <a:rPr lang="de-AT" sz="1900" dirty="0">
                    <a:latin typeface="Gill Sans MT" panose="020B0502020104020203" pitchFamily="34" charset="0"/>
                  </a:rPr>
                  <a:t>Privatsphäre-Leitfäden</a:t>
                </a:r>
                <a:endParaRPr lang="de-AT" sz="2000" dirty="0">
                  <a:latin typeface="Gill Sans MT" panose="020B0502020104020203" pitchFamily="34" charset="0"/>
                </a:endParaRPr>
              </a:p>
            </p:txBody>
          </p:sp>
          <p:sp>
            <p:nvSpPr>
              <p:cNvPr id="30" name="Textfeld 29">
                <a:hlinkClick r:id="rId9"/>
              </p:cNvPr>
              <p:cNvSpPr txBox="1"/>
              <p:nvPr/>
            </p:nvSpPr>
            <p:spPr>
              <a:xfrm>
                <a:off x="611186" y="5532910"/>
                <a:ext cx="2700000"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br>
                  <a:rPr lang="de-AT" sz="1600" dirty="0">
                    <a:solidFill>
                      <a:schemeClr val="bg1"/>
                    </a:solidFill>
                    <a:latin typeface="Gill Sans MT" panose="020B0502020104020203" pitchFamily="34" charset="0"/>
                  </a:rPr>
                </a:br>
                <a:r>
                  <a:rPr lang="de-AT" sz="1600" dirty="0">
                    <a:solidFill>
                      <a:schemeClr val="bg1"/>
                    </a:solidFill>
                    <a:latin typeface="Gill Sans MT" panose="020B0502020104020203" pitchFamily="34" charset="0"/>
                  </a:rPr>
                  <a:t>leitfaden</a:t>
                </a:r>
                <a:endParaRPr lang="de-AT" sz="1600" dirty="0">
                  <a:solidFill>
                    <a:schemeClr val="bg1"/>
                  </a:solidFill>
                </a:endParaRPr>
              </a:p>
            </p:txBody>
          </p:sp>
        </p:grpSp>
        <p:pic>
          <p:nvPicPr>
            <p:cNvPr id="68" name="Grafik 67">
              <a:hlinkClick r:id="rId9"/>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51022" y="4427707"/>
              <a:ext cx="1170876" cy="1135179"/>
            </a:xfrm>
            <a:prstGeom prst="rect">
              <a:avLst/>
            </a:prstGeom>
          </p:spPr>
        </p:pic>
      </p:grpSp>
      <p:grpSp>
        <p:nvGrpSpPr>
          <p:cNvPr id="77" name="Gruppieren 76"/>
          <p:cNvGrpSpPr/>
          <p:nvPr/>
        </p:nvGrpSpPr>
        <p:grpSpPr>
          <a:xfrm>
            <a:off x="3213886" y="3444059"/>
            <a:ext cx="2700298" cy="2376000"/>
            <a:chOff x="3213886" y="3834584"/>
            <a:chExt cx="2700298" cy="2376000"/>
          </a:xfrm>
        </p:grpSpPr>
        <p:grpSp>
          <p:nvGrpSpPr>
            <p:cNvPr id="14" name="Gruppieren 13"/>
            <p:cNvGrpSpPr/>
            <p:nvPr/>
          </p:nvGrpSpPr>
          <p:grpSpPr>
            <a:xfrm>
              <a:off x="3213886" y="3834584"/>
              <a:ext cx="2700298" cy="2376000"/>
              <a:chOff x="3385254" y="3732354"/>
              <a:chExt cx="2700298" cy="2376000"/>
            </a:xfrm>
          </p:grpSpPr>
          <p:sp>
            <p:nvSpPr>
              <p:cNvPr id="16" name="Rechteck 15">
                <a:hlinkClick r:id="rId11"/>
              </p:cNvPr>
              <p:cNvSpPr/>
              <p:nvPr/>
            </p:nvSpPr>
            <p:spPr>
              <a:xfrm>
                <a:off x="3385552" y="3732354"/>
                <a:ext cx="2700000" cy="2376000"/>
              </a:xfrm>
              <a:prstGeom prst="rect">
                <a:avLst/>
              </a:prstGeom>
              <a:solidFill>
                <a:srgbClr val="94C23D">
                  <a:alpha val="89804"/>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22" name="Textfeld 21">
                <a:hlinkClick r:id="rId11"/>
              </p:cNvPr>
              <p:cNvSpPr txBox="1"/>
              <p:nvPr/>
            </p:nvSpPr>
            <p:spPr>
              <a:xfrm>
                <a:off x="3385255" y="3859435"/>
                <a:ext cx="2700297" cy="384721"/>
              </a:xfrm>
              <a:prstGeom prst="rect">
                <a:avLst/>
              </a:prstGeom>
              <a:noFill/>
            </p:spPr>
            <p:txBody>
              <a:bodyPr wrap="square" rtlCol="0">
                <a:spAutoFit/>
              </a:bodyPr>
              <a:lstStyle/>
              <a:p>
                <a:pPr algn="ctr"/>
                <a:r>
                  <a:rPr lang="de-AT" sz="1900" dirty="0">
                    <a:latin typeface="Gill Sans MT" panose="020B0502020104020203" pitchFamily="34" charset="0"/>
                  </a:rPr>
                  <a:t>Tests und Quiz</a:t>
                </a:r>
                <a:endParaRPr lang="de-AT" sz="1900" dirty="0"/>
              </a:p>
            </p:txBody>
          </p:sp>
          <p:sp>
            <p:nvSpPr>
              <p:cNvPr id="34" name="Textfeld 33">
                <a:hlinkClick r:id="rId11"/>
              </p:cNvPr>
              <p:cNvSpPr txBox="1"/>
              <p:nvPr/>
            </p:nvSpPr>
            <p:spPr>
              <a:xfrm>
                <a:off x="3385254" y="5429778"/>
                <a:ext cx="2700298"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p>
              <a:p>
                <a:pPr algn="ctr"/>
                <a:r>
                  <a:rPr lang="de-AT" sz="1600" dirty="0" err="1">
                    <a:solidFill>
                      <a:schemeClr val="bg1"/>
                    </a:solidFill>
                    <a:latin typeface="Gill Sans MT" panose="020B0502020104020203" pitchFamily="34" charset="0"/>
                  </a:rPr>
                  <a:t>quiz</a:t>
                </a:r>
                <a:endParaRPr lang="de-AT" sz="1600" dirty="0">
                  <a:solidFill>
                    <a:schemeClr val="bg1"/>
                  </a:solidFill>
                </a:endParaRPr>
              </a:p>
            </p:txBody>
          </p:sp>
        </p:grpSp>
        <p:pic>
          <p:nvPicPr>
            <p:cNvPr id="69" name="Grafik 68">
              <a:hlinkClick r:id="rId11"/>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120704" y="4484392"/>
              <a:ext cx="877915" cy="1050837"/>
            </a:xfrm>
            <a:prstGeom prst="rect">
              <a:avLst/>
            </a:prstGeom>
          </p:spPr>
        </p:pic>
      </p:grpSp>
      <p:sp>
        <p:nvSpPr>
          <p:cNvPr id="44" name="Textfeld 43">
            <a:hlinkClick r:id="rId4"/>
          </p:cNvPr>
          <p:cNvSpPr txBox="1"/>
          <p:nvPr/>
        </p:nvSpPr>
        <p:spPr>
          <a:xfrm>
            <a:off x="6097423" y="3577043"/>
            <a:ext cx="2699999" cy="384721"/>
          </a:xfrm>
          <a:prstGeom prst="rect">
            <a:avLst/>
          </a:prstGeom>
          <a:noFill/>
        </p:spPr>
        <p:txBody>
          <a:bodyPr wrap="square" rtlCol="0">
            <a:spAutoFit/>
          </a:bodyPr>
          <a:lstStyle/>
          <a:p>
            <a:pPr algn="ctr"/>
            <a:r>
              <a:rPr lang="de-AT" sz="1900" dirty="0">
                <a:latin typeface="Gill Sans MT" panose="020B0502020104020203" pitchFamily="34" charset="0"/>
              </a:rPr>
              <a:t>Tipps &amp; Infos für Eltern</a:t>
            </a:r>
            <a:endParaRPr lang="de-AT" sz="1900" dirty="0"/>
          </a:p>
        </p:txBody>
      </p:sp>
      <p:grpSp>
        <p:nvGrpSpPr>
          <p:cNvPr id="53" name="Gruppieren 52"/>
          <p:cNvGrpSpPr/>
          <p:nvPr/>
        </p:nvGrpSpPr>
        <p:grpSpPr>
          <a:xfrm>
            <a:off x="372985" y="889235"/>
            <a:ext cx="2700000" cy="2389402"/>
            <a:chOff x="372985" y="1279760"/>
            <a:chExt cx="2700000" cy="2389402"/>
          </a:xfrm>
        </p:grpSpPr>
        <p:sp>
          <p:nvSpPr>
            <p:cNvPr id="55" name="Rechteck 54">
              <a:hlinkClick r:id="rId13"/>
            </p:cNvPr>
            <p:cNvSpPr/>
            <p:nvPr/>
          </p:nvSpPr>
          <p:spPr>
            <a:xfrm>
              <a:off x="372985" y="1279760"/>
              <a:ext cx="2700000" cy="2376000"/>
            </a:xfrm>
            <a:prstGeom prst="rect">
              <a:avLst/>
            </a:prstGeom>
            <a:solidFill>
              <a:srgbClr val="F39200">
                <a:alpha val="70000"/>
              </a:srgbClr>
            </a:solidFill>
            <a:ln w="3175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56" name="Textfeld 55">
              <a:hlinkClick r:id="rId13"/>
            </p:cNvPr>
            <p:cNvSpPr txBox="1"/>
            <p:nvPr/>
          </p:nvSpPr>
          <p:spPr>
            <a:xfrm>
              <a:off x="372985" y="1431198"/>
              <a:ext cx="2700000" cy="384721"/>
            </a:xfrm>
            <a:prstGeom prst="rect">
              <a:avLst/>
            </a:prstGeom>
            <a:noFill/>
          </p:spPr>
          <p:txBody>
            <a:bodyPr wrap="square" rtlCol="0">
              <a:spAutoFit/>
            </a:bodyPr>
            <a:lstStyle/>
            <a:p>
              <a:pPr algn="ctr"/>
              <a:r>
                <a:rPr lang="de-AT" sz="1900" dirty="0">
                  <a:latin typeface="Gill Sans MT" panose="020B0502020104020203" pitchFamily="34" charset="0"/>
                </a:rPr>
                <a:t>Tipps &amp; Infos</a:t>
              </a:r>
            </a:p>
          </p:txBody>
        </p:sp>
        <p:sp>
          <p:nvSpPr>
            <p:cNvPr id="58" name="Textfeld 57">
              <a:hlinkClick r:id="rId13"/>
            </p:cNvPr>
            <p:cNvSpPr txBox="1"/>
            <p:nvPr/>
          </p:nvSpPr>
          <p:spPr>
            <a:xfrm>
              <a:off x="372985" y="2982193"/>
              <a:ext cx="2700000" cy="338554"/>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endParaRPr lang="de-AT" sz="1600" dirty="0">
                <a:solidFill>
                  <a:schemeClr val="bg1"/>
                </a:solidFill>
              </a:endParaRPr>
            </a:p>
          </p:txBody>
        </p:sp>
        <p:grpSp>
          <p:nvGrpSpPr>
            <p:cNvPr id="62" name="Gruppieren 61"/>
            <p:cNvGrpSpPr/>
            <p:nvPr/>
          </p:nvGrpSpPr>
          <p:grpSpPr>
            <a:xfrm>
              <a:off x="826801" y="3236430"/>
              <a:ext cx="1444789" cy="432732"/>
              <a:chOff x="826801" y="3236430"/>
              <a:chExt cx="1444789" cy="432732"/>
            </a:xfrm>
          </p:grpSpPr>
          <p:pic>
            <p:nvPicPr>
              <p:cNvPr id="71" name="Grafik 70">
                <a:hlinkClick r:id="rId14"/>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26801" y="3312797"/>
                <a:ext cx="259762" cy="259762"/>
              </a:xfrm>
              <a:prstGeom prst="rect">
                <a:avLst/>
              </a:prstGeom>
            </p:spPr>
          </p:pic>
          <p:pic>
            <p:nvPicPr>
              <p:cNvPr id="72" name="Grafik 71">
                <a:hlinkClick r:id="rId16"/>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227464" y="3303699"/>
                <a:ext cx="273299" cy="273299"/>
              </a:xfrm>
              <a:prstGeom prst="rect">
                <a:avLst/>
              </a:prstGeom>
            </p:spPr>
          </p:pic>
          <p:pic>
            <p:nvPicPr>
              <p:cNvPr id="78" name="Grafik 77">
                <a:hlinkClick r:id="rId18"/>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515125" y="3236430"/>
                <a:ext cx="432733" cy="432732"/>
              </a:xfrm>
              <a:prstGeom prst="rect">
                <a:avLst/>
              </a:prstGeom>
            </p:spPr>
          </p:pic>
          <p:pic>
            <p:nvPicPr>
              <p:cNvPr id="79" name="Grafik 78">
                <a:hlinkClick r:id="rId20"/>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961937" y="3343782"/>
                <a:ext cx="309653" cy="218027"/>
              </a:xfrm>
              <a:prstGeom prst="rect">
                <a:avLst/>
              </a:prstGeom>
            </p:spPr>
          </p:pic>
        </p:grpSp>
        <p:pic>
          <p:nvPicPr>
            <p:cNvPr id="70" name="Grafik 69">
              <a:hlinkClick r:id="rId13"/>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187412" y="1912910"/>
              <a:ext cx="1146811" cy="987129"/>
            </a:xfrm>
            <a:prstGeom prst="rect">
              <a:avLst/>
            </a:prstGeom>
          </p:spPr>
        </p:pic>
      </p:grpSp>
      <p:pic>
        <p:nvPicPr>
          <p:cNvPr id="59" name="Grafik 58">
            <a:hlinkClick r:id="rId23"/>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2334223" y="2905211"/>
            <a:ext cx="314117" cy="314117"/>
          </a:xfrm>
          <a:prstGeom prst="rect">
            <a:avLst/>
          </a:prstGeom>
        </p:spPr>
      </p:pic>
      <p:sp>
        <p:nvSpPr>
          <p:cNvPr id="43" name="Textfeld 42">
            <a:extLst>
              <a:ext uri="{FF2B5EF4-FFF2-40B4-BE49-F238E27FC236}">
                <a16:creationId xmlns:a16="http://schemas.microsoft.com/office/drawing/2014/main" id="{720B7145-C1DA-4D26-B108-C18116ECDBD4}"/>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Informationsangebote von Saferinternet.at</a:t>
            </a:r>
          </a:p>
        </p:txBody>
      </p:sp>
      <p:pic>
        <p:nvPicPr>
          <p:cNvPr id="3" name="Grafik 2" descr="Wegweiser">
            <a:extLst>
              <a:ext uri="{FF2B5EF4-FFF2-40B4-BE49-F238E27FC236}">
                <a16:creationId xmlns:a16="http://schemas.microsoft.com/office/drawing/2014/main" id="{920DF34A-BAF8-436A-8BB8-60EFAE39BB93}"/>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922873" y="4129672"/>
            <a:ext cx="1011811" cy="1011811"/>
          </a:xfrm>
          <a:prstGeom prst="rect">
            <a:avLst/>
          </a:prstGeom>
        </p:spPr>
      </p:pic>
    </p:spTree>
    <p:extLst>
      <p:ext uri="{BB962C8B-B14F-4D97-AF65-F5344CB8AC3E}">
        <p14:creationId xmlns:p14="http://schemas.microsoft.com/office/powerpoint/2010/main" val="9755588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4B2F14-1493-417F-82C8-23D913670B67}"/>
              </a:ext>
            </a:extLst>
          </p:cNvPr>
          <p:cNvSpPr>
            <a:spLocks noGrp="1"/>
          </p:cNvSpPr>
          <p:nvPr>
            <p:ph type="title"/>
          </p:nvPr>
        </p:nvSpPr>
        <p:spPr/>
        <p:txBody>
          <a:bodyPr/>
          <a:lstStyle/>
          <a:p>
            <a:endParaRPr lang="de-AT"/>
          </a:p>
        </p:txBody>
      </p:sp>
      <p:sp>
        <p:nvSpPr>
          <p:cNvPr id="4" name="Textfeld 4">
            <a:extLst>
              <a:ext uri="{FF2B5EF4-FFF2-40B4-BE49-F238E27FC236}">
                <a16:creationId xmlns:a16="http://schemas.microsoft.com/office/drawing/2014/main" id="{75BC3B21-D524-41DE-8E25-047B778BA9A2}"/>
              </a:ext>
            </a:extLst>
          </p:cNvPr>
          <p:cNvSpPr txBox="1">
            <a:spLocks noChangeArrowheads="1"/>
          </p:cNvSpPr>
          <p:nvPr/>
        </p:nvSpPr>
        <p:spPr bwMode="auto">
          <a:xfrm>
            <a:off x="4146550" y="64643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Kettenbrief-Chatbot</a:t>
            </a:r>
            <a:endParaRPr lang="de-AT" altLang="de-DE" sz="1900" dirty="0">
              <a:solidFill>
                <a:schemeClr val="tx1"/>
              </a:solidFill>
              <a:latin typeface="Calibri Light" panose="020F0302020204030204" pitchFamily="34" charset="0"/>
            </a:endParaRPr>
          </a:p>
        </p:txBody>
      </p:sp>
      <p:pic>
        <p:nvPicPr>
          <p:cNvPr id="5" name="Grafik 4">
            <a:extLst>
              <a:ext uri="{FF2B5EF4-FFF2-40B4-BE49-F238E27FC236}">
                <a16:creationId xmlns:a16="http://schemas.microsoft.com/office/drawing/2014/main" id="{689C56F9-35FA-4DFB-87A1-A5B8322CCF4A}"/>
              </a:ext>
            </a:extLst>
          </p:cNvPr>
          <p:cNvPicPr>
            <a:picLocks noChangeAspect="1"/>
          </p:cNvPicPr>
          <p:nvPr/>
        </p:nvPicPr>
        <p:blipFill rotWithShape="1">
          <a:blip r:embed="rId3">
            <a:extLst>
              <a:ext uri="{28A0092B-C50C-407E-A947-70E740481C1C}">
                <a14:useLocalDpi xmlns:a14="http://schemas.microsoft.com/office/drawing/2010/main" val="0"/>
              </a:ext>
            </a:extLst>
          </a:blip>
          <a:srcRect r="8366"/>
          <a:stretch/>
        </p:blipFill>
        <p:spPr>
          <a:xfrm>
            <a:off x="0" y="-14198"/>
            <a:ext cx="9144001" cy="6400800"/>
          </a:xfrm>
          <a:prstGeom prst="rect">
            <a:avLst/>
          </a:prstGeom>
        </p:spPr>
      </p:pic>
      <p:grpSp>
        <p:nvGrpSpPr>
          <p:cNvPr id="6" name="Gruppieren 5">
            <a:extLst>
              <a:ext uri="{FF2B5EF4-FFF2-40B4-BE49-F238E27FC236}">
                <a16:creationId xmlns:a16="http://schemas.microsoft.com/office/drawing/2014/main" id="{259DF65B-C22A-44DF-97B2-EE637DD6BE6E}"/>
              </a:ext>
            </a:extLst>
          </p:cNvPr>
          <p:cNvGrpSpPr/>
          <p:nvPr/>
        </p:nvGrpSpPr>
        <p:grpSpPr>
          <a:xfrm>
            <a:off x="-76865" y="757606"/>
            <a:ext cx="5312134" cy="5606340"/>
            <a:chOff x="3645322" y="1072753"/>
            <a:chExt cx="4056364" cy="4393736"/>
          </a:xfrm>
        </p:grpSpPr>
        <p:pic>
          <p:nvPicPr>
            <p:cNvPr id="7" name="Grafik 6">
              <a:extLst>
                <a:ext uri="{FF2B5EF4-FFF2-40B4-BE49-F238E27FC236}">
                  <a16:creationId xmlns:a16="http://schemas.microsoft.com/office/drawing/2014/main" id="{5D3E9AB8-6352-4D6D-AA61-352EF4E755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5322" y="1072753"/>
              <a:ext cx="2361632" cy="4393736"/>
            </a:xfrm>
            <a:prstGeom prst="rect">
              <a:avLst/>
            </a:prstGeom>
          </p:spPr>
        </p:pic>
        <p:sp>
          <p:nvSpPr>
            <p:cNvPr id="8" name="Sprechblase: rechteckig mit abgerundeten Ecken 7">
              <a:extLst>
                <a:ext uri="{FF2B5EF4-FFF2-40B4-BE49-F238E27FC236}">
                  <a16:creationId xmlns:a16="http://schemas.microsoft.com/office/drawing/2014/main" id="{5BB0BC17-3DB2-47B3-A640-8AE2F7CFC53A}"/>
                </a:ext>
              </a:extLst>
            </p:cNvPr>
            <p:cNvSpPr/>
            <p:nvPr/>
          </p:nvSpPr>
          <p:spPr>
            <a:xfrm>
              <a:off x="6235463" y="1700440"/>
              <a:ext cx="1465817" cy="596829"/>
            </a:xfrm>
            <a:prstGeom prst="wedgeRoundRectCallout">
              <a:avLst>
                <a:gd name="adj1" fmla="val -85576"/>
                <a:gd name="adj2" fmla="val 5789"/>
                <a:gd name="adj3" fmla="val 16667"/>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100" dirty="0">
                  <a:solidFill>
                    <a:schemeClr val="tx1"/>
                  </a:solidFill>
                  <a:latin typeface="Gill Sans MT" panose="020B0502020104020203" pitchFamily="34" charset="0"/>
                </a:rPr>
                <a:t>Kinder zwischen 8 und 12 Jahren erhalten Kettenbriefe</a:t>
              </a:r>
            </a:p>
          </p:txBody>
        </p:sp>
        <p:sp>
          <p:nvSpPr>
            <p:cNvPr id="9" name="Sprechblase: rechteckig mit abgerundeten Ecken 8">
              <a:extLst>
                <a:ext uri="{FF2B5EF4-FFF2-40B4-BE49-F238E27FC236}">
                  <a16:creationId xmlns:a16="http://schemas.microsoft.com/office/drawing/2014/main" id="{B17C53D8-A967-4B88-8B25-D8439C42CAA9}"/>
                </a:ext>
              </a:extLst>
            </p:cNvPr>
            <p:cNvSpPr/>
            <p:nvPr/>
          </p:nvSpPr>
          <p:spPr>
            <a:xfrm>
              <a:off x="6235463" y="4436590"/>
              <a:ext cx="1465200" cy="597600"/>
            </a:xfrm>
            <a:prstGeom prst="wedgeRoundRectCallout">
              <a:avLst>
                <a:gd name="adj1" fmla="val -90039"/>
                <a:gd name="adj2" fmla="val 16128"/>
                <a:gd name="adj3" fmla="val 16667"/>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100" dirty="0">
                  <a:solidFill>
                    <a:schemeClr val="tx1"/>
                  </a:solidFill>
                  <a:latin typeface="Gill Sans MT" panose="020B0502020104020203" pitchFamily="34" charset="0"/>
                </a:rPr>
                <a:t>Harmlose und witzige Nachrichten</a:t>
              </a:r>
            </a:p>
          </p:txBody>
        </p:sp>
        <p:sp>
          <p:nvSpPr>
            <p:cNvPr id="10" name="Sprechblase: rechteckig mit abgerundeten Ecken 9">
              <a:extLst>
                <a:ext uri="{FF2B5EF4-FFF2-40B4-BE49-F238E27FC236}">
                  <a16:creationId xmlns:a16="http://schemas.microsoft.com/office/drawing/2014/main" id="{6A8A2BBE-F84B-4598-A6DB-5E084A5F10F6}"/>
                </a:ext>
              </a:extLst>
            </p:cNvPr>
            <p:cNvSpPr/>
            <p:nvPr/>
          </p:nvSpPr>
          <p:spPr>
            <a:xfrm>
              <a:off x="6236486" y="3455308"/>
              <a:ext cx="1465200" cy="597600"/>
            </a:xfrm>
            <a:prstGeom prst="wedgeRoundRectCallout">
              <a:avLst>
                <a:gd name="adj1" fmla="val -93525"/>
                <a:gd name="adj2" fmla="val 12168"/>
                <a:gd name="adj3" fmla="val 16667"/>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100" dirty="0">
                  <a:solidFill>
                    <a:schemeClr val="tx1"/>
                  </a:solidFill>
                  <a:latin typeface="Gill Sans MT" panose="020B0502020104020203" pitchFamily="34" charset="0"/>
                </a:rPr>
                <a:t>Betrug, Drohung, Einschüchterung, Todesprognose </a:t>
              </a:r>
              <a:endParaRPr lang="de-AT" sz="1100" dirty="0"/>
            </a:p>
          </p:txBody>
        </p:sp>
        <p:sp>
          <p:nvSpPr>
            <p:cNvPr id="11" name="Sprechblase: rechteckig mit abgerundeten Ecken 10">
              <a:extLst>
                <a:ext uri="{FF2B5EF4-FFF2-40B4-BE49-F238E27FC236}">
                  <a16:creationId xmlns:a16="http://schemas.microsoft.com/office/drawing/2014/main" id="{A9797F0F-9C6E-499B-BBD2-35FFE4B1BB49}"/>
                </a:ext>
              </a:extLst>
            </p:cNvPr>
            <p:cNvSpPr/>
            <p:nvPr/>
          </p:nvSpPr>
          <p:spPr>
            <a:xfrm>
              <a:off x="6236486" y="2475752"/>
              <a:ext cx="1465200" cy="597600"/>
            </a:xfrm>
            <a:prstGeom prst="wedgeRoundRectCallout">
              <a:avLst>
                <a:gd name="adj1" fmla="val -93741"/>
                <a:gd name="adj2" fmla="val 57944"/>
                <a:gd name="adj3" fmla="val 16667"/>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100" dirty="0">
                  <a:solidFill>
                    <a:schemeClr val="tx1"/>
                  </a:solidFill>
                  <a:latin typeface="Gill Sans MT" panose="020B0502020104020203" pitchFamily="34" charset="0"/>
                </a:rPr>
                <a:t>Gruselige Video- und Audiodateien</a:t>
              </a:r>
              <a:endParaRPr lang="de-AT" sz="1100" dirty="0"/>
            </a:p>
          </p:txBody>
        </p:sp>
      </p:grpSp>
      <p:grpSp>
        <p:nvGrpSpPr>
          <p:cNvPr id="12" name="Gruppieren 11">
            <a:extLst>
              <a:ext uri="{FF2B5EF4-FFF2-40B4-BE49-F238E27FC236}">
                <a16:creationId xmlns:a16="http://schemas.microsoft.com/office/drawing/2014/main" id="{AB71F0C9-28E2-44C0-9FB0-67BA857A670F}"/>
              </a:ext>
            </a:extLst>
          </p:cNvPr>
          <p:cNvGrpSpPr/>
          <p:nvPr/>
        </p:nvGrpSpPr>
        <p:grpSpPr>
          <a:xfrm>
            <a:off x="3120982" y="196077"/>
            <a:ext cx="6545296" cy="914400"/>
            <a:chOff x="4610522" y="5135814"/>
            <a:chExt cx="6545296" cy="914400"/>
          </a:xfrm>
        </p:grpSpPr>
        <p:pic>
          <p:nvPicPr>
            <p:cNvPr id="13" name="Grafik 12" descr="Smartphone mit einfarbiger Füllung">
              <a:extLst>
                <a:ext uri="{FF2B5EF4-FFF2-40B4-BE49-F238E27FC236}">
                  <a16:creationId xmlns:a16="http://schemas.microsoft.com/office/drawing/2014/main" id="{B30ECBB9-FE17-4ACC-A31F-B555905664E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10522" y="5135814"/>
              <a:ext cx="914400" cy="914400"/>
            </a:xfrm>
            <a:prstGeom prst="rect">
              <a:avLst/>
            </a:prstGeom>
          </p:spPr>
        </p:pic>
        <p:sp>
          <p:nvSpPr>
            <p:cNvPr id="14" name="Textfeld 13">
              <a:extLst>
                <a:ext uri="{FF2B5EF4-FFF2-40B4-BE49-F238E27FC236}">
                  <a16:creationId xmlns:a16="http://schemas.microsoft.com/office/drawing/2014/main" id="{A0EAF573-D0BB-4323-83E4-F27E09D96DD7}"/>
                </a:ext>
              </a:extLst>
            </p:cNvPr>
            <p:cNvSpPr txBox="1"/>
            <p:nvPr/>
          </p:nvSpPr>
          <p:spPr>
            <a:xfrm>
              <a:off x="5506858" y="5316015"/>
              <a:ext cx="5648960" cy="630942"/>
            </a:xfrm>
            <a:prstGeom prst="rect">
              <a:avLst/>
            </a:prstGeom>
            <a:noFill/>
          </p:spPr>
          <p:txBody>
            <a:bodyPr wrap="square">
              <a:spAutoFit/>
            </a:bodyPr>
            <a:lstStyle/>
            <a:p>
              <a:r>
                <a:rPr lang="de-AT" sz="3500" b="1" dirty="0">
                  <a:latin typeface="Gill Sans MT" panose="020B0502020104020203" pitchFamily="34" charset="0"/>
                </a:rPr>
                <a:t>0681 108 094 49 </a:t>
              </a:r>
              <a:endParaRPr lang="de-AT" sz="3500" dirty="0"/>
            </a:p>
          </p:txBody>
        </p:sp>
      </p:grpSp>
      <p:graphicFrame>
        <p:nvGraphicFramePr>
          <p:cNvPr id="15" name="Diagramm 14">
            <a:extLst>
              <a:ext uri="{FF2B5EF4-FFF2-40B4-BE49-F238E27FC236}">
                <a16:creationId xmlns:a16="http://schemas.microsoft.com/office/drawing/2014/main" id="{701326B6-85B4-4526-8A88-533F1BC6C759}"/>
              </a:ext>
            </a:extLst>
          </p:cNvPr>
          <p:cNvGraphicFramePr/>
          <p:nvPr>
            <p:extLst>
              <p:ext uri="{D42A27DB-BD31-4B8C-83A1-F6EECF244321}">
                <p14:modId xmlns:p14="http://schemas.microsoft.com/office/powerpoint/2010/main" val="1650107821"/>
              </p:ext>
            </p:extLst>
          </p:nvPr>
        </p:nvGraphicFramePr>
        <p:xfrm>
          <a:off x="3700288" y="1270474"/>
          <a:ext cx="6283020" cy="48691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7" name="Inhaltsplatzhalter 16">
            <a:extLst>
              <a:ext uri="{FF2B5EF4-FFF2-40B4-BE49-F238E27FC236}">
                <a16:creationId xmlns:a16="http://schemas.microsoft.com/office/drawing/2014/main" id="{9C4BFD01-97F5-4430-B1F0-290CAC0F3D3A}"/>
              </a:ext>
            </a:extLst>
          </p:cNvPr>
          <p:cNvPicPr>
            <a:picLocks noGrp="1" noChangeAspect="1"/>
          </p:cNvPicPr>
          <p:nvPr>
            <p:ph idx="1"/>
          </p:nvPr>
        </p:nvPicPr>
        <p:blipFill>
          <a:blip r:embed="rId12">
            <a:extLst>
              <a:ext uri="{28A0092B-C50C-407E-A947-70E740481C1C}">
                <a14:useLocalDpi xmlns:a14="http://schemas.microsoft.com/office/drawing/2010/main" val="0"/>
              </a:ext>
            </a:extLst>
          </a:blip>
          <a:stretch>
            <a:fillRect/>
          </a:stretch>
        </p:blipFill>
        <p:spPr>
          <a:xfrm>
            <a:off x="7578442" y="111354"/>
            <a:ext cx="1292504" cy="1292504"/>
          </a:xfrm>
        </p:spPr>
      </p:pic>
    </p:spTree>
    <p:extLst>
      <p:ext uri="{BB962C8B-B14F-4D97-AF65-F5344CB8AC3E}">
        <p14:creationId xmlns:p14="http://schemas.microsoft.com/office/powerpoint/2010/main" val="27456880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89055D25-E065-4585-91C3-6FC910B4E3FA}"/>
              </a:ext>
            </a:extLst>
          </p:cNvPr>
          <p:cNvPicPr>
            <a:picLocks noChangeAspect="1"/>
          </p:cNvPicPr>
          <p:nvPr/>
        </p:nvPicPr>
        <p:blipFill rotWithShape="1">
          <a:blip r:embed="rId2">
            <a:extLst>
              <a:ext uri="{28A0092B-C50C-407E-A947-70E740481C1C}">
                <a14:useLocalDpi xmlns:a14="http://schemas.microsoft.com/office/drawing/2010/main" val="0"/>
              </a:ext>
            </a:extLst>
          </a:blip>
          <a:srcRect r="8366"/>
          <a:stretch/>
        </p:blipFill>
        <p:spPr>
          <a:xfrm>
            <a:off x="0" y="-14198"/>
            <a:ext cx="9144001" cy="6400800"/>
          </a:xfrm>
          <a:prstGeom prst="rect">
            <a:avLst/>
          </a:prstGeom>
        </p:spPr>
      </p:pic>
      <p:sp>
        <p:nvSpPr>
          <p:cNvPr id="4" name="Textfeld 4">
            <a:extLst>
              <a:ext uri="{FF2B5EF4-FFF2-40B4-BE49-F238E27FC236}">
                <a16:creationId xmlns:a16="http://schemas.microsoft.com/office/drawing/2014/main" id="{44A6D7D7-DF18-490E-92B5-593FF27F06E9}"/>
              </a:ext>
            </a:extLst>
          </p:cNvPr>
          <p:cNvSpPr txBox="1">
            <a:spLocks noChangeArrowheads="1"/>
          </p:cNvSpPr>
          <p:nvPr/>
        </p:nvSpPr>
        <p:spPr bwMode="auto">
          <a:xfrm>
            <a:off x="4146550" y="64643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Kettenbrief-Chatbot</a:t>
            </a:r>
            <a:endParaRPr lang="de-AT" altLang="de-DE" sz="1900" dirty="0">
              <a:solidFill>
                <a:schemeClr val="tx1"/>
              </a:solidFill>
              <a:latin typeface="Calibri Light" panose="020F0302020204030204" pitchFamily="34" charset="0"/>
            </a:endParaRPr>
          </a:p>
        </p:txBody>
      </p:sp>
      <p:grpSp>
        <p:nvGrpSpPr>
          <p:cNvPr id="5" name="Gruppieren 4">
            <a:extLst>
              <a:ext uri="{FF2B5EF4-FFF2-40B4-BE49-F238E27FC236}">
                <a16:creationId xmlns:a16="http://schemas.microsoft.com/office/drawing/2014/main" id="{EDAA283E-9AF5-43B5-9CFC-91C9231DB4DB}"/>
              </a:ext>
            </a:extLst>
          </p:cNvPr>
          <p:cNvGrpSpPr/>
          <p:nvPr/>
        </p:nvGrpSpPr>
        <p:grpSpPr>
          <a:xfrm>
            <a:off x="326480" y="975360"/>
            <a:ext cx="7584768" cy="4691200"/>
            <a:chOff x="326480" y="975360"/>
            <a:chExt cx="7584768" cy="4691200"/>
          </a:xfrm>
        </p:grpSpPr>
        <p:sp>
          <p:nvSpPr>
            <p:cNvPr id="6" name="Ellipse 5">
              <a:extLst>
                <a:ext uri="{FF2B5EF4-FFF2-40B4-BE49-F238E27FC236}">
                  <a16:creationId xmlns:a16="http://schemas.microsoft.com/office/drawing/2014/main" id="{F45FB377-40DE-48A7-B5A9-329143497669}"/>
                </a:ext>
              </a:extLst>
            </p:cNvPr>
            <p:cNvSpPr/>
            <p:nvPr/>
          </p:nvSpPr>
          <p:spPr>
            <a:xfrm>
              <a:off x="326480" y="975360"/>
              <a:ext cx="1440000" cy="1440000"/>
            </a:xfrm>
            <a:prstGeom prst="ellipse">
              <a:avLst/>
            </a:prstGeom>
            <a:solidFill>
              <a:srgbClr val="F39200"/>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5000" dirty="0">
                  <a:solidFill>
                    <a:schemeClr val="bg1"/>
                  </a:solidFill>
                  <a:latin typeface="Gill Sans MT" panose="020B0502020104020203" pitchFamily="34" charset="0"/>
                </a:rPr>
                <a:t>1.</a:t>
              </a:r>
            </a:p>
          </p:txBody>
        </p:sp>
        <p:sp>
          <p:nvSpPr>
            <p:cNvPr id="7" name="Ellipse 6">
              <a:extLst>
                <a:ext uri="{FF2B5EF4-FFF2-40B4-BE49-F238E27FC236}">
                  <a16:creationId xmlns:a16="http://schemas.microsoft.com/office/drawing/2014/main" id="{5DEFC1E4-71AA-4CC3-80B7-DDE9ED1EE0F6}"/>
                </a:ext>
              </a:extLst>
            </p:cNvPr>
            <p:cNvSpPr/>
            <p:nvPr/>
          </p:nvSpPr>
          <p:spPr>
            <a:xfrm>
              <a:off x="326480" y="2600960"/>
              <a:ext cx="1440000" cy="1440000"/>
            </a:xfrm>
            <a:prstGeom prst="ellipse">
              <a:avLst/>
            </a:prstGeom>
            <a:solidFill>
              <a:srgbClr val="F39200"/>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5000" dirty="0">
                  <a:solidFill>
                    <a:schemeClr val="bg1"/>
                  </a:solidFill>
                  <a:latin typeface="Gill Sans MT" panose="020B0502020104020203" pitchFamily="34" charset="0"/>
                </a:rPr>
                <a:t>2.</a:t>
              </a:r>
            </a:p>
          </p:txBody>
        </p:sp>
        <p:sp>
          <p:nvSpPr>
            <p:cNvPr id="8" name="Ellipse 7">
              <a:extLst>
                <a:ext uri="{FF2B5EF4-FFF2-40B4-BE49-F238E27FC236}">
                  <a16:creationId xmlns:a16="http://schemas.microsoft.com/office/drawing/2014/main" id="{CB85CC1B-B7EA-45DF-ADDE-15A23C119C7E}"/>
                </a:ext>
              </a:extLst>
            </p:cNvPr>
            <p:cNvSpPr/>
            <p:nvPr/>
          </p:nvSpPr>
          <p:spPr>
            <a:xfrm>
              <a:off x="326480" y="4226560"/>
              <a:ext cx="1440000" cy="1440000"/>
            </a:xfrm>
            <a:prstGeom prst="ellipse">
              <a:avLst/>
            </a:prstGeom>
            <a:solidFill>
              <a:srgbClr val="F39200"/>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5000" dirty="0">
                  <a:solidFill>
                    <a:schemeClr val="bg1"/>
                  </a:solidFill>
                  <a:latin typeface="Gill Sans MT" panose="020B0502020104020203" pitchFamily="34" charset="0"/>
                </a:rPr>
                <a:t>3.</a:t>
              </a:r>
            </a:p>
          </p:txBody>
        </p:sp>
        <p:sp>
          <p:nvSpPr>
            <p:cNvPr id="9" name="Textfeld 8">
              <a:extLst>
                <a:ext uri="{FF2B5EF4-FFF2-40B4-BE49-F238E27FC236}">
                  <a16:creationId xmlns:a16="http://schemas.microsoft.com/office/drawing/2014/main" id="{78ABB48A-8782-41F4-8AEE-B049173EF20F}"/>
                </a:ext>
              </a:extLst>
            </p:cNvPr>
            <p:cNvSpPr txBox="1"/>
            <p:nvPr/>
          </p:nvSpPr>
          <p:spPr>
            <a:xfrm>
              <a:off x="1937561" y="1356806"/>
              <a:ext cx="5973687" cy="677108"/>
            </a:xfrm>
            <a:prstGeom prst="rect">
              <a:avLst/>
            </a:prstGeom>
            <a:noFill/>
          </p:spPr>
          <p:txBody>
            <a:bodyPr wrap="none" rtlCol="0">
              <a:spAutoFit/>
            </a:bodyPr>
            <a:lstStyle/>
            <a:p>
              <a:r>
                <a:rPr lang="de-AT" sz="1900" dirty="0">
                  <a:latin typeface="Gill Sans MT" panose="020B0502020104020203" pitchFamily="34" charset="0"/>
                </a:rPr>
                <a:t>Telefonnummer </a:t>
              </a:r>
              <a:r>
                <a:rPr lang="de-AT" sz="1900" b="1" dirty="0">
                  <a:latin typeface="Gill Sans MT" panose="020B0502020104020203" pitchFamily="34" charset="0"/>
                </a:rPr>
                <a:t>0681 108 094 49 </a:t>
              </a:r>
            </a:p>
            <a:p>
              <a:r>
                <a:rPr lang="de-AT" sz="1900" dirty="0">
                  <a:latin typeface="Gill Sans MT" panose="020B0502020104020203" pitchFamily="34" charset="0"/>
                </a:rPr>
                <a:t>in Kontakte </a:t>
              </a:r>
              <a:r>
                <a:rPr lang="de-AT" sz="1900" b="1" dirty="0">
                  <a:latin typeface="Gill Sans MT" panose="020B0502020104020203" pitchFamily="34" charset="0"/>
                </a:rPr>
                <a:t>speichern</a:t>
              </a:r>
              <a:r>
                <a:rPr lang="de-AT" sz="1900" dirty="0">
                  <a:latin typeface="Gill Sans MT" panose="020B0502020104020203" pitchFamily="34" charset="0"/>
                </a:rPr>
                <a:t> (z. B. unter „Kettenbrief-Roboter“)</a:t>
              </a:r>
            </a:p>
          </p:txBody>
        </p:sp>
        <p:sp>
          <p:nvSpPr>
            <p:cNvPr id="10" name="Textfeld 9">
              <a:extLst>
                <a:ext uri="{FF2B5EF4-FFF2-40B4-BE49-F238E27FC236}">
                  <a16:creationId xmlns:a16="http://schemas.microsoft.com/office/drawing/2014/main" id="{7F610685-EAAD-4482-8C51-E702FB3A91CD}"/>
                </a:ext>
              </a:extLst>
            </p:cNvPr>
            <p:cNvSpPr txBox="1"/>
            <p:nvPr/>
          </p:nvSpPr>
          <p:spPr>
            <a:xfrm>
              <a:off x="1944128" y="3128599"/>
              <a:ext cx="5398722" cy="384721"/>
            </a:xfrm>
            <a:prstGeom prst="rect">
              <a:avLst/>
            </a:prstGeom>
            <a:noFill/>
          </p:spPr>
          <p:txBody>
            <a:bodyPr wrap="none" rtlCol="0">
              <a:spAutoFit/>
            </a:bodyPr>
            <a:lstStyle/>
            <a:p>
              <a:r>
                <a:rPr lang="de-AT" sz="1900" dirty="0">
                  <a:latin typeface="Gill Sans MT" panose="020B0502020104020203" pitchFamily="34" charset="0"/>
                </a:rPr>
                <a:t>Den „Kettenbrief-Roboter“ auf </a:t>
              </a:r>
              <a:r>
                <a:rPr lang="de-AT" sz="1900" b="1" dirty="0">
                  <a:latin typeface="Gill Sans MT" panose="020B0502020104020203" pitchFamily="34" charset="0"/>
                </a:rPr>
                <a:t>WhatsApp</a:t>
              </a:r>
              <a:r>
                <a:rPr lang="de-AT" sz="1900" dirty="0">
                  <a:latin typeface="Gill Sans MT" panose="020B0502020104020203" pitchFamily="34" charset="0"/>
                </a:rPr>
                <a:t> suchen. </a:t>
              </a:r>
            </a:p>
          </p:txBody>
        </p:sp>
        <p:sp>
          <p:nvSpPr>
            <p:cNvPr id="11" name="Textfeld 10">
              <a:extLst>
                <a:ext uri="{FF2B5EF4-FFF2-40B4-BE49-F238E27FC236}">
                  <a16:creationId xmlns:a16="http://schemas.microsoft.com/office/drawing/2014/main" id="{9B480DFC-9020-4B98-874E-E2354C49032D}"/>
                </a:ext>
              </a:extLst>
            </p:cNvPr>
            <p:cNvSpPr txBox="1"/>
            <p:nvPr/>
          </p:nvSpPr>
          <p:spPr>
            <a:xfrm>
              <a:off x="1944128" y="4754199"/>
              <a:ext cx="5723426" cy="384721"/>
            </a:xfrm>
            <a:prstGeom prst="rect">
              <a:avLst/>
            </a:prstGeom>
            <a:noFill/>
          </p:spPr>
          <p:txBody>
            <a:bodyPr wrap="none" rtlCol="0">
              <a:spAutoFit/>
            </a:bodyPr>
            <a:lstStyle/>
            <a:p>
              <a:r>
                <a:rPr lang="de-AT" sz="1900" dirty="0">
                  <a:latin typeface="Gill Sans MT" panose="020B0502020104020203" pitchFamily="34" charset="0"/>
                </a:rPr>
                <a:t>Kettenbriefe an den „Kettenbrief-Roboter“ weiterleiten.</a:t>
              </a:r>
            </a:p>
          </p:txBody>
        </p:sp>
      </p:grpSp>
      <p:pic>
        <p:nvPicPr>
          <p:cNvPr id="13" name="Inhaltsplatzhalter 16">
            <a:extLst>
              <a:ext uri="{FF2B5EF4-FFF2-40B4-BE49-F238E27FC236}">
                <a16:creationId xmlns:a16="http://schemas.microsoft.com/office/drawing/2014/main" id="{A2957D75-A8F7-42FE-B5AD-B349DA881A0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78442" y="111354"/>
            <a:ext cx="1292504" cy="1292504"/>
          </a:xfrm>
        </p:spPr>
      </p:pic>
    </p:spTree>
    <p:extLst>
      <p:ext uri="{BB962C8B-B14F-4D97-AF65-F5344CB8AC3E}">
        <p14:creationId xmlns:p14="http://schemas.microsoft.com/office/powerpoint/2010/main" val="16108549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8B940375-226D-4C48-8AD1-41CF38E86775}"/>
              </a:ext>
            </a:extLst>
          </p:cNvPr>
          <p:cNvPicPr>
            <a:picLocks noChangeAspect="1"/>
          </p:cNvPicPr>
          <p:nvPr/>
        </p:nvPicPr>
        <p:blipFill rotWithShape="1">
          <a:blip r:embed="rId3">
            <a:extLst>
              <a:ext uri="{28A0092B-C50C-407E-A947-70E740481C1C}">
                <a14:useLocalDpi xmlns:a14="http://schemas.microsoft.com/office/drawing/2010/main" val="0"/>
              </a:ext>
            </a:extLst>
          </a:blip>
          <a:srcRect r="8366"/>
          <a:stretch/>
        </p:blipFill>
        <p:spPr>
          <a:xfrm>
            <a:off x="0" y="-14198"/>
            <a:ext cx="9144001" cy="6400800"/>
          </a:xfrm>
          <a:prstGeom prst="rect">
            <a:avLst/>
          </a:prstGeom>
        </p:spPr>
      </p:pic>
      <p:pic>
        <p:nvPicPr>
          <p:cNvPr id="2" name="Picture 2" descr="Ayuwoki">
            <a:extLst>
              <a:ext uri="{FF2B5EF4-FFF2-40B4-BE49-F238E27FC236}">
                <a16:creationId xmlns:a16="http://schemas.microsoft.com/office/drawing/2014/main" id="{E44DF13F-2C5B-9A4F-887E-4F3FEDFF35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163" r="50912" b="2"/>
          <a:stretch/>
        </p:blipFill>
        <p:spPr bwMode="auto">
          <a:xfrm>
            <a:off x="73151" y="53534"/>
            <a:ext cx="2867751" cy="414404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Rebekah Wing (@RebekahWing) | Twitter">
            <a:extLst>
              <a:ext uri="{FF2B5EF4-FFF2-40B4-BE49-F238E27FC236}">
                <a16:creationId xmlns:a16="http://schemas.microsoft.com/office/drawing/2014/main" id="{15BE8ADA-2434-C04D-A5E6-F1A7F043D43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315" r="2" b="2"/>
          <a:stretch/>
        </p:blipFill>
        <p:spPr bwMode="auto">
          <a:xfrm>
            <a:off x="3076950" y="53534"/>
            <a:ext cx="2848177" cy="20105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Anonym im Internet surfen | Frisch gebloggt">
            <a:extLst>
              <a:ext uri="{FF2B5EF4-FFF2-40B4-BE49-F238E27FC236}">
                <a16:creationId xmlns:a16="http://schemas.microsoft.com/office/drawing/2014/main" id="{2A9B0FE2-B7E0-344F-B9FE-77A4B05C496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821" r="15822" b="1"/>
          <a:stretch/>
        </p:blipFill>
        <p:spPr bwMode="auto">
          <a:xfrm>
            <a:off x="3079057" y="2179843"/>
            <a:ext cx="2846070" cy="201380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Nagpur police alert parents about Momo Challenge affecting ...">
            <a:extLst>
              <a:ext uri="{FF2B5EF4-FFF2-40B4-BE49-F238E27FC236}">
                <a16:creationId xmlns:a16="http://schemas.microsoft.com/office/drawing/2014/main" id="{7A7F9A4A-E6B5-C64E-8CEC-F46543484D8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261" r="42759" b="-2"/>
          <a:stretch/>
        </p:blipFill>
        <p:spPr bwMode="auto">
          <a:xfrm>
            <a:off x="6061175" y="53534"/>
            <a:ext cx="2862751" cy="41319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PrankBros - Fäuste">
            <a:extLst>
              <a:ext uri="{FF2B5EF4-FFF2-40B4-BE49-F238E27FC236}">
                <a16:creationId xmlns:a16="http://schemas.microsoft.com/office/drawing/2014/main" id="{6C335D36-F80D-CC4F-B2F6-026082DF8CD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1539" r="-2" b="35478"/>
          <a:stretch/>
        </p:blipFill>
        <p:spPr bwMode="auto">
          <a:xfrm>
            <a:off x="1145280" y="4284849"/>
            <a:ext cx="2846070" cy="20105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5BAABD9D-4A9F-4639-8600-2C1A70736E38}"/>
              </a:ext>
            </a:extLst>
          </p:cNvPr>
          <p:cNvSpPr txBox="1"/>
          <p:nvPr/>
        </p:nvSpPr>
        <p:spPr>
          <a:xfrm>
            <a:off x="5028771" y="6473279"/>
            <a:ext cx="4115229" cy="384721"/>
          </a:xfrm>
          <a:prstGeom prst="rect">
            <a:avLst/>
          </a:prstGeom>
          <a:noFill/>
        </p:spPr>
        <p:txBody>
          <a:bodyPr wrap="none" rtlCol="0">
            <a:spAutoFit/>
          </a:bodyPr>
          <a:lstStyle/>
          <a:p>
            <a:r>
              <a:rPr lang="de-AT" sz="1900" dirty="0">
                <a:latin typeface="Gill Sans MT" panose="020B0502020104020203" pitchFamily="34" charset="0"/>
              </a:rPr>
              <a:t>YoutuberInnen nutzen Angst der Kinder</a:t>
            </a:r>
          </a:p>
        </p:txBody>
      </p:sp>
      <p:pic>
        <p:nvPicPr>
          <p:cNvPr id="5" name="Grafik 4" descr="Ein Bild, das drinnen, Puppe, Spielzeug, sitzend enthält.&#10;&#10;Automatisch generierte Beschreibung">
            <a:extLst>
              <a:ext uri="{FF2B5EF4-FFF2-40B4-BE49-F238E27FC236}">
                <a16:creationId xmlns:a16="http://schemas.microsoft.com/office/drawing/2014/main" id="{3913DF09-DAC9-4A34-8949-7A043203C4B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248655" y="4309405"/>
            <a:ext cx="3575706" cy="2010551"/>
          </a:xfrm>
          <a:prstGeom prst="rect">
            <a:avLst/>
          </a:prstGeom>
          <a:effectLst>
            <a:outerShdw blurRad="50800" dist="38100" dir="2700000" algn="tl" rotWithShape="0">
              <a:prstClr val="black">
                <a:alpha val="40000"/>
              </a:prstClr>
            </a:outerShdw>
          </a:effectLst>
        </p:spPr>
      </p:pic>
      <p:sp>
        <p:nvSpPr>
          <p:cNvPr id="6" name="Textfeld 5">
            <a:extLst>
              <a:ext uri="{FF2B5EF4-FFF2-40B4-BE49-F238E27FC236}">
                <a16:creationId xmlns:a16="http://schemas.microsoft.com/office/drawing/2014/main" id="{2AEF5B7E-6798-4845-82FB-9E1A872AEC63}"/>
              </a:ext>
            </a:extLst>
          </p:cNvPr>
          <p:cNvSpPr txBox="1"/>
          <p:nvPr/>
        </p:nvSpPr>
        <p:spPr>
          <a:xfrm>
            <a:off x="6588125" y="6073735"/>
            <a:ext cx="1236236" cy="246221"/>
          </a:xfrm>
          <a:prstGeom prst="rect">
            <a:avLst/>
          </a:prstGeom>
          <a:noFill/>
        </p:spPr>
        <p:txBody>
          <a:bodyPr wrap="none" rtlCol="0">
            <a:spAutoFit/>
          </a:bodyPr>
          <a:lstStyle/>
          <a:p>
            <a:r>
              <a:rPr lang="de-AT" sz="1000" dirty="0">
                <a:latin typeface="Gill Sans MT" panose="020B0502020104020203" pitchFamily="34" charset="0"/>
              </a:rPr>
              <a:t>Bild: saferinternet.at</a:t>
            </a:r>
          </a:p>
        </p:txBody>
      </p:sp>
    </p:spTree>
    <p:extLst>
      <p:ext uri="{BB962C8B-B14F-4D97-AF65-F5344CB8AC3E}">
        <p14:creationId xmlns:p14="http://schemas.microsoft.com/office/powerpoint/2010/main" val="33366907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678BB41-FCAB-3A47-B024-DB62C8371840}"/>
              </a:ext>
            </a:extLst>
          </p:cNvPr>
          <p:cNvPicPr>
            <a:picLocks noChangeAspect="1"/>
          </p:cNvPicPr>
          <p:nvPr/>
        </p:nvPicPr>
        <p:blipFill rotWithShape="1">
          <a:blip r:embed="rId3">
            <a:extLst>
              <a:ext uri="{28A0092B-C50C-407E-A947-70E740481C1C}">
                <a14:useLocalDpi xmlns:a14="http://schemas.microsoft.com/office/drawing/2010/main" val="0"/>
              </a:ext>
            </a:extLst>
          </a:blip>
          <a:srcRect l="6542"/>
          <a:stretch/>
        </p:blipFill>
        <p:spPr>
          <a:xfrm>
            <a:off x="-29768" y="0"/>
            <a:ext cx="9183490" cy="6411191"/>
          </a:xfrm>
          <a:prstGeom prst="rect">
            <a:avLst/>
          </a:prstGeom>
        </p:spPr>
      </p:pic>
      <p:sp>
        <p:nvSpPr>
          <p:cNvPr id="6" name="Textfeld 5">
            <a:extLst>
              <a:ext uri="{FF2B5EF4-FFF2-40B4-BE49-F238E27FC236}">
                <a16:creationId xmlns:a16="http://schemas.microsoft.com/office/drawing/2014/main" id="{B27548F3-3B8C-9940-AC67-3F6406C9A687}"/>
              </a:ext>
            </a:extLst>
          </p:cNvPr>
          <p:cNvSpPr txBox="1"/>
          <p:nvPr/>
        </p:nvSpPr>
        <p:spPr>
          <a:xfrm>
            <a:off x="6796154" y="6411191"/>
            <a:ext cx="2357568" cy="384721"/>
          </a:xfrm>
          <a:prstGeom prst="rect">
            <a:avLst/>
          </a:prstGeom>
          <a:noFill/>
        </p:spPr>
        <p:txBody>
          <a:bodyPr wrap="none" rtlCol="0">
            <a:spAutoFit/>
          </a:bodyPr>
          <a:lstStyle/>
          <a:p>
            <a:r>
              <a:rPr lang="de-DE" sz="1900" dirty="0" err="1">
                <a:latin typeface="Gill Sans MT" panose="020B0502020104020203" pitchFamily="34" charset="0"/>
              </a:rPr>
              <a:t>Medienutzungsvertrag</a:t>
            </a:r>
            <a:endParaRPr lang="de-DE" sz="1900" dirty="0">
              <a:latin typeface="Gill Sans MT" panose="020B0502020104020203" pitchFamily="34" charset="0"/>
            </a:endParaRPr>
          </a:p>
        </p:txBody>
      </p:sp>
    </p:spTree>
    <p:extLst>
      <p:ext uri="{BB962C8B-B14F-4D97-AF65-F5344CB8AC3E}">
        <p14:creationId xmlns:p14="http://schemas.microsoft.com/office/powerpoint/2010/main" val="27706017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D09774A6-8137-4A12-9553-28726D1EFCD1}"/>
              </a:ext>
            </a:extLst>
          </p:cNvPr>
          <p:cNvSpPr txBox="1"/>
          <p:nvPr/>
        </p:nvSpPr>
        <p:spPr>
          <a:xfrm>
            <a:off x="4146698" y="6438442"/>
            <a:ext cx="4997301" cy="400110"/>
          </a:xfrm>
          <a:prstGeom prst="rect">
            <a:avLst/>
          </a:prstGeom>
          <a:noFill/>
        </p:spPr>
        <p:txBody>
          <a:bodyPr wrap="square" rtlCol="0">
            <a:spAutoFit/>
          </a:bodyPr>
          <a:lstStyle/>
          <a:p>
            <a:pPr algn="r"/>
            <a:r>
              <a:rPr lang="de-AT" altLang="de-DE" sz="2000" dirty="0">
                <a:latin typeface="Gill Sans MT" panose="020B0502020104020203" pitchFamily="34" charset="0"/>
                <a:ea typeface="ＭＳ Ｐゴシック" panose="020B0600070205080204" pitchFamily="34" charset="-128"/>
              </a:rPr>
              <a:t>Digitale Spiele</a:t>
            </a:r>
            <a:endParaRPr lang="de-AT" sz="1900" dirty="0">
              <a:latin typeface="Gill Sans MT" panose="020B0502020104020203" pitchFamily="34" charset="0"/>
            </a:endParaRPr>
          </a:p>
        </p:txBody>
      </p:sp>
      <p:pic>
        <p:nvPicPr>
          <p:cNvPr id="8" name="Grafik 7" descr="Ein Bild, das klein, Boden, Kind, Baum enthält.&#10;&#10;Mit sehr hoher Zuverlässigkeit generierte Beschreibung">
            <a:extLst>
              <a:ext uri="{FF2B5EF4-FFF2-40B4-BE49-F238E27FC236}">
                <a16:creationId xmlns:a16="http://schemas.microsoft.com/office/drawing/2014/main" id="{9623EDB0-C517-4D91-8512-48B6929637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2116"/>
            <a:ext cx="9144000" cy="6438442"/>
          </a:xfrm>
          <a:prstGeom prst="rect">
            <a:avLst/>
          </a:prstGeom>
        </p:spPr>
      </p:pic>
      <p:sp>
        <p:nvSpPr>
          <p:cNvPr id="2" name="Textfeld 1">
            <a:extLst>
              <a:ext uri="{FF2B5EF4-FFF2-40B4-BE49-F238E27FC236}">
                <a16:creationId xmlns:a16="http://schemas.microsoft.com/office/drawing/2014/main" id="{66CF52E4-1822-424F-AF47-23AFB61B207A}"/>
              </a:ext>
            </a:extLst>
          </p:cNvPr>
          <p:cNvSpPr txBox="1"/>
          <p:nvPr/>
        </p:nvSpPr>
        <p:spPr>
          <a:xfrm>
            <a:off x="7498997" y="6140105"/>
            <a:ext cx="1645002"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Alexas_Fotos</a:t>
            </a:r>
            <a:r>
              <a:rPr lang="de-AT" sz="1000" dirty="0">
                <a:solidFill>
                  <a:schemeClr val="bg1"/>
                </a:solidFill>
                <a:latin typeface="Gill Sans MT" panose="020B0502020104020203" pitchFamily="34" charset="0"/>
              </a:rPr>
              <a:t> / </a:t>
            </a:r>
            <a:r>
              <a:rPr lang="de-AT" sz="1000" dirty="0" err="1">
                <a:solidFill>
                  <a:schemeClr val="bg1"/>
                </a:solidFill>
                <a:latin typeface="Gill Sans MT" panose="020B0502020104020203" pitchFamily="34" charset="0"/>
              </a:rPr>
              <a:t>pixabay</a:t>
            </a:r>
            <a:endParaRPr lang="de-AT" sz="10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28321130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16EA24C9-33D9-47DD-AB2D-458306509C16}"/>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Ab welchem Alter ist ein Spiel geeignet?</a:t>
            </a:r>
            <a:endParaRPr lang="de-AT" sz="1900" dirty="0">
              <a:latin typeface="+mj-lt"/>
            </a:endParaRPr>
          </a:p>
        </p:txBody>
      </p:sp>
      <p:sp>
        <p:nvSpPr>
          <p:cNvPr id="6" name="Rechteck 5">
            <a:extLst>
              <a:ext uri="{FF2B5EF4-FFF2-40B4-BE49-F238E27FC236}">
                <a16:creationId xmlns:a16="http://schemas.microsoft.com/office/drawing/2014/main" id="{C3D562EB-342E-41B4-863C-5CE77B129309}"/>
              </a:ext>
            </a:extLst>
          </p:cNvPr>
          <p:cNvSpPr/>
          <p:nvPr/>
        </p:nvSpPr>
        <p:spPr>
          <a:xfrm>
            <a:off x="6578600" y="0"/>
            <a:ext cx="2565400" cy="23749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252000" rIns="252000" bIns="252000" rtlCol="0" anchor="ctr"/>
          <a:lstStyle/>
          <a:p>
            <a:pPr marL="514350" indent="-514350" defTabSz="914400">
              <a:lnSpc>
                <a:spcPct val="90000"/>
              </a:lnSpc>
              <a:spcBef>
                <a:spcPts val="1000"/>
              </a:spcBef>
              <a:buClr>
                <a:srgbClr val="F39200"/>
              </a:buClr>
              <a:buFont typeface="Wingdings" panose="05000000000000000000" pitchFamily="2" charset="2"/>
              <a:buChar char="l"/>
            </a:pPr>
            <a:r>
              <a:rPr lang="de-AT" sz="2000" dirty="0">
                <a:solidFill>
                  <a:srgbClr val="434F55"/>
                </a:solidFill>
                <a:latin typeface="Gill Sans MT" panose="020B0502020104020203" pitchFamily="34" charset="0"/>
              </a:rPr>
              <a:t>Ab 3 Jahren?</a:t>
            </a:r>
          </a:p>
          <a:p>
            <a:pPr marL="514350" indent="-514350" defTabSz="914400">
              <a:lnSpc>
                <a:spcPct val="90000"/>
              </a:lnSpc>
              <a:spcBef>
                <a:spcPts val="1000"/>
              </a:spcBef>
              <a:buClr>
                <a:srgbClr val="F39200"/>
              </a:buClr>
              <a:buFont typeface="Wingdings" panose="05000000000000000000" pitchFamily="2" charset="2"/>
              <a:buChar char="l"/>
            </a:pPr>
            <a:endParaRPr lang="de-AT" sz="2000" dirty="0">
              <a:solidFill>
                <a:srgbClr val="434F55"/>
              </a:solidFill>
              <a:latin typeface="Gill Sans MT" panose="020B0502020104020203" pitchFamily="34" charset="0"/>
            </a:endParaRPr>
          </a:p>
          <a:p>
            <a:pPr marL="514350" indent="-514350" defTabSz="914400">
              <a:lnSpc>
                <a:spcPct val="90000"/>
              </a:lnSpc>
              <a:spcBef>
                <a:spcPts val="1000"/>
              </a:spcBef>
              <a:buClr>
                <a:srgbClr val="F39200"/>
              </a:buClr>
              <a:buFont typeface="Wingdings" panose="05000000000000000000" pitchFamily="2" charset="2"/>
              <a:buChar char="l"/>
            </a:pPr>
            <a:r>
              <a:rPr lang="de-AT" sz="2000" dirty="0">
                <a:solidFill>
                  <a:srgbClr val="434F55"/>
                </a:solidFill>
                <a:latin typeface="Gill Sans MT" panose="020B0502020104020203" pitchFamily="34" charset="0"/>
              </a:rPr>
              <a:t>Ab 7 Jahren?</a:t>
            </a:r>
          </a:p>
          <a:p>
            <a:pPr marL="514350" indent="-514350" defTabSz="914400">
              <a:lnSpc>
                <a:spcPct val="90000"/>
              </a:lnSpc>
              <a:spcBef>
                <a:spcPts val="1000"/>
              </a:spcBef>
              <a:buClr>
                <a:srgbClr val="F39200"/>
              </a:buClr>
              <a:buFont typeface="Wingdings" panose="05000000000000000000" pitchFamily="2" charset="2"/>
              <a:buChar char="l"/>
            </a:pPr>
            <a:endParaRPr lang="de-AT" sz="2000" dirty="0">
              <a:solidFill>
                <a:srgbClr val="434F55"/>
              </a:solidFill>
              <a:latin typeface="Gill Sans MT" panose="020B0502020104020203" pitchFamily="34" charset="0"/>
            </a:endParaRPr>
          </a:p>
          <a:p>
            <a:pPr marL="514350" indent="-514350" defTabSz="914400">
              <a:lnSpc>
                <a:spcPct val="90000"/>
              </a:lnSpc>
              <a:spcBef>
                <a:spcPts val="1000"/>
              </a:spcBef>
              <a:buClr>
                <a:srgbClr val="F39200"/>
              </a:buClr>
              <a:buFont typeface="Wingdings" panose="05000000000000000000" pitchFamily="2" charset="2"/>
              <a:buChar char="l"/>
            </a:pPr>
            <a:r>
              <a:rPr lang="de-AT" sz="2000" dirty="0">
                <a:solidFill>
                  <a:srgbClr val="434F55"/>
                </a:solidFill>
                <a:latin typeface="Gill Sans MT" panose="020B0502020104020203" pitchFamily="34" charset="0"/>
              </a:rPr>
              <a:t>Ab 12 Jahren?</a:t>
            </a:r>
          </a:p>
        </p:txBody>
      </p:sp>
      <p:pic>
        <p:nvPicPr>
          <p:cNvPr id="1026" name="Picture 2" descr="http://abload.de/img/screenshot_2015-01-079oua5.png">
            <a:extLst>
              <a:ext uri="{FF2B5EF4-FFF2-40B4-BE49-F238E27FC236}">
                <a16:creationId xmlns:a16="http://schemas.microsoft.com/office/drawing/2014/main" id="{8944E1FE-3822-4EA4-B192-829A2084679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9143999" cy="6438442"/>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0BE69A57-6D45-43D8-8E7E-AAA9D81C4CAD}"/>
              </a:ext>
            </a:extLst>
          </p:cNvPr>
          <p:cNvSpPr/>
          <p:nvPr/>
        </p:nvSpPr>
        <p:spPr>
          <a:xfrm>
            <a:off x="6982831" y="6192221"/>
            <a:ext cx="2161169" cy="246221"/>
          </a:xfrm>
          <a:prstGeom prst="rect">
            <a:avLst/>
          </a:prstGeom>
        </p:spPr>
        <p:txBody>
          <a:bodyPr wrap="none">
            <a:spAutoFit/>
          </a:bodyPr>
          <a:lstStyle/>
          <a:p>
            <a:r>
              <a:rPr lang="de-DE" altLang="de-DE" sz="1000" dirty="0">
                <a:solidFill>
                  <a:schemeClr val="bg1"/>
                </a:solidFill>
                <a:latin typeface="Gill Sans MT" panose="020B0502020104020203" pitchFamily="34" charset="0"/>
                <a:ea typeface="ＭＳ Ｐゴシック" panose="020B0600070205080204" pitchFamily="34" charset="-128"/>
              </a:rPr>
              <a:t>Bild: Screenshot World </a:t>
            </a:r>
            <a:r>
              <a:rPr lang="de-DE" altLang="de-DE" sz="1000" dirty="0" err="1">
                <a:solidFill>
                  <a:schemeClr val="bg1"/>
                </a:solidFill>
                <a:latin typeface="Gill Sans MT" panose="020B0502020104020203" pitchFamily="34" charset="0"/>
                <a:ea typeface="ＭＳ Ｐゴシック" panose="020B0600070205080204" pitchFamily="34" charset="-128"/>
              </a:rPr>
              <a:t>of</a:t>
            </a:r>
            <a:r>
              <a:rPr lang="de-DE" altLang="de-DE" sz="1000" dirty="0">
                <a:solidFill>
                  <a:schemeClr val="bg1"/>
                </a:solidFill>
                <a:latin typeface="Gill Sans MT" panose="020B0502020104020203" pitchFamily="34" charset="0"/>
                <a:ea typeface="ＭＳ Ｐゴシック" panose="020B0600070205080204" pitchFamily="34" charset="-128"/>
              </a:rPr>
              <a:t> Tanks Blitz</a:t>
            </a:r>
            <a:endParaRPr lang="de-AT" altLang="de-DE" sz="1000" dirty="0">
              <a:solidFill>
                <a:schemeClr val="bg1"/>
              </a:solidFill>
              <a:latin typeface="Gill Sans MT" panose="020B0502020104020203" pitchFamily="34" charset="0"/>
              <a:ea typeface="ＭＳ Ｐゴシック" panose="020B0600070205080204" pitchFamily="34" charset="-128"/>
            </a:endParaRPr>
          </a:p>
        </p:txBody>
      </p:sp>
    </p:spTree>
    <p:extLst>
      <p:ext uri="{BB962C8B-B14F-4D97-AF65-F5344CB8AC3E}">
        <p14:creationId xmlns:p14="http://schemas.microsoft.com/office/powerpoint/2010/main" val="27498181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5A80DFF5-313C-4D55-90CC-F8849BD2B3A2}"/>
              </a:ext>
            </a:extLst>
          </p:cNvPr>
          <p:cNvSpPr txBox="1"/>
          <p:nvPr/>
        </p:nvSpPr>
        <p:spPr>
          <a:xfrm>
            <a:off x="4146698" y="6438442"/>
            <a:ext cx="4997301" cy="384721"/>
          </a:xfrm>
          <a:prstGeom prst="rect">
            <a:avLst/>
          </a:prstGeom>
          <a:noFill/>
        </p:spPr>
        <p:txBody>
          <a:bodyPr wrap="square" rtlCol="0">
            <a:spAutoFit/>
          </a:bodyPr>
          <a:lstStyle/>
          <a:p>
            <a:pPr algn="r"/>
            <a:r>
              <a:rPr lang="de-AT" sz="1900" dirty="0" err="1">
                <a:latin typeface="Gill Sans MT" panose="020B0502020104020203" pitchFamily="34" charset="0"/>
              </a:rPr>
              <a:t>Roblox</a:t>
            </a:r>
            <a:endParaRPr lang="de-AT" sz="1900" dirty="0">
              <a:latin typeface="+mj-lt"/>
            </a:endParaRPr>
          </a:p>
        </p:txBody>
      </p:sp>
      <p:pic>
        <p:nvPicPr>
          <p:cNvPr id="4" name="Grafik 3" descr="Ein Bild, das Text, drinnen, zugemüllt enthält.&#10;&#10;Automatisch generierte Beschreibung">
            <a:extLst>
              <a:ext uri="{FF2B5EF4-FFF2-40B4-BE49-F238E27FC236}">
                <a16:creationId xmlns:a16="http://schemas.microsoft.com/office/drawing/2014/main" id="{B7385400-1F75-47A7-9AD1-3E9705AD50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07268"/>
            <a:ext cx="9144000" cy="4843463"/>
          </a:xfrm>
          <a:prstGeom prst="rect">
            <a:avLst/>
          </a:prstGeom>
        </p:spPr>
      </p:pic>
      <p:sp>
        <p:nvSpPr>
          <p:cNvPr id="2" name="Rechteck 1">
            <a:extLst>
              <a:ext uri="{FF2B5EF4-FFF2-40B4-BE49-F238E27FC236}">
                <a16:creationId xmlns:a16="http://schemas.microsoft.com/office/drawing/2014/main" id="{7984B411-3966-4F26-9746-A2CCECC5DFB2}"/>
              </a:ext>
            </a:extLst>
          </p:cNvPr>
          <p:cNvSpPr/>
          <p:nvPr/>
        </p:nvSpPr>
        <p:spPr>
          <a:xfrm>
            <a:off x="7688151" y="5604510"/>
            <a:ext cx="1455848" cy="246221"/>
          </a:xfrm>
          <a:prstGeom prst="rect">
            <a:avLst/>
          </a:prstGeom>
        </p:spPr>
        <p:txBody>
          <a:bodyPr wrap="none">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Gage </a:t>
            </a:r>
            <a:r>
              <a:rPr lang="de-AT" sz="1000" dirty="0" err="1">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Ramey</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 </a:t>
            </a:r>
            <a:r>
              <a:rPr lang="de-AT" sz="1000" dirty="0">
                <a:solidFill>
                  <a:schemeClr val="bg1"/>
                </a:solidFill>
                <a:latin typeface="Gill Sans MT" panose="020B0502020104020203" pitchFamily="34" charset="0"/>
              </a:rPr>
              <a:t>/ </a:t>
            </a:r>
            <a:r>
              <a:rPr lang="de-AT" sz="1000" dirty="0" err="1">
                <a:solidFill>
                  <a:schemeClr val="bg1"/>
                </a:solidFill>
                <a:latin typeface="Gill Sans MT" panose="020B0502020104020203" pitchFamily="34" charset="0"/>
              </a:rPr>
              <a:t>flickr</a:t>
            </a:r>
            <a:endParaRPr lang="de-AT" sz="10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32073383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A877E831-663C-4424-B1F4-5908681E6586}"/>
              </a:ext>
            </a:extLst>
          </p:cNvPr>
          <p:cNvSpPr/>
          <p:nvPr/>
        </p:nvSpPr>
        <p:spPr>
          <a:xfrm>
            <a:off x="597693" y="1690062"/>
            <a:ext cx="7948613" cy="3477875"/>
          </a:xfrm>
          <a:prstGeom prst="rect">
            <a:avLst/>
          </a:prstGeom>
        </p:spPr>
        <p:txBody>
          <a:bodyPr wrap="square">
            <a:spAutoFit/>
          </a:bodyPr>
          <a:lstStyle/>
          <a:p>
            <a:pPr marL="357188" indent="-357188">
              <a:buClr>
                <a:srgbClr val="F39200"/>
              </a:buClr>
              <a:buFont typeface="Wingdings" panose="05000000000000000000" pitchFamily="2" charset="2"/>
              <a:buChar char="§"/>
            </a:pPr>
            <a:r>
              <a:rPr lang="de-AT" sz="2000" b="1" dirty="0">
                <a:latin typeface="Gill Sans MT" panose="020B0502020104020203" pitchFamily="34" charset="0"/>
              </a:rPr>
              <a:t>Interessieren</a:t>
            </a:r>
            <a:r>
              <a:rPr lang="de-AT" sz="2000" dirty="0">
                <a:latin typeface="Gill Sans MT" panose="020B0502020104020203" pitchFamily="34" charset="0"/>
              </a:rPr>
              <a:t> Sie sich für die Lieblingsspiele Ihres Kindes!</a:t>
            </a:r>
          </a:p>
          <a:p>
            <a:pPr marL="357188" indent="-357188">
              <a:buClr>
                <a:srgbClr val="F39200"/>
              </a:buClr>
              <a:buFont typeface="Wingdings" panose="05000000000000000000" pitchFamily="2" charset="2"/>
              <a:buChar char="§"/>
            </a:pPr>
            <a:r>
              <a:rPr lang="de-AT" sz="2000" b="1" dirty="0">
                <a:latin typeface="Gill Sans MT" panose="020B0502020104020203" pitchFamily="34" charset="0"/>
              </a:rPr>
              <a:t>Probieren</a:t>
            </a:r>
            <a:r>
              <a:rPr lang="de-AT" sz="2000" dirty="0">
                <a:latin typeface="Gill Sans MT" panose="020B0502020104020203" pitchFamily="34" charset="0"/>
              </a:rPr>
              <a:t> Sie Spiele selbst aus, um sinnvolle Regeln vereinbaren zu können!</a:t>
            </a:r>
          </a:p>
          <a:p>
            <a:pPr marL="357188" indent="-357188">
              <a:spcAft>
                <a:spcPts val="1200"/>
              </a:spcAft>
              <a:buClr>
                <a:srgbClr val="F39200"/>
              </a:buClr>
              <a:buFont typeface="Wingdings" panose="05000000000000000000" pitchFamily="2" charset="2"/>
              <a:buChar char="§"/>
            </a:pPr>
            <a:r>
              <a:rPr lang="de-AT" sz="2000" dirty="0">
                <a:latin typeface="Gill Sans MT" panose="020B0502020104020203" pitchFamily="34" charset="0"/>
              </a:rPr>
              <a:t>Vereinbaren Sie </a:t>
            </a:r>
            <a:r>
              <a:rPr lang="de-AT" sz="2000" b="1" dirty="0">
                <a:latin typeface="Gill Sans MT" panose="020B0502020104020203" pitchFamily="34" charset="0"/>
              </a:rPr>
              <a:t>Regeln</a:t>
            </a:r>
            <a:r>
              <a:rPr lang="de-AT" sz="2000" dirty="0">
                <a:latin typeface="Gill Sans MT" panose="020B0502020104020203" pitchFamily="34" charset="0"/>
              </a:rPr>
              <a:t>, z.B. über die Spieldauer bzw. vereinbaren Sie allgemein Bildschirmzeit!</a:t>
            </a:r>
          </a:p>
          <a:p>
            <a:pPr marL="892175" lvl="1" indent="-357188">
              <a:buClr>
                <a:srgbClr val="F39200"/>
              </a:buClr>
              <a:buFont typeface="Wingdings" panose="05000000000000000000" pitchFamily="2" charset="2"/>
              <a:buChar char="§"/>
            </a:pPr>
            <a:r>
              <a:rPr lang="de-AT" sz="2000" dirty="0">
                <a:latin typeface="Gill Sans MT" panose="020B0502020104020203" pitchFamily="34" charset="0"/>
              </a:rPr>
              <a:t>Vorschulalter: 20 Min.</a:t>
            </a:r>
          </a:p>
          <a:p>
            <a:pPr marL="892175" lvl="1" indent="-357188">
              <a:buClr>
                <a:srgbClr val="F39200"/>
              </a:buClr>
              <a:buFont typeface="Wingdings" panose="05000000000000000000" pitchFamily="2" charset="2"/>
              <a:buChar char="§"/>
            </a:pPr>
            <a:r>
              <a:rPr lang="de-AT" sz="2000" dirty="0">
                <a:latin typeface="Gill Sans MT" panose="020B0502020104020203" pitchFamily="34" charset="0"/>
              </a:rPr>
              <a:t>1. Klasse VS: 50 Min.</a:t>
            </a:r>
          </a:p>
          <a:p>
            <a:pPr marL="892175" lvl="1" indent="-357188">
              <a:buClr>
                <a:srgbClr val="F39200"/>
              </a:buClr>
              <a:buFont typeface="Wingdings" panose="05000000000000000000" pitchFamily="2" charset="2"/>
              <a:buChar char="§"/>
            </a:pPr>
            <a:r>
              <a:rPr lang="de-AT" sz="2000" dirty="0">
                <a:latin typeface="Gill Sans MT" panose="020B0502020104020203" pitchFamily="34" charset="0"/>
              </a:rPr>
              <a:t>Älter: abhängig von der Konzentrationsfähigkeit des Kindes</a:t>
            </a:r>
          </a:p>
          <a:p>
            <a:pPr marL="357188" indent="-357188">
              <a:spcBef>
                <a:spcPts val="1200"/>
              </a:spcBef>
              <a:buClr>
                <a:srgbClr val="F39200"/>
              </a:buClr>
              <a:buFont typeface="Wingdings" panose="05000000000000000000" pitchFamily="2" charset="2"/>
              <a:buChar char="§"/>
            </a:pPr>
            <a:r>
              <a:rPr lang="de-AT" sz="2000" dirty="0">
                <a:latin typeface="Gill Sans MT" panose="020B0502020104020203" pitchFamily="34" charset="0"/>
              </a:rPr>
              <a:t>Achten Sie auf die </a:t>
            </a:r>
            <a:r>
              <a:rPr lang="de-AT" sz="2000" b="1" dirty="0">
                <a:latin typeface="Gill Sans MT" panose="020B0502020104020203" pitchFamily="34" charset="0"/>
              </a:rPr>
              <a:t>PEGI-Alterskennzeichnung</a:t>
            </a:r>
            <a:r>
              <a:rPr lang="de-AT" sz="2000" dirty="0">
                <a:latin typeface="Gill Sans MT" panose="020B0502020104020203" pitchFamily="34" charset="0"/>
              </a:rPr>
              <a:t>!</a:t>
            </a:r>
          </a:p>
          <a:p>
            <a:pPr marL="357188" indent="-357188">
              <a:buClr>
                <a:srgbClr val="F39200"/>
              </a:buClr>
              <a:buFont typeface="Wingdings" panose="05000000000000000000" pitchFamily="2" charset="2"/>
              <a:buChar char="§"/>
            </a:pPr>
            <a:r>
              <a:rPr lang="de-AT" sz="2000" b="1" dirty="0">
                <a:latin typeface="Gill Sans MT" panose="020B0502020104020203" pitchFamily="34" charset="0"/>
              </a:rPr>
              <a:t>Gute Computerspiele: </a:t>
            </a:r>
            <a:r>
              <a:rPr lang="de-AT" sz="2000" dirty="0">
                <a:latin typeface="Gill Sans MT" panose="020B0502020104020203" pitchFamily="34" charset="0"/>
                <a:hlinkClick r:id="rId3"/>
              </a:rPr>
              <a:t>www.bupp.at</a:t>
            </a:r>
            <a:endParaRPr lang="de-AT" sz="2000" dirty="0">
              <a:latin typeface="Gill Sans MT" panose="020B0502020104020203" pitchFamily="34" charset="0"/>
            </a:endParaRPr>
          </a:p>
        </p:txBody>
      </p:sp>
      <p:sp>
        <p:nvSpPr>
          <p:cNvPr id="3" name="Textfeld 2">
            <a:extLst>
              <a:ext uri="{FF2B5EF4-FFF2-40B4-BE49-F238E27FC236}">
                <a16:creationId xmlns:a16="http://schemas.microsoft.com/office/drawing/2014/main" id="{153744F0-0BC4-42AC-996F-262091492C3A}"/>
              </a:ext>
            </a:extLst>
          </p:cNvPr>
          <p:cNvSpPr txBox="1"/>
          <p:nvPr/>
        </p:nvSpPr>
        <p:spPr>
          <a:xfrm>
            <a:off x="4146698" y="6438442"/>
            <a:ext cx="4997301" cy="400110"/>
          </a:xfrm>
          <a:prstGeom prst="rect">
            <a:avLst/>
          </a:prstGeom>
          <a:noFill/>
        </p:spPr>
        <p:txBody>
          <a:bodyPr wrap="square" rtlCol="0">
            <a:spAutoFit/>
          </a:bodyPr>
          <a:lstStyle/>
          <a:p>
            <a:pPr algn="r"/>
            <a:r>
              <a:rPr lang="de-AT" altLang="de-DE" sz="2000" dirty="0">
                <a:latin typeface="Gill Sans MT" panose="020B0502020104020203" pitchFamily="34" charset="0"/>
                <a:ea typeface="ＭＳ Ｐゴシック" panose="020B0600070205080204" pitchFamily="34" charset="-128"/>
              </a:rPr>
              <a:t>Digitale Spiele</a:t>
            </a:r>
            <a:endParaRPr lang="de-AT" sz="1900" dirty="0">
              <a:latin typeface="Gill Sans MT" panose="020B0502020104020203" pitchFamily="34" charset="0"/>
            </a:endParaRPr>
          </a:p>
        </p:txBody>
      </p:sp>
    </p:spTree>
    <p:extLst>
      <p:ext uri="{BB962C8B-B14F-4D97-AF65-F5344CB8AC3E}">
        <p14:creationId xmlns:p14="http://schemas.microsoft.com/office/powerpoint/2010/main" val="31284659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F0B9BE39-06C5-C54C-A79A-F2B305EC12F5}"/>
              </a:ext>
            </a:extLst>
          </p:cNvPr>
          <p:cNvSpPr txBox="1"/>
          <p:nvPr/>
        </p:nvSpPr>
        <p:spPr>
          <a:xfrm>
            <a:off x="4947338" y="6457890"/>
            <a:ext cx="4196662" cy="400110"/>
          </a:xfrm>
          <a:prstGeom prst="rect">
            <a:avLst/>
          </a:prstGeom>
          <a:noFill/>
        </p:spPr>
        <p:txBody>
          <a:bodyPr wrap="none" rtlCol="0">
            <a:spAutoFit/>
          </a:bodyPr>
          <a:lstStyle/>
          <a:p>
            <a:r>
              <a:rPr lang="de-DE" sz="2000" dirty="0">
                <a:latin typeface="Gill Sans MT" panose="020B0502020104020203" pitchFamily="34" charset="0"/>
              </a:rPr>
              <a:t>Qualitätskriterien von digitalen Spielen</a:t>
            </a:r>
          </a:p>
        </p:txBody>
      </p:sp>
      <p:sp>
        <p:nvSpPr>
          <p:cNvPr id="4" name="Rechteck 3">
            <a:extLst>
              <a:ext uri="{FF2B5EF4-FFF2-40B4-BE49-F238E27FC236}">
                <a16:creationId xmlns:a16="http://schemas.microsoft.com/office/drawing/2014/main" id="{607FB582-5882-B34B-AA85-A024C19D0CF9}"/>
              </a:ext>
            </a:extLst>
          </p:cNvPr>
          <p:cNvSpPr/>
          <p:nvPr/>
        </p:nvSpPr>
        <p:spPr>
          <a:xfrm>
            <a:off x="410648" y="601732"/>
            <a:ext cx="1856234" cy="648000"/>
          </a:xfrm>
          <a:prstGeom prst="rect">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latin typeface="Gill Sans MT" panose="020B0502020104020203" pitchFamily="34" charset="0"/>
              </a:rPr>
              <a:t>Inhalt</a:t>
            </a:r>
          </a:p>
        </p:txBody>
      </p:sp>
      <p:sp>
        <p:nvSpPr>
          <p:cNvPr id="5" name="Rechteck 4">
            <a:extLst>
              <a:ext uri="{FF2B5EF4-FFF2-40B4-BE49-F238E27FC236}">
                <a16:creationId xmlns:a16="http://schemas.microsoft.com/office/drawing/2014/main" id="{31D5FFC7-E9AB-104C-A4F7-57F320A40781}"/>
              </a:ext>
            </a:extLst>
          </p:cNvPr>
          <p:cNvSpPr/>
          <p:nvPr/>
        </p:nvSpPr>
        <p:spPr>
          <a:xfrm>
            <a:off x="3154449" y="2017401"/>
            <a:ext cx="3179415" cy="720000"/>
          </a:xfrm>
          <a:prstGeom prst="rect">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latin typeface="Gill Sans MT" panose="020B0502020104020203" pitchFamily="34" charset="0"/>
              </a:rPr>
              <a:t>Persönliche Entwicklung</a:t>
            </a:r>
          </a:p>
        </p:txBody>
      </p:sp>
      <p:sp>
        <p:nvSpPr>
          <p:cNvPr id="6" name="Rechteck 5">
            <a:extLst>
              <a:ext uri="{FF2B5EF4-FFF2-40B4-BE49-F238E27FC236}">
                <a16:creationId xmlns:a16="http://schemas.microsoft.com/office/drawing/2014/main" id="{245760C1-DFEE-A045-B994-E35B5AE92C00}"/>
              </a:ext>
            </a:extLst>
          </p:cNvPr>
          <p:cNvSpPr/>
          <p:nvPr/>
        </p:nvSpPr>
        <p:spPr>
          <a:xfrm>
            <a:off x="7141716" y="601732"/>
            <a:ext cx="1587500" cy="648000"/>
          </a:xfrm>
          <a:prstGeom prst="rect">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latin typeface="Gill Sans MT" panose="020B0502020104020203" pitchFamily="34" charset="0"/>
              </a:rPr>
              <a:t>Sicherheit</a:t>
            </a:r>
          </a:p>
        </p:txBody>
      </p:sp>
      <p:sp>
        <p:nvSpPr>
          <p:cNvPr id="24" name="Rechteck 23">
            <a:extLst>
              <a:ext uri="{FF2B5EF4-FFF2-40B4-BE49-F238E27FC236}">
                <a16:creationId xmlns:a16="http://schemas.microsoft.com/office/drawing/2014/main" id="{0E9FBF1B-53F5-4C44-A858-C5D859936B71}"/>
              </a:ext>
            </a:extLst>
          </p:cNvPr>
          <p:cNvSpPr/>
          <p:nvPr/>
        </p:nvSpPr>
        <p:spPr>
          <a:xfrm>
            <a:off x="214611" y="1425627"/>
            <a:ext cx="2248308" cy="648000"/>
          </a:xfrm>
          <a:prstGeom prst="rect">
            <a:avLst/>
          </a:prstGeom>
          <a:noFill/>
          <a:ln w="19050">
            <a:solidFill>
              <a:srgbClr val="F392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700" dirty="0">
                <a:solidFill>
                  <a:schemeClr val="tx1"/>
                </a:solidFill>
                <a:latin typeface="Gill Sans MT" panose="020B0502020104020203" pitchFamily="34" charset="0"/>
              </a:rPr>
              <a:t>Altersgerechte Inhalte</a:t>
            </a:r>
          </a:p>
        </p:txBody>
      </p:sp>
      <p:sp>
        <p:nvSpPr>
          <p:cNvPr id="25" name="Rechteck 24">
            <a:extLst>
              <a:ext uri="{FF2B5EF4-FFF2-40B4-BE49-F238E27FC236}">
                <a16:creationId xmlns:a16="http://schemas.microsoft.com/office/drawing/2014/main" id="{93DF76A8-E686-4638-8860-6EF804F63D8D}"/>
              </a:ext>
            </a:extLst>
          </p:cNvPr>
          <p:cNvSpPr/>
          <p:nvPr/>
        </p:nvSpPr>
        <p:spPr>
          <a:xfrm>
            <a:off x="214611" y="2238389"/>
            <a:ext cx="2248308" cy="648000"/>
          </a:xfrm>
          <a:prstGeom prst="rect">
            <a:avLst/>
          </a:prstGeom>
          <a:noFill/>
          <a:ln w="19050">
            <a:solidFill>
              <a:srgbClr val="F392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700" dirty="0">
                <a:solidFill>
                  <a:schemeClr val="tx1"/>
                </a:solidFill>
                <a:latin typeface="Gill Sans MT" panose="020B0502020104020203" pitchFamily="34" charset="0"/>
              </a:rPr>
              <a:t>Meldemöglichkeiten</a:t>
            </a:r>
          </a:p>
        </p:txBody>
      </p:sp>
      <p:sp>
        <p:nvSpPr>
          <p:cNvPr id="26" name="Rechteck 25">
            <a:extLst>
              <a:ext uri="{FF2B5EF4-FFF2-40B4-BE49-F238E27FC236}">
                <a16:creationId xmlns:a16="http://schemas.microsoft.com/office/drawing/2014/main" id="{D474461C-4C3E-421B-AA04-4C3E0603E789}"/>
              </a:ext>
            </a:extLst>
          </p:cNvPr>
          <p:cNvSpPr/>
          <p:nvPr/>
        </p:nvSpPr>
        <p:spPr>
          <a:xfrm>
            <a:off x="214611" y="3056838"/>
            <a:ext cx="2248308" cy="648000"/>
          </a:xfrm>
          <a:prstGeom prst="rect">
            <a:avLst/>
          </a:prstGeom>
          <a:noFill/>
          <a:ln w="19050">
            <a:solidFill>
              <a:srgbClr val="F392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700" dirty="0">
                <a:solidFill>
                  <a:schemeClr val="tx1"/>
                </a:solidFill>
                <a:latin typeface="Gill Sans MT" panose="020B0502020104020203" pitchFamily="34" charset="0"/>
              </a:rPr>
              <a:t>Moderierte Chats</a:t>
            </a:r>
          </a:p>
        </p:txBody>
      </p:sp>
      <p:sp>
        <p:nvSpPr>
          <p:cNvPr id="27" name="Rechteck 26">
            <a:extLst>
              <a:ext uri="{FF2B5EF4-FFF2-40B4-BE49-F238E27FC236}">
                <a16:creationId xmlns:a16="http://schemas.microsoft.com/office/drawing/2014/main" id="{A54A5357-2C12-44DE-959B-A8928B2158F1}"/>
              </a:ext>
            </a:extLst>
          </p:cNvPr>
          <p:cNvSpPr/>
          <p:nvPr/>
        </p:nvSpPr>
        <p:spPr>
          <a:xfrm>
            <a:off x="214611" y="3875071"/>
            <a:ext cx="2248308" cy="648000"/>
          </a:xfrm>
          <a:prstGeom prst="rect">
            <a:avLst/>
          </a:prstGeom>
          <a:noFill/>
          <a:ln w="19050">
            <a:solidFill>
              <a:srgbClr val="F392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700" dirty="0">
                <a:solidFill>
                  <a:schemeClr val="tx1"/>
                </a:solidFill>
                <a:latin typeface="Gill Sans MT" panose="020B0502020104020203" pitchFamily="34" charset="0"/>
              </a:rPr>
              <a:t>Keine externen Links im Spiel/ Chat</a:t>
            </a:r>
          </a:p>
        </p:txBody>
      </p:sp>
      <p:sp>
        <p:nvSpPr>
          <p:cNvPr id="28" name="Rechteck 27">
            <a:extLst>
              <a:ext uri="{FF2B5EF4-FFF2-40B4-BE49-F238E27FC236}">
                <a16:creationId xmlns:a16="http://schemas.microsoft.com/office/drawing/2014/main" id="{E702F3E2-9049-415B-913B-3A86C40AE112}"/>
              </a:ext>
            </a:extLst>
          </p:cNvPr>
          <p:cNvSpPr/>
          <p:nvPr/>
        </p:nvSpPr>
        <p:spPr>
          <a:xfrm>
            <a:off x="3620002" y="2918198"/>
            <a:ext cx="2248308" cy="648000"/>
          </a:xfrm>
          <a:prstGeom prst="rect">
            <a:avLst/>
          </a:prstGeom>
          <a:noFill/>
          <a:ln w="19050">
            <a:solidFill>
              <a:srgbClr val="F392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Gill Sans MT" panose="020B0502020104020203" pitchFamily="34" charset="0"/>
              </a:rPr>
              <a:t>Unterstützt persönliche Entwicklung</a:t>
            </a:r>
          </a:p>
        </p:txBody>
      </p:sp>
      <p:sp>
        <p:nvSpPr>
          <p:cNvPr id="29" name="Rechteck 28">
            <a:extLst>
              <a:ext uri="{FF2B5EF4-FFF2-40B4-BE49-F238E27FC236}">
                <a16:creationId xmlns:a16="http://schemas.microsoft.com/office/drawing/2014/main" id="{4E6BE59A-3EF6-40B8-8B8B-5E7DEB4CC625}"/>
              </a:ext>
            </a:extLst>
          </p:cNvPr>
          <p:cNvSpPr/>
          <p:nvPr/>
        </p:nvSpPr>
        <p:spPr>
          <a:xfrm>
            <a:off x="3615084" y="3746995"/>
            <a:ext cx="2248308" cy="648000"/>
          </a:xfrm>
          <a:prstGeom prst="rect">
            <a:avLst/>
          </a:prstGeom>
          <a:noFill/>
          <a:ln w="19050">
            <a:solidFill>
              <a:srgbClr val="F392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Gill Sans MT" panose="020B0502020104020203" pitchFamily="34" charset="0"/>
              </a:rPr>
              <a:t>Fertigkeiten werden erlernt</a:t>
            </a:r>
          </a:p>
        </p:txBody>
      </p:sp>
      <p:sp>
        <p:nvSpPr>
          <p:cNvPr id="30" name="Rechteck 29">
            <a:extLst>
              <a:ext uri="{FF2B5EF4-FFF2-40B4-BE49-F238E27FC236}">
                <a16:creationId xmlns:a16="http://schemas.microsoft.com/office/drawing/2014/main" id="{4C080AEB-750B-4678-A1EA-CCB5D232A337}"/>
              </a:ext>
            </a:extLst>
          </p:cNvPr>
          <p:cNvSpPr/>
          <p:nvPr/>
        </p:nvSpPr>
        <p:spPr>
          <a:xfrm>
            <a:off x="3615084" y="4575792"/>
            <a:ext cx="2248308" cy="648000"/>
          </a:xfrm>
          <a:prstGeom prst="rect">
            <a:avLst/>
          </a:prstGeom>
          <a:noFill/>
          <a:ln w="19050">
            <a:solidFill>
              <a:srgbClr val="F392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Gill Sans MT" panose="020B0502020104020203" pitchFamily="34" charset="0"/>
              </a:rPr>
              <a:t>Fantasie wird angeregt</a:t>
            </a:r>
          </a:p>
        </p:txBody>
      </p:sp>
      <p:sp>
        <p:nvSpPr>
          <p:cNvPr id="31" name="Rechteck 30">
            <a:extLst>
              <a:ext uri="{FF2B5EF4-FFF2-40B4-BE49-F238E27FC236}">
                <a16:creationId xmlns:a16="http://schemas.microsoft.com/office/drawing/2014/main" id="{20BD08A2-8080-4DA6-B3E5-4F0E7ACE29E3}"/>
              </a:ext>
            </a:extLst>
          </p:cNvPr>
          <p:cNvSpPr/>
          <p:nvPr/>
        </p:nvSpPr>
        <p:spPr>
          <a:xfrm>
            <a:off x="3615084" y="5404589"/>
            <a:ext cx="2248308" cy="648000"/>
          </a:xfrm>
          <a:prstGeom prst="rect">
            <a:avLst/>
          </a:prstGeom>
          <a:noFill/>
          <a:ln w="19050">
            <a:solidFill>
              <a:srgbClr val="F392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Gill Sans MT" panose="020B0502020104020203" pitchFamily="34" charset="0"/>
              </a:rPr>
              <a:t>Spaß &amp; Faszination</a:t>
            </a:r>
          </a:p>
        </p:txBody>
      </p:sp>
      <p:sp>
        <p:nvSpPr>
          <p:cNvPr id="32" name="Rechteck 31">
            <a:extLst>
              <a:ext uri="{FF2B5EF4-FFF2-40B4-BE49-F238E27FC236}">
                <a16:creationId xmlns:a16="http://schemas.microsoft.com/office/drawing/2014/main" id="{1DE214B1-EE9F-4B41-A8CB-EF5C95C64DD8}"/>
              </a:ext>
            </a:extLst>
          </p:cNvPr>
          <p:cNvSpPr/>
          <p:nvPr/>
        </p:nvSpPr>
        <p:spPr>
          <a:xfrm>
            <a:off x="6749642" y="1503016"/>
            <a:ext cx="2248308" cy="648000"/>
          </a:xfrm>
          <a:prstGeom prst="rect">
            <a:avLst/>
          </a:prstGeom>
          <a:noFill/>
          <a:ln w="19050">
            <a:solidFill>
              <a:srgbClr val="F392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Gill Sans MT" panose="020B0502020104020203" pitchFamily="34" charset="0"/>
              </a:rPr>
              <a:t>Finanzierung transparent</a:t>
            </a:r>
          </a:p>
        </p:txBody>
      </p:sp>
      <p:sp>
        <p:nvSpPr>
          <p:cNvPr id="33" name="Rechteck 32">
            <a:extLst>
              <a:ext uri="{FF2B5EF4-FFF2-40B4-BE49-F238E27FC236}">
                <a16:creationId xmlns:a16="http://schemas.microsoft.com/office/drawing/2014/main" id="{6C23BF90-B005-40BA-B264-BFF763363E78}"/>
              </a:ext>
            </a:extLst>
          </p:cNvPr>
          <p:cNvSpPr/>
          <p:nvPr/>
        </p:nvSpPr>
        <p:spPr>
          <a:xfrm>
            <a:off x="6749642" y="2330929"/>
            <a:ext cx="2248308" cy="648000"/>
          </a:xfrm>
          <a:prstGeom prst="rect">
            <a:avLst/>
          </a:prstGeom>
          <a:noFill/>
          <a:ln w="19050">
            <a:solidFill>
              <a:srgbClr val="F392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Gill Sans MT" panose="020B0502020104020203" pitchFamily="34" charset="0"/>
              </a:rPr>
              <a:t>Werbung nicht störend</a:t>
            </a:r>
          </a:p>
        </p:txBody>
      </p:sp>
      <p:sp>
        <p:nvSpPr>
          <p:cNvPr id="34" name="Rechteck 33">
            <a:extLst>
              <a:ext uri="{FF2B5EF4-FFF2-40B4-BE49-F238E27FC236}">
                <a16:creationId xmlns:a16="http://schemas.microsoft.com/office/drawing/2014/main" id="{F22C1EBD-05D0-49D5-A875-B8E9B011BDCE}"/>
              </a:ext>
            </a:extLst>
          </p:cNvPr>
          <p:cNvSpPr/>
          <p:nvPr/>
        </p:nvSpPr>
        <p:spPr>
          <a:xfrm>
            <a:off x="6754761" y="3158842"/>
            <a:ext cx="2248308" cy="648000"/>
          </a:xfrm>
          <a:prstGeom prst="rect">
            <a:avLst/>
          </a:prstGeom>
          <a:noFill/>
          <a:ln w="19050">
            <a:solidFill>
              <a:srgbClr val="F392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Gill Sans MT" panose="020B0502020104020203" pitchFamily="34" charset="0"/>
              </a:rPr>
              <a:t>Datentransfer und Berechtigungen klar</a:t>
            </a:r>
          </a:p>
        </p:txBody>
      </p:sp>
      <p:sp>
        <p:nvSpPr>
          <p:cNvPr id="35" name="Rechteck 34">
            <a:extLst>
              <a:ext uri="{FF2B5EF4-FFF2-40B4-BE49-F238E27FC236}">
                <a16:creationId xmlns:a16="http://schemas.microsoft.com/office/drawing/2014/main" id="{A46AA9C7-FE73-47FE-9ABE-8993A2B72301}"/>
              </a:ext>
            </a:extLst>
          </p:cNvPr>
          <p:cNvSpPr/>
          <p:nvPr/>
        </p:nvSpPr>
        <p:spPr>
          <a:xfrm>
            <a:off x="6749642" y="3986755"/>
            <a:ext cx="2248308" cy="648000"/>
          </a:xfrm>
          <a:prstGeom prst="rect">
            <a:avLst/>
          </a:prstGeom>
          <a:noFill/>
          <a:ln w="19050">
            <a:solidFill>
              <a:srgbClr val="F392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Gill Sans MT" panose="020B0502020104020203" pitchFamily="34" charset="0"/>
              </a:rPr>
              <a:t>Spielbar ohne In-App-Käufe</a:t>
            </a:r>
          </a:p>
        </p:txBody>
      </p:sp>
      <p:sp>
        <p:nvSpPr>
          <p:cNvPr id="36" name="Rechteck 35">
            <a:extLst>
              <a:ext uri="{FF2B5EF4-FFF2-40B4-BE49-F238E27FC236}">
                <a16:creationId xmlns:a16="http://schemas.microsoft.com/office/drawing/2014/main" id="{CBF9A402-D34D-4CC2-AF0D-043E455DF50E}"/>
              </a:ext>
            </a:extLst>
          </p:cNvPr>
          <p:cNvSpPr/>
          <p:nvPr/>
        </p:nvSpPr>
        <p:spPr>
          <a:xfrm>
            <a:off x="3482785" y="255938"/>
            <a:ext cx="2512906" cy="1256666"/>
          </a:xfrm>
          <a:prstGeom prst="rect">
            <a:avLst/>
          </a:prstGeom>
          <a:solidFill>
            <a:srgbClr val="F39200"/>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bg1"/>
                </a:solidFill>
                <a:latin typeface="Gill Sans MT" panose="020B0502020104020203" pitchFamily="34" charset="0"/>
              </a:rPr>
              <a:t>Ein gutes digitales Spiel…</a:t>
            </a:r>
          </a:p>
        </p:txBody>
      </p:sp>
    </p:spTree>
    <p:extLst>
      <p:ext uri="{BB962C8B-B14F-4D97-AF65-F5344CB8AC3E}">
        <p14:creationId xmlns:p14="http://schemas.microsoft.com/office/powerpoint/2010/main" val="30850763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ADE114C-918F-6348-9101-F172BAF1F2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433168"/>
          </a:xfrm>
          <a:prstGeom prst="rect">
            <a:avLst/>
          </a:prstGeom>
        </p:spPr>
      </p:pic>
      <p:sp>
        <p:nvSpPr>
          <p:cNvPr id="4" name="Textfeld 3">
            <a:extLst>
              <a:ext uri="{FF2B5EF4-FFF2-40B4-BE49-F238E27FC236}">
                <a16:creationId xmlns:a16="http://schemas.microsoft.com/office/drawing/2014/main" id="{D694A9A4-5B2D-46B5-8821-BBE5112A7FC9}"/>
              </a:ext>
            </a:extLst>
          </p:cNvPr>
          <p:cNvSpPr txBox="1"/>
          <p:nvPr/>
        </p:nvSpPr>
        <p:spPr>
          <a:xfrm>
            <a:off x="7591139" y="6474474"/>
            <a:ext cx="1552861" cy="384721"/>
          </a:xfrm>
          <a:prstGeom prst="rect">
            <a:avLst/>
          </a:prstGeom>
          <a:noFill/>
        </p:spPr>
        <p:txBody>
          <a:bodyPr wrap="square" rtlCol="0">
            <a:spAutoFit/>
          </a:bodyPr>
          <a:lstStyle/>
          <a:p>
            <a:r>
              <a:rPr lang="de-DE" sz="1900" dirty="0">
                <a:latin typeface="Gill Sans MT" panose="020B0502020104020203" pitchFamily="34" charset="0"/>
              </a:rPr>
              <a:t>Empfehlungen</a:t>
            </a:r>
          </a:p>
        </p:txBody>
      </p:sp>
    </p:spTree>
    <p:extLst>
      <p:ext uri="{BB962C8B-B14F-4D97-AF65-F5344CB8AC3E}">
        <p14:creationId xmlns:p14="http://schemas.microsoft.com/office/powerpoint/2010/main" val="724720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feld 16">
            <a:extLst>
              <a:ext uri="{FF2B5EF4-FFF2-40B4-BE49-F238E27FC236}">
                <a16:creationId xmlns:a16="http://schemas.microsoft.com/office/drawing/2014/main" id="{0B7C8215-3FA3-4ABF-943A-18AFDAA6DC12}"/>
              </a:ext>
            </a:extLst>
          </p:cNvPr>
          <p:cNvSpPr txBox="1"/>
          <p:nvPr/>
        </p:nvSpPr>
        <p:spPr>
          <a:xfrm>
            <a:off x="4146698" y="6438442"/>
            <a:ext cx="4997301" cy="384721"/>
          </a:xfrm>
          <a:prstGeom prst="rect">
            <a:avLst/>
          </a:prstGeom>
          <a:noFill/>
        </p:spPr>
        <p:txBody>
          <a:bodyPr wrap="square" rtlCol="0">
            <a:spAutoFit/>
          </a:bodyPr>
          <a:lstStyle/>
          <a:p>
            <a:pPr algn="r"/>
            <a:r>
              <a:rPr lang="de-AT" sz="1900">
                <a:latin typeface="Gill Sans MT" panose="020B0502020104020203" pitchFamily="34" charset="0"/>
              </a:rPr>
              <a:t>Themen für Volksschulkinder</a:t>
            </a:r>
            <a:endParaRPr lang="de-AT" sz="1900" dirty="0">
              <a:latin typeface="Gill Sans MT" panose="020B0502020104020203" pitchFamily="34" charset="0"/>
            </a:endParaRPr>
          </a:p>
        </p:txBody>
      </p:sp>
      <p:sp>
        <p:nvSpPr>
          <p:cNvPr id="3" name="Inhaltsplatzhalter 2">
            <a:extLst>
              <a:ext uri="{FF2B5EF4-FFF2-40B4-BE49-F238E27FC236}">
                <a16:creationId xmlns:a16="http://schemas.microsoft.com/office/drawing/2014/main" id="{ED60981A-85E6-4104-8406-36123E771F19}"/>
              </a:ext>
            </a:extLst>
          </p:cNvPr>
          <p:cNvSpPr>
            <a:spLocks noGrp="1"/>
          </p:cNvSpPr>
          <p:nvPr>
            <p:ph idx="1"/>
          </p:nvPr>
        </p:nvSpPr>
        <p:spPr>
          <a:xfrm>
            <a:off x="475024" y="1394801"/>
            <a:ext cx="7886700" cy="4689475"/>
          </a:xfrm>
        </p:spPr>
        <p:txBody>
          <a:bodyPr/>
          <a:lstStyle/>
          <a:p>
            <a:endParaRPr lang="de-AT"/>
          </a:p>
        </p:txBody>
      </p:sp>
      <p:pic>
        <p:nvPicPr>
          <p:cNvPr id="5" name="Inhaltsplatzhalter 3" descr="Ein Bild, das Person, drinnen, Junge, jung enthält.&#10;&#10;Automatisch generierte Beschreibung">
            <a:extLst>
              <a:ext uri="{FF2B5EF4-FFF2-40B4-BE49-F238E27FC236}">
                <a16:creationId xmlns:a16="http://schemas.microsoft.com/office/drawing/2014/main" id="{039C6652-E5FB-4F42-AB76-6B313133ADE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438900"/>
          </a:xfrm>
          <a:prstGeom prst="rect">
            <a:avLst/>
          </a:prstGeom>
        </p:spPr>
      </p:pic>
      <p:sp>
        <p:nvSpPr>
          <p:cNvPr id="7" name="Textfeld 6">
            <a:extLst>
              <a:ext uri="{FF2B5EF4-FFF2-40B4-BE49-F238E27FC236}">
                <a16:creationId xmlns:a16="http://schemas.microsoft.com/office/drawing/2014/main" id="{9D30FFBA-C1A5-4BF2-94C5-57757FC54822}"/>
              </a:ext>
            </a:extLst>
          </p:cNvPr>
          <p:cNvSpPr txBox="1"/>
          <p:nvPr/>
        </p:nvSpPr>
        <p:spPr>
          <a:xfrm>
            <a:off x="7514376" y="6192221"/>
            <a:ext cx="1694695"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pan xiaozhen </a:t>
            </a:r>
            <a:r>
              <a:rPr lang="de-AT" sz="1000" dirty="0">
                <a:solidFill>
                  <a:schemeClr val="bg1"/>
                </a:solidFill>
                <a:latin typeface="Gill Sans MT" panose="020B0502020104020203" pitchFamily="34" charset="0"/>
              </a:rPr>
              <a:t>/ Unsplash</a:t>
            </a:r>
          </a:p>
        </p:txBody>
      </p:sp>
    </p:spTree>
    <p:extLst>
      <p:ext uri="{BB962C8B-B14F-4D97-AF65-F5344CB8AC3E}">
        <p14:creationId xmlns:p14="http://schemas.microsoft.com/office/powerpoint/2010/main" val="8950215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E58F61A4-D527-E449-AFB1-CA8739C5FE1A}"/>
              </a:ext>
            </a:extLst>
          </p:cNvPr>
          <p:cNvPicPr>
            <a:picLocks noChangeAspect="1"/>
          </p:cNvPicPr>
          <p:nvPr/>
        </p:nvPicPr>
        <p:blipFill rotWithShape="1">
          <a:blip r:embed="rId3">
            <a:extLst>
              <a:ext uri="{28A0092B-C50C-407E-A947-70E740481C1C}">
                <a14:useLocalDpi xmlns:a14="http://schemas.microsoft.com/office/drawing/2010/main" val="0"/>
              </a:ext>
            </a:extLst>
          </a:blip>
          <a:srcRect l="3254" r="4126"/>
          <a:stretch/>
        </p:blipFill>
        <p:spPr>
          <a:xfrm>
            <a:off x="1" y="0"/>
            <a:ext cx="9144000" cy="6390409"/>
          </a:xfrm>
          <a:prstGeom prst="rect">
            <a:avLst/>
          </a:prstGeom>
        </p:spPr>
      </p:pic>
      <p:sp>
        <p:nvSpPr>
          <p:cNvPr id="8" name="Textfeld 7">
            <a:extLst>
              <a:ext uri="{FF2B5EF4-FFF2-40B4-BE49-F238E27FC236}">
                <a16:creationId xmlns:a16="http://schemas.microsoft.com/office/drawing/2014/main" id="{F656B002-E42B-4ACD-9B3B-C0BBF76582BA}"/>
              </a:ext>
            </a:extLst>
          </p:cNvPr>
          <p:cNvSpPr txBox="1"/>
          <p:nvPr/>
        </p:nvSpPr>
        <p:spPr>
          <a:xfrm>
            <a:off x="7591139" y="6474474"/>
            <a:ext cx="1552861" cy="384721"/>
          </a:xfrm>
          <a:prstGeom prst="rect">
            <a:avLst/>
          </a:prstGeom>
          <a:noFill/>
        </p:spPr>
        <p:txBody>
          <a:bodyPr wrap="square" rtlCol="0">
            <a:spAutoFit/>
          </a:bodyPr>
          <a:lstStyle/>
          <a:p>
            <a:r>
              <a:rPr lang="de-DE" sz="1900" dirty="0">
                <a:latin typeface="Gill Sans MT" panose="020B0502020104020203" pitchFamily="34" charset="0"/>
              </a:rPr>
              <a:t>Empfehlungen</a:t>
            </a:r>
          </a:p>
        </p:txBody>
      </p:sp>
    </p:spTree>
    <p:extLst>
      <p:ext uri="{BB962C8B-B14F-4D97-AF65-F5344CB8AC3E}">
        <p14:creationId xmlns:p14="http://schemas.microsoft.com/office/powerpoint/2010/main" val="12697989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DF7D0DE-67FB-2B41-9C94-05FBDA1F7B6A}"/>
              </a:ext>
            </a:extLst>
          </p:cNvPr>
          <p:cNvPicPr>
            <a:picLocks noChangeAspect="1"/>
          </p:cNvPicPr>
          <p:nvPr/>
        </p:nvPicPr>
        <p:blipFill rotWithShape="1">
          <a:blip r:embed="rId3">
            <a:extLst>
              <a:ext uri="{28A0092B-C50C-407E-A947-70E740481C1C}">
                <a14:useLocalDpi xmlns:a14="http://schemas.microsoft.com/office/drawing/2010/main" val="0"/>
              </a:ext>
            </a:extLst>
          </a:blip>
          <a:srcRect l="5272" r="-161"/>
          <a:stretch/>
        </p:blipFill>
        <p:spPr>
          <a:xfrm>
            <a:off x="0" y="-978746"/>
            <a:ext cx="9175173" cy="7389680"/>
          </a:xfrm>
          <a:prstGeom prst="rect">
            <a:avLst/>
          </a:prstGeom>
        </p:spPr>
      </p:pic>
      <p:sp>
        <p:nvSpPr>
          <p:cNvPr id="5" name="Textfeld 4">
            <a:extLst>
              <a:ext uri="{FF2B5EF4-FFF2-40B4-BE49-F238E27FC236}">
                <a16:creationId xmlns:a16="http://schemas.microsoft.com/office/drawing/2014/main" id="{F926F77A-3194-6D46-8CC7-7B90A01C61D0}"/>
              </a:ext>
            </a:extLst>
          </p:cNvPr>
          <p:cNvSpPr txBox="1"/>
          <p:nvPr/>
        </p:nvSpPr>
        <p:spPr>
          <a:xfrm>
            <a:off x="6937883" y="6473279"/>
            <a:ext cx="2206117" cy="384721"/>
          </a:xfrm>
          <a:prstGeom prst="rect">
            <a:avLst/>
          </a:prstGeom>
          <a:noFill/>
        </p:spPr>
        <p:txBody>
          <a:bodyPr wrap="none" rtlCol="0">
            <a:spAutoFit/>
          </a:bodyPr>
          <a:lstStyle/>
          <a:p>
            <a:r>
              <a:rPr lang="de-DE" sz="1900" dirty="0">
                <a:latin typeface="Gill Sans MT" panose="020B0502020104020203" pitchFamily="34" charset="0"/>
              </a:rPr>
              <a:t>Spiele-Beurteilungen</a:t>
            </a:r>
          </a:p>
        </p:txBody>
      </p:sp>
    </p:spTree>
    <p:extLst>
      <p:ext uri="{BB962C8B-B14F-4D97-AF65-F5344CB8AC3E}">
        <p14:creationId xmlns:p14="http://schemas.microsoft.com/office/powerpoint/2010/main" val="32806724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004716C-90A1-084F-97ED-26626F3B5A80}"/>
              </a:ext>
            </a:extLst>
          </p:cNvPr>
          <p:cNvSpPr txBox="1"/>
          <p:nvPr/>
        </p:nvSpPr>
        <p:spPr>
          <a:xfrm>
            <a:off x="6203772" y="6473279"/>
            <a:ext cx="2940228" cy="384721"/>
          </a:xfrm>
          <a:prstGeom prst="rect">
            <a:avLst/>
          </a:prstGeom>
          <a:noFill/>
        </p:spPr>
        <p:txBody>
          <a:bodyPr wrap="none" rtlCol="0">
            <a:spAutoFit/>
          </a:bodyPr>
          <a:lstStyle/>
          <a:p>
            <a:r>
              <a:rPr lang="de-DE" sz="1900" dirty="0">
                <a:latin typeface="Gill Sans MT" panose="020B0502020104020203" pitchFamily="34" charset="0"/>
              </a:rPr>
              <a:t>Wie lange darf mein Kind...?</a:t>
            </a:r>
          </a:p>
        </p:txBody>
      </p:sp>
      <p:pic>
        <p:nvPicPr>
          <p:cNvPr id="7" name="Grafik 6" descr="Ein Bild, das Person, Uhr, Hand, Kunststoff enthält.&#10;&#10;Automatisch generierte Beschreibung">
            <a:extLst>
              <a:ext uri="{FF2B5EF4-FFF2-40B4-BE49-F238E27FC236}">
                <a16:creationId xmlns:a16="http://schemas.microsoft.com/office/drawing/2014/main" id="{A0D1108B-D01C-41D7-90D3-16D4EB772122}"/>
              </a:ext>
            </a:extLst>
          </p:cNvPr>
          <p:cNvPicPr>
            <a:picLocks noChangeAspect="1"/>
          </p:cNvPicPr>
          <p:nvPr/>
        </p:nvPicPr>
        <p:blipFill rotWithShape="1">
          <a:blip r:embed="rId3">
            <a:extLst>
              <a:ext uri="{28A0092B-C50C-407E-A947-70E740481C1C}">
                <a14:useLocalDpi xmlns:a14="http://schemas.microsoft.com/office/drawing/2010/main" val="0"/>
              </a:ext>
            </a:extLst>
          </a:blip>
          <a:srcRect t="1955" r="8278"/>
          <a:stretch/>
        </p:blipFill>
        <p:spPr>
          <a:xfrm>
            <a:off x="0" y="0"/>
            <a:ext cx="9144000" cy="6473279"/>
          </a:xfrm>
          <a:prstGeom prst="rect">
            <a:avLst/>
          </a:prstGeom>
        </p:spPr>
      </p:pic>
      <p:sp>
        <p:nvSpPr>
          <p:cNvPr id="8" name="Rechteck 7">
            <a:extLst>
              <a:ext uri="{FF2B5EF4-FFF2-40B4-BE49-F238E27FC236}">
                <a16:creationId xmlns:a16="http://schemas.microsoft.com/office/drawing/2014/main" id="{89688F69-BFCB-41BE-A377-B595820108B8}"/>
              </a:ext>
            </a:extLst>
          </p:cNvPr>
          <p:cNvSpPr/>
          <p:nvPr/>
        </p:nvSpPr>
        <p:spPr>
          <a:xfrm>
            <a:off x="7470144" y="6227058"/>
            <a:ext cx="1673856" cy="246221"/>
          </a:xfrm>
          <a:prstGeom prst="rect">
            <a:avLst/>
          </a:prstGeom>
        </p:spPr>
        <p:txBody>
          <a:bodyPr wrap="none">
            <a:spAutoFit/>
          </a:bodyPr>
          <a:lstStyle/>
          <a:p>
            <a:r>
              <a:rPr lang="de-AT" sz="1000" dirty="0">
                <a:latin typeface="Gill Sans MT" panose="020B0502020104020203" pitchFamily="34" charset="0"/>
              </a:rPr>
              <a:t>Bild: </a:t>
            </a:r>
            <a:r>
              <a:rPr lang="de-AT" sz="1000" dirty="0">
                <a:latin typeface="Gill Sans MT" panose="020B0502020104020203" pitchFamily="34" charset="0"/>
                <a:hlinkClick r:id="rId4">
                  <a:extLst>
                    <a:ext uri="{A12FA001-AC4F-418D-AE19-62706E023703}">
                      <ahyp:hlinkClr xmlns:ahyp="http://schemas.microsoft.com/office/drawing/2018/hyperlinkcolor" val="tx"/>
                    </a:ext>
                  </a:extLst>
                </a:hlinkClick>
              </a:rPr>
              <a:t>Lukas Blazek </a:t>
            </a:r>
            <a:r>
              <a:rPr lang="de-AT" sz="1000" dirty="0">
                <a:latin typeface="Gill Sans MT" panose="020B0502020104020203" pitchFamily="34" charset="0"/>
              </a:rPr>
              <a:t>/ </a:t>
            </a:r>
            <a:r>
              <a:rPr lang="de-AT" sz="1000" dirty="0" err="1">
                <a:latin typeface="Gill Sans MT" panose="020B0502020104020203" pitchFamily="34" charset="0"/>
              </a:rPr>
              <a:t>Unsplash</a:t>
            </a:r>
            <a:endParaRPr lang="de-AT" sz="1000" dirty="0">
              <a:latin typeface="Gill Sans MT" panose="020B0502020104020203" pitchFamily="34" charset="0"/>
            </a:endParaRPr>
          </a:p>
        </p:txBody>
      </p:sp>
    </p:spTree>
    <p:extLst>
      <p:ext uri="{BB962C8B-B14F-4D97-AF65-F5344CB8AC3E}">
        <p14:creationId xmlns:p14="http://schemas.microsoft.com/office/powerpoint/2010/main" val="39816598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Pumpkin Bum">
            <a:extLst>
              <a:ext uri="{FF2B5EF4-FFF2-40B4-BE49-F238E27FC236}">
                <a16:creationId xmlns:a16="http://schemas.microsoft.com/office/drawing/2014/main" id="{A137DA14-523C-3C47-9C22-E46CB9E565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561" y="-19665"/>
            <a:ext cx="4280704" cy="6421055"/>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CADE149F-7A2C-9342-9113-E0FDAEC47D4F}"/>
              </a:ext>
            </a:extLst>
          </p:cNvPr>
          <p:cNvSpPr txBox="1"/>
          <p:nvPr/>
        </p:nvSpPr>
        <p:spPr>
          <a:xfrm>
            <a:off x="4878285" y="6155169"/>
            <a:ext cx="1846980"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 </a:t>
            </a:r>
            <a:r>
              <a:rPr lang="en"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Essence Todman </a:t>
            </a:r>
            <a:r>
              <a:rPr lang="en" sz="1000" dirty="0">
                <a:solidFill>
                  <a:schemeClr val="bg1"/>
                </a:solidFill>
                <a:latin typeface="Gill Sans MT" panose="020B0502020104020203" pitchFamily="34" charset="0"/>
              </a:rPr>
              <a:t>/ </a:t>
            </a:r>
            <a:r>
              <a:rPr lang="de-AT" sz="1000" dirty="0" err="1">
                <a:solidFill>
                  <a:schemeClr val="bg1"/>
                </a:solidFill>
                <a:latin typeface="Gill Sans MT" panose="020B0502020104020203" pitchFamily="34" charset="0"/>
              </a:rPr>
              <a:t>behance</a:t>
            </a:r>
            <a:endParaRPr lang="de-DE" sz="1000" dirty="0" err="1">
              <a:solidFill>
                <a:schemeClr val="bg1"/>
              </a:solidFill>
              <a:latin typeface="Gill Sans MT" panose="020B0502020104020203" pitchFamily="34" charset="0"/>
            </a:endParaRPr>
          </a:p>
        </p:txBody>
      </p:sp>
      <p:sp>
        <p:nvSpPr>
          <p:cNvPr id="3" name="Textfeld 2">
            <a:extLst>
              <a:ext uri="{FF2B5EF4-FFF2-40B4-BE49-F238E27FC236}">
                <a16:creationId xmlns:a16="http://schemas.microsoft.com/office/drawing/2014/main" id="{E666972E-CF49-499F-B226-216FB0997714}"/>
              </a:ext>
            </a:extLst>
          </p:cNvPr>
          <p:cNvSpPr txBox="1"/>
          <p:nvPr/>
        </p:nvSpPr>
        <p:spPr>
          <a:xfrm>
            <a:off x="5545853" y="6473279"/>
            <a:ext cx="4085623" cy="384721"/>
          </a:xfrm>
          <a:prstGeom prst="rect">
            <a:avLst/>
          </a:prstGeom>
          <a:noFill/>
        </p:spPr>
        <p:txBody>
          <a:bodyPr wrap="square" rtlCol="0">
            <a:spAutoFit/>
          </a:bodyPr>
          <a:lstStyle/>
          <a:p>
            <a:r>
              <a:rPr lang="de-AT" sz="1900" dirty="0">
                <a:latin typeface="Gill Sans MT" panose="020B0502020104020203" pitchFamily="34" charset="0"/>
              </a:rPr>
              <a:t>Gehören Kinderfotos ins Internet?</a:t>
            </a:r>
          </a:p>
        </p:txBody>
      </p:sp>
    </p:spTree>
    <p:extLst>
      <p:ext uri="{BB962C8B-B14F-4D97-AF65-F5344CB8AC3E}">
        <p14:creationId xmlns:p14="http://schemas.microsoft.com/office/powerpoint/2010/main" val="2837161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Foliennummernplatzhalter 2">
            <a:extLst>
              <a:ext uri="{FF2B5EF4-FFF2-40B4-BE49-F238E27FC236}">
                <a16:creationId xmlns:a16="http://schemas.microsoft.com/office/drawing/2014/main" id="{3514859F-722C-40FE-A462-70AC570CC527}"/>
              </a:ext>
            </a:extLst>
          </p:cNvPr>
          <p:cNvSpPr>
            <a:spLocks noGrp="1"/>
          </p:cNvSpPr>
          <p:nvPr>
            <p:ph type="sldNum" sz="quarter" idx="4294967295"/>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defTabSz="914400" eaLnBrk="1" hangingPunct="1">
              <a:lnSpc>
                <a:spcPct val="100000"/>
              </a:lnSpc>
              <a:spcBef>
                <a:spcPct val="0"/>
              </a:spcBef>
              <a:spcAft>
                <a:spcPts val="600"/>
              </a:spcAft>
              <a:buClrTx/>
              <a:buFontTx/>
              <a:buNone/>
            </a:pPr>
            <a:fld id="{0CFD820A-CEF2-4EFE-92AF-2B07061E9C09}" type="slidenum">
              <a:rPr lang="en-US" altLang="de-DE" sz="1200">
                <a:solidFill>
                  <a:srgbClr val="FFFFFF"/>
                </a:solidFill>
                <a:latin typeface="Calibri" panose="020F0502020204030204" pitchFamily="34" charset="0"/>
              </a:rPr>
              <a:pPr algn="r" defTabSz="914400" eaLnBrk="1" hangingPunct="1">
                <a:lnSpc>
                  <a:spcPct val="100000"/>
                </a:lnSpc>
                <a:spcBef>
                  <a:spcPct val="0"/>
                </a:spcBef>
                <a:spcAft>
                  <a:spcPts val="600"/>
                </a:spcAft>
                <a:buClrTx/>
                <a:buFontTx/>
                <a:buNone/>
              </a:pPr>
              <a:t>44</a:t>
            </a:fld>
            <a:endParaRPr lang="en-US" altLang="de-DE" sz="1200">
              <a:solidFill>
                <a:srgbClr val="FFFFFF"/>
              </a:solidFill>
              <a:latin typeface="Calibri" panose="020F0502020204030204" pitchFamily="34" charset="0"/>
            </a:endParaRPr>
          </a:p>
        </p:txBody>
      </p:sp>
      <p:sp>
        <p:nvSpPr>
          <p:cNvPr id="44034" name="Textfeld 5">
            <a:extLst>
              <a:ext uri="{FF2B5EF4-FFF2-40B4-BE49-F238E27FC236}">
                <a16:creationId xmlns:a16="http://schemas.microsoft.com/office/drawing/2014/main" id="{31D9DE75-1D4E-482D-BB39-6A2AF3A4299E}"/>
              </a:ext>
            </a:extLst>
          </p:cNvPr>
          <p:cNvSpPr txBox="1">
            <a:spLocks noChangeArrowheads="1"/>
          </p:cNvSpPr>
          <p:nvPr/>
        </p:nvSpPr>
        <p:spPr bwMode="auto">
          <a:xfrm>
            <a:off x="4146550" y="6438900"/>
            <a:ext cx="499745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a:solidFill>
                  <a:schemeClr val="tx1"/>
                </a:solidFill>
              </a:rPr>
              <a:t>Umgang miteinander</a:t>
            </a:r>
          </a:p>
          <a:p>
            <a:pPr algn="r" eaLnBrk="1" hangingPunct="1">
              <a:lnSpc>
                <a:spcPct val="100000"/>
              </a:lnSpc>
              <a:spcBef>
                <a:spcPct val="0"/>
              </a:spcBef>
              <a:buClrTx/>
              <a:buFontTx/>
              <a:buNone/>
            </a:pPr>
            <a:endParaRPr lang="de-AT" altLang="de-DE" sz="1900">
              <a:solidFill>
                <a:schemeClr val="tx1"/>
              </a:solidFill>
              <a:latin typeface="Calibri Light" panose="020F0302020204030204" pitchFamily="34" charset="0"/>
            </a:endParaRPr>
          </a:p>
        </p:txBody>
      </p:sp>
      <p:pic>
        <p:nvPicPr>
          <p:cNvPr id="3" name="Grafik 2" descr="Ein Bild, das Person, Gruppe, drinnen, Personen enthält.&#10;&#10;Automatisch generierte Beschreibung">
            <a:extLst>
              <a:ext uri="{FF2B5EF4-FFF2-40B4-BE49-F238E27FC236}">
                <a16:creationId xmlns:a16="http://schemas.microsoft.com/office/drawing/2014/main" id="{34E83560-1EB7-4A11-B2DE-A84B6315DF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458156"/>
          </a:xfrm>
          <a:prstGeom prst="rect">
            <a:avLst/>
          </a:prstGeom>
        </p:spPr>
      </p:pic>
      <p:sp>
        <p:nvSpPr>
          <p:cNvPr id="4" name="Textfeld 3">
            <a:extLst>
              <a:ext uri="{FF2B5EF4-FFF2-40B4-BE49-F238E27FC236}">
                <a16:creationId xmlns:a16="http://schemas.microsoft.com/office/drawing/2014/main" id="{1DFFDF00-7B87-4911-BC33-EDD4A6E72C83}"/>
              </a:ext>
            </a:extLst>
          </p:cNvPr>
          <p:cNvSpPr txBox="1"/>
          <p:nvPr/>
        </p:nvSpPr>
        <p:spPr>
          <a:xfrm>
            <a:off x="7907764" y="6211935"/>
            <a:ext cx="1236236"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saferinternet.at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Foliennummernplatzhalter 2">
            <a:extLst>
              <a:ext uri="{FF2B5EF4-FFF2-40B4-BE49-F238E27FC236}">
                <a16:creationId xmlns:a16="http://schemas.microsoft.com/office/drawing/2014/main" id="{26DA559E-9CC2-4632-82AC-EE8962092F58}"/>
              </a:ext>
            </a:extLst>
          </p:cNvPr>
          <p:cNvSpPr>
            <a:spLocks noGrp="1"/>
          </p:cNvSpPr>
          <p:nvPr>
            <p:ph type="sldNum" sz="quarter" idx="4294967295"/>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defTabSz="914400" eaLnBrk="1" hangingPunct="1">
              <a:lnSpc>
                <a:spcPct val="100000"/>
              </a:lnSpc>
              <a:spcBef>
                <a:spcPct val="0"/>
              </a:spcBef>
              <a:spcAft>
                <a:spcPts val="600"/>
              </a:spcAft>
              <a:buClrTx/>
              <a:buFontTx/>
              <a:buNone/>
            </a:pPr>
            <a:fld id="{5FAFB64D-8F70-4CC2-A97F-023B064FE6D7}" type="slidenum">
              <a:rPr lang="en-US" altLang="de-DE" sz="1200">
                <a:solidFill>
                  <a:srgbClr val="FFFFFF"/>
                </a:solidFill>
                <a:latin typeface="Calibri" panose="020F0502020204030204" pitchFamily="34" charset="0"/>
              </a:rPr>
              <a:pPr algn="r" defTabSz="914400" eaLnBrk="1" hangingPunct="1">
                <a:lnSpc>
                  <a:spcPct val="100000"/>
                </a:lnSpc>
                <a:spcBef>
                  <a:spcPct val="0"/>
                </a:spcBef>
                <a:spcAft>
                  <a:spcPts val="600"/>
                </a:spcAft>
                <a:buClrTx/>
                <a:buFontTx/>
                <a:buNone/>
              </a:pPr>
              <a:t>45</a:t>
            </a:fld>
            <a:endParaRPr lang="en-US" altLang="de-DE" sz="1200">
              <a:solidFill>
                <a:srgbClr val="FFFFFF"/>
              </a:solidFill>
              <a:latin typeface="Calibri" panose="020F0502020204030204" pitchFamily="34" charset="0"/>
            </a:endParaRPr>
          </a:p>
        </p:txBody>
      </p:sp>
      <p:sp>
        <p:nvSpPr>
          <p:cNvPr id="48130" name="Textfeld 5">
            <a:extLst>
              <a:ext uri="{FF2B5EF4-FFF2-40B4-BE49-F238E27FC236}">
                <a16:creationId xmlns:a16="http://schemas.microsoft.com/office/drawing/2014/main" id="{B1404C75-1D24-4759-942B-AC2D853BFFA7}"/>
              </a:ext>
            </a:extLst>
          </p:cNvPr>
          <p:cNvSpPr txBox="1">
            <a:spLocks noChangeArrowheads="1"/>
          </p:cNvSpPr>
          <p:nvPr/>
        </p:nvSpPr>
        <p:spPr bwMode="auto">
          <a:xfrm>
            <a:off x="3314700" y="6438900"/>
            <a:ext cx="58293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Cyber-Mobbing</a:t>
            </a:r>
            <a:endParaRPr lang="de-AT" altLang="de-DE" sz="1900" dirty="0">
              <a:solidFill>
                <a:schemeClr val="tx1"/>
              </a:solidFill>
              <a:latin typeface="Calibri Light" panose="020F0302020204030204" pitchFamily="34" charset="0"/>
            </a:endParaRPr>
          </a:p>
        </p:txBody>
      </p:sp>
      <p:pic>
        <p:nvPicPr>
          <p:cNvPr id="3" name="Grafik 2" descr="Ein Bild, das Person, jung, Frau, Mädchen enthält.&#10;&#10;Automatisch generierte Beschreibung">
            <a:extLst>
              <a:ext uri="{FF2B5EF4-FFF2-40B4-BE49-F238E27FC236}">
                <a16:creationId xmlns:a16="http://schemas.microsoft.com/office/drawing/2014/main" id="{C6C4E5EB-2CB8-4E66-A6EF-D2B789CDD30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1275"/>
            <a:ext cx="9144000" cy="6438900"/>
          </a:xfrm>
          <a:prstGeom prst="rect">
            <a:avLst/>
          </a:prstGeom>
        </p:spPr>
      </p:pic>
      <p:sp>
        <p:nvSpPr>
          <p:cNvPr id="4" name="Textfeld 3">
            <a:extLst>
              <a:ext uri="{FF2B5EF4-FFF2-40B4-BE49-F238E27FC236}">
                <a16:creationId xmlns:a16="http://schemas.microsoft.com/office/drawing/2014/main" id="{2BAACF8C-FD03-47EA-B11B-F6145F3ECF78}"/>
              </a:ext>
            </a:extLst>
          </p:cNvPr>
          <p:cNvSpPr txBox="1"/>
          <p:nvPr/>
        </p:nvSpPr>
        <p:spPr>
          <a:xfrm>
            <a:off x="7486650" y="6110129"/>
            <a:ext cx="1576072"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Free-</a:t>
            </a:r>
            <a:r>
              <a:rPr lang="de-AT" sz="1000" dirty="0" err="1">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Photos</a:t>
            </a:r>
            <a:r>
              <a:rPr lang="de-AT" sz="1000" dirty="0">
                <a:solidFill>
                  <a:schemeClr val="bg1"/>
                </a:solidFill>
                <a:latin typeface="Gill Sans MT" panose="020B0502020104020203" pitchFamily="34" charset="0"/>
              </a:rPr>
              <a:t> / </a:t>
            </a:r>
            <a:r>
              <a:rPr lang="de-AT" sz="1000" dirty="0" err="1">
                <a:solidFill>
                  <a:schemeClr val="bg1"/>
                </a:solidFill>
                <a:latin typeface="Gill Sans MT" panose="020B0502020104020203" pitchFamily="34" charset="0"/>
              </a:rPr>
              <a:t>pixabay</a:t>
            </a:r>
            <a:endParaRPr lang="de-AT" sz="1000" dirty="0">
              <a:solidFill>
                <a:schemeClr val="bg1"/>
              </a:solidFill>
              <a:latin typeface="Gill Sans MT" panose="020B0502020104020203"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a:xfrm>
            <a:off x="6457950" y="6356350"/>
            <a:ext cx="2057400" cy="365125"/>
          </a:xfrm>
          <a:prstGeom prst="rect">
            <a:avLst/>
          </a:prstGeom>
        </p:spPr>
        <p:txBody>
          <a:bodyPr vert="horz" lIns="91440" tIns="45720" rIns="91440" bIns="45720" rtlCol="0" anchor="ctr">
            <a:normAutofit/>
          </a:bodyPr>
          <a:lstStyle/>
          <a:p>
            <a:pPr algn="r" defTabSz="914400">
              <a:spcAft>
                <a:spcPts val="600"/>
              </a:spcAft>
            </a:pPr>
            <a:fld id="{6F2873F6-9495-4317-97FF-5A78A1CE492B}" type="slidenum">
              <a:rPr lang="en-US" altLang="de-DE" sz="1200" smtClean="0">
                <a:solidFill>
                  <a:srgbClr val="FFFFFF"/>
                </a:solidFill>
                <a:latin typeface="+mn-lt"/>
                <a:cs typeface="+mn-cs"/>
              </a:rPr>
              <a:pPr algn="r" defTabSz="914400">
                <a:spcAft>
                  <a:spcPts val="600"/>
                </a:spcAft>
              </a:pPr>
              <a:t>46</a:t>
            </a:fld>
            <a:endParaRPr lang="en-US" altLang="de-DE" sz="1200">
              <a:solidFill>
                <a:srgbClr val="FFFFFF"/>
              </a:solidFill>
              <a:latin typeface="+mn-lt"/>
              <a:cs typeface="+mn-cs"/>
            </a:endParaRPr>
          </a:p>
        </p:txBody>
      </p:sp>
      <p:sp>
        <p:nvSpPr>
          <p:cNvPr id="6" name="Textfeld 5">
            <a:extLst>
              <a:ext uri="{FF2B5EF4-FFF2-40B4-BE49-F238E27FC236}">
                <a16:creationId xmlns:a16="http://schemas.microsoft.com/office/drawing/2014/main" id="{F263ACEB-5860-43C8-BE8B-BDEB6F4FF6DB}"/>
              </a:ext>
            </a:extLst>
          </p:cNvPr>
          <p:cNvSpPr txBox="1"/>
          <p:nvPr/>
        </p:nvSpPr>
        <p:spPr>
          <a:xfrm>
            <a:off x="3314700" y="6438442"/>
            <a:ext cx="5829299" cy="384721"/>
          </a:xfrm>
          <a:prstGeom prst="rect">
            <a:avLst/>
          </a:prstGeom>
          <a:noFill/>
        </p:spPr>
        <p:txBody>
          <a:bodyPr wrap="square" rtlCol="0">
            <a:spAutoFit/>
          </a:bodyPr>
          <a:lstStyle/>
          <a:p>
            <a:pPr algn="r"/>
            <a:r>
              <a:rPr lang="de-AT" sz="1900" dirty="0">
                <a:latin typeface="Gill Sans MT" panose="020B0502020104020203" pitchFamily="34" charset="0"/>
              </a:rPr>
              <a:t>Cyber-Mobbing – was tun?</a:t>
            </a:r>
            <a:endParaRPr lang="de-AT" sz="1900" dirty="0">
              <a:latin typeface="+mj-lt"/>
            </a:endParaRPr>
          </a:p>
        </p:txBody>
      </p:sp>
      <p:sp>
        <p:nvSpPr>
          <p:cNvPr id="15" name="Rechteck 14">
            <a:extLst>
              <a:ext uri="{FF2B5EF4-FFF2-40B4-BE49-F238E27FC236}">
                <a16:creationId xmlns:a16="http://schemas.microsoft.com/office/drawing/2014/main" id="{5EA01E32-6D3F-4DA3-BCF4-2B8D47C296A0}"/>
              </a:ext>
            </a:extLst>
          </p:cNvPr>
          <p:cNvSpPr/>
          <p:nvPr/>
        </p:nvSpPr>
        <p:spPr>
          <a:xfrm>
            <a:off x="2105024" y="1547433"/>
            <a:ext cx="3619501" cy="676556"/>
          </a:xfrm>
          <a:prstGeom prst="rect">
            <a:avLst/>
          </a:pr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b="1" dirty="0">
                <a:solidFill>
                  <a:schemeClr val="tx1"/>
                </a:solidFill>
                <a:latin typeface="Gill Sans MT" panose="020B0502020104020203" pitchFamily="34" charset="0"/>
              </a:rPr>
              <a:t>Rede darüber!</a:t>
            </a:r>
          </a:p>
          <a:p>
            <a:r>
              <a:rPr lang="de-AT" dirty="0">
                <a:solidFill>
                  <a:schemeClr val="tx1"/>
                </a:solidFill>
                <a:latin typeface="Gill Sans MT" panose="020B0502020104020203" pitchFamily="34" charset="0"/>
              </a:rPr>
              <a:t>Vertrauensperson, Rat auf Draht</a:t>
            </a:r>
          </a:p>
        </p:txBody>
      </p:sp>
      <p:sp>
        <p:nvSpPr>
          <p:cNvPr id="16" name="Rechteck 15">
            <a:extLst>
              <a:ext uri="{FF2B5EF4-FFF2-40B4-BE49-F238E27FC236}">
                <a16:creationId xmlns:a16="http://schemas.microsoft.com/office/drawing/2014/main" id="{0C0A53C0-BA7E-417A-B10B-0CA0C49B87E2}"/>
              </a:ext>
            </a:extLst>
          </p:cNvPr>
          <p:cNvSpPr/>
          <p:nvPr/>
        </p:nvSpPr>
        <p:spPr>
          <a:xfrm>
            <a:off x="2105023" y="2379970"/>
            <a:ext cx="3619501" cy="676556"/>
          </a:xfrm>
          <a:prstGeom prst="rect">
            <a:avLst/>
          </a:pr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b="1" dirty="0">
                <a:solidFill>
                  <a:schemeClr val="tx1"/>
                </a:solidFill>
                <a:latin typeface="Gill Sans MT" panose="020B0502020104020203" pitchFamily="34" charset="0"/>
              </a:rPr>
              <a:t>Sichere Beweise!</a:t>
            </a:r>
          </a:p>
          <a:p>
            <a:r>
              <a:rPr lang="de-AT" dirty="0">
                <a:solidFill>
                  <a:schemeClr val="tx1"/>
                </a:solidFill>
                <a:latin typeface="Gill Sans MT" panose="020B0502020104020203" pitchFamily="34" charset="0"/>
              </a:rPr>
              <a:t>Screenshots, Nachrichten speichern</a:t>
            </a:r>
          </a:p>
        </p:txBody>
      </p:sp>
      <p:sp>
        <p:nvSpPr>
          <p:cNvPr id="17" name="Rechteck 16">
            <a:extLst>
              <a:ext uri="{FF2B5EF4-FFF2-40B4-BE49-F238E27FC236}">
                <a16:creationId xmlns:a16="http://schemas.microsoft.com/office/drawing/2014/main" id="{94CFB39A-5CF7-49E4-B160-91A0FABCEB40}"/>
              </a:ext>
            </a:extLst>
          </p:cNvPr>
          <p:cNvSpPr/>
          <p:nvPr/>
        </p:nvSpPr>
        <p:spPr>
          <a:xfrm>
            <a:off x="2105024" y="3201316"/>
            <a:ext cx="3619501" cy="676556"/>
          </a:xfrm>
          <a:prstGeom prst="rect">
            <a:avLst/>
          </a:pr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b="1" dirty="0">
                <a:solidFill>
                  <a:schemeClr val="tx1"/>
                </a:solidFill>
                <a:latin typeface="Gill Sans MT" panose="020B0502020104020203" pitchFamily="34" charset="0"/>
              </a:rPr>
              <a:t>Bleib ruhig!</a:t>
            </a:r>
          </a:p>
          <a:p>
            <a:r>
              <a:rPr lang="de-AT" dirty="0">
                <a:solidFill>
                  <a:schemeClr val="tx1"/>
                </a:solidFill>
                <a:latin typeface="Gill Sans MT" panose="020B0502020104020203" pitchFamily="34" charset="0"/>
              </a:rPr>
              <a:t>Lass dich nicht provozieren</a:t>
            </a:r>
          </a:p>
        </p:txBody>
      </p:sp>
      <p:sp>
        <p:nvSpPr>
          <p:cNvPr id="18" name="Rechteck 17">
            <a:extLst>
              <a:ext uri="{FF2B5EF4-FFF2-40B4-BE49-F238E27FC236}">
                <a16:creationId xmlns:a16="http://schemas.microsoft.com/office/drawing/2014/main" id="{B9C05C6A-8982-4FBE-A013-51E75A88546A}"/>
              </a:ext>
            </a:extLst>
          </p:cNvPr>
          <p:cNvSpPr/>
          <p:nvPr/>
        </p:nvSpPr>
        <p:spPr>
          <a:xfrm>
            <a:off x="2105024" y="4049458"/>
            <a:ext cx="3619502" cy="676556"/>
          </a:xfrm>
          <a:prstGeom prst="rect">
            <a:avLst/>
          </a:pr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b="1" dirty="0">
                <a:solidFill>
                  <a:schemeClr val="tx1"/>
                </a:solidFill>
                <a:latin typeface="Gill Sans MT" panose="020B0502020104020203" pitchFamily="34" charset="0"/>
              </a:rPr>
              <a:t>Melde, wenn es zu viel wird! </a:t>
            </a:r>
          </a:p>
          <a:p>
            <a:r>
              <a:rPr lang="de-AT" dirty="0">
                <a:solidFill>
                  <a:schemeClr val="tx1"/>
                </a:solidFill>
                <a:latin typeface="Gill Sans MT" panose="020B0502020104020203" pitchFamily="34" charset="0"/>
              </a:rPr>
              <a:t>Betreiber, Behörden, Schule</a:t>
            </a:r>
          </a:p>
        </p:txBody>
      </p:sp>
    </p:spTree>
    <p:extLst>
      <p:ext uri="{BB962C8B-B14F-4D97-AF65-F5344CB8AC3E}">
        <p14:creationId xmlns:p14="http://schemas.microsoft.com/office/powerpoint/2010/main" val="27892228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ust, Hand, Streit, Streiten, Gegner, Kämpfen, Mensch"/>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38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12">
            <a:extLst>
              <a:ext uri="{FF2B5EF4-FFF2-40B4-BE49-F238E27FC236}">
                <a16:creationId xmlns:a16="http://schemas.microsoft.com/office/drawing/2014/main" id="{BAEF5632-64A1-4E04-AE20-55063E6D2F87}"/>
              </a:ext>
            </a:extLst>
          </p:cNvPr>
          <p:cNvSpPr txBox="1"/>
          <p:nvPr/>
        </p:nvSpPr>
        <p:spPr>
          <a:xfrm>
            <a:off x="6023114" y="6473279"/>
            <a:ext cx="3120886" cy="384721"/>
          </a:xfrm>
          <a:prstGeom prst="rect">
            <a:avLst/>
          </a:prstGeom>
          <a:noFill/>
        </p:spPr>
        <p:txBody>
          <a:bodyPr wrap="square" rtlCol="0">
            <a:spAutoFit/>
          </a:bodyPr>
          <a:lstStyle/>
          <a:p>
            <a:pPr algn="r"/>
            <a:r>
              <a:rPr lang="de-AT" sz="1900" dirty="0">
                <a:latin typeface="Gill Sans MT" panose="020B0502020104020203" pitchFamily="34" charset="0"/>
              </a:rPr>
              <a:t>Online miteinander streiten </a:t>
            </a:r>
            <a:endParaRPr lang="de-AT" sz="1900" dirty="0">
              <a:latin typeface="+mj-lt"/>
            </a:endParaRPr>
          </a:p>
        </p:txBody>
      </p:sp>
      <p:sp>
        <p:nvSpPr>
          <p:cNvPr id="2" name="Textfeld 1">
            <a:extLst>
              <a:ext uri="{FF2B5EF4-FFF2-40B4-BE49-F238E27FC236}">
                <a16:creationId xmlns:a16="http://schemas.microsoft.com/office/drawing/2014/main" id="{9C1B67BE-AB71-4923-8E0E-D35A3387DD06}"/>
              </a:ext>
            </a:extLst>
          </p:cNvPr>
          <p:cNvSpPr txBox="1"/>
          <p:nvPr/>
        </p:nvSpPr>
        <p:spPr>
          <a:xfrm>
            <a:off x="7965472" y="6137517"/>
            <a:ext cx="1178528"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falco</a:t>
            </a:r>
            <a:r>
              <a:rPr lang="de-AT" sz="1000" dirty="0">
                <a:solidFill>
                  <a:schemeClr val="bg1"/>
                </a:solidFill>
                <a:latin typeface="Gill Sans MT" panose="020B0502020104020203" pitchFamily="34" charset="0"/>
              </a:rPr>
              <a:t> / </a:t>
            </a:r>
            <a:r>
              <a:rPr lang="de-AT" sz="1000" dirty="0" err="1">
                <a:solidFill>
                  <a:schemeClr val="bg1"/>
                </a:solidFill>
                <a:latin typeface="Gill Sans MT" panose="020B0502020104020203" pitchFamily="34" charset="0"/>
              </a:rPr>
              <a:t>pixabay</a:t>
            </a:r>
            <a:endParaRPr lang="de-AT" sz="10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6339055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extfeld 12">
            <a:extLst>
              <a:ext uri="{FF2B5EF4-FFF2-40B4-BE49-F238E27FC236}">
                <a16:creationId xmlns:a16="http://schemas.microsoft.com/office/drawing/2014/main" id="{BAEF5632-64A1-4E04-AE20-55063E6D2F87}"/>
              </a:ext>
            </a:extLst>
          </p:cNvPr>
          <p:cNvSpPr txBox="1"/>
          <p:nvPr/>
        </p:nvSpPr>
        <p:spPr>
          <a:xfrm>
            <a:off x="6023114" y="6433646"/>
            <a:ext cx="3120886" cy="384721"/>
          </a:xfrm>
          <a:prstGeom prst="rect">
            <a:avLst/>
          </a:prstGeom>
          <a:noFill/>
        </p:spPr>
        <p:txBody>
          <a:bodyPr wrap="square" rtlCol="0">
            <a:spAutoFit/>
          </a:bodyPr>
          <a:lstStyle/>
          <a:p>
            <a:pPr algn="r"/>
            <a:r>
              <a:rPr lang="de-AT" sz="1900" dirty="0">
                <a:latin typeface="Gill Sans MT" panose="020B0502020104020203" pitchFamily="34" charset="0"/>
              </a:rPr>
              <a:t>Online miteinander streiten </a:t>
            </a:r>
            <a:endParaRPr lang="de-AT" sz="1900" dirty="0">
              <a:latin typeface="+mj-lt"/>
            </a:endParaRPr>
          </a:p>
        </p:txBody>
      </p:sp>
      <p:sp>
        <p:nvSpPr>
          <p:cNvPr id="2" name="Rechteck 1">
            <a:extLst>
              <a:ext uri="{FF2B5EF4-FFF2-40B4-BE49-F238E27FC236}">
                <a16:creationId xmlns:a16="http://schemas.microsoft.com/office/drawing/2014/main" id="{2F75A7F5-4245-4FCB-A39C-412C7E0773C4}"/>
              </a:ext>
            </a:extLst>
          </p:cNvPr>
          <p:cNvSpPr/>
          <p:nvPr/>
        </p:nvSpPr>
        <p:spPr>
          <a:xfrm>
            <a:off x="1257300" y="2160736"/>
            <a:ext cx="5772150" cy="2952027"/>
          </a:xfrm>
          <a:prstGeom prst="rect">
            <a:avLst/>
          </a:prstGeom>
        </p:spPr>
        <p:txBody>
          <a:bodyPr wrap="square">
            <a:spAutoFit/>
          </a:bodyPr>
          <a:lstStyle/>
          <a:p>
            <a:pPr marL="285750" indent="-285750">
              <a:lnSpc>
                <a:spcPct val="150000"/>
              </a:lnSpc>
              <a:buClr>
                <a:srgbClr val="F39200"/>
              </a:buClr>
              <a:buFont typeface="Wingdings" panose="05000000000000000000" pitchFamily="2" charset="2"/>
              <a:buChar char="§"/>
            </a:pPr>
            <a:r>
              <a:rPr lang="de-AT" altLang="de-DE" dirty="0">
                <a:latin typeface="Gill Sans MT" panose="020B0502020104020203" pitchFamily="34" charset="0"/>
                <a:ea typeface="ＭＳ Ｐゴシック" panose="020B0600070205080204" pitchFamily="34" charset="-128"/>
              </a:rPr>
              <a:t>Streitigkeiten </a:t>
            </a:r>
            <a:r>
              <a:rPr lang="de-AT" altLang="de-DE" b="1" dirty="0">
                <a:latin typeface="Gill Sans MT" panose="020B0502020104020203" pitchFamily="34" charset="0"/>
                <a:ea typeface="ＭＳ Ｐゴシック" panose="020B0600070205080204" pitchFamily="34" charset="-128"/>
              </a:rPr>
              <a:t>lösen</a:t>
            </a:r>
            <a:r>
              <a:rPr lang="de-AT" altLang="de-DE" dirty="0">
                <a:latin typeface="Gill Sans MT" panose="020B0502020104020203" pitchFamily="34" charset="0"/>
                <a:ea typeface="ＭＳ Ｐゴシック" panose="020B0600070205080204" pitchFamily="34" charset="-128"/>
              </a:rPr>
              <a:t>: Lernen, wie!</a:t>
            </a:r>
          </a:p>
          <a:p>
            <a:pPr marL="285750" indent="-285750">
              <a:lnSpc>
                <a:spcPct val="150000"/>
              </a:lnSpc>
              <a:buClr>
                <a:srgbClr val="F39200"/>
              </a:buClr>
              <a:buFont typeface="Wingdings" panose="05000000000000000000" pitchFamily="2" charset="2"/>
              <a:buChar char="§"/>
            </a:pPr>
            <a:r>
              <a:rPr lang="de-AT" altLang="de-DE" dirty="0">
                <a:latin typeface="Gill Sans MT" panose="020B0502020104020203" pitchFamily="34" charset="0"/>
                <a:ea typeface="ＭＳ Ｐゴシック" panose="020B0600070205080204" pitchFamily="34" charset="-128"/>
              </a:rPr>
              <a:t>Was </a:t>
            </a:r>
            <a:r>
              <a:rPr lang="de-AT" altLang="de-DE" b="1" dirty="0">
                <a:latin typeface="Gill Sans MT" panose="020B0502020104020203" pitchFamily="34" charset="0"/>
                <a:ea typeface="ＭＳ Ｐゴシック" panose="020B0600070205080204" pitchFamily="34" charset="-128"/>
              </a:rPr>
              <a:t>wissen</a:t>
            </a:r>
            <a:r>
              <a:rPr lang="de-AT" altLang="de-DE" dirty="0">
                <a:latin typeface="Gill Sans MT" panose="020B0502020104020203" pitchFamily="34" charset="0"/>
                <a:ea typeface="ＭＳ Ｐゴシック" panose="020B0600070205080204" pitchFamily="34" charset="-128"/>
              </a:rPr>
              <a:t> andere über mich? Im Internet, aber auch sonst…</a:t>
            </a:r>
          </a:p>
          <a:p>
            <a:pPr marL="285750" indent="-285750">
              <a:lnSpc>
                <a:spcPct val="150000"/>
              </a:lnSpc>
              <a:buClr>
                <a:srgbClr val="F39200"/>
              </a:buClr>
              <a:buFont typeface="Wingdings" panose="05000000000000000000" pitchFamily="2" charset="2"/>
              <a:buChar char="§"/>
            </a:pPr>
            <a:r>
              <a:rPr lang="de-AT" altLang="de-DE" b="1" dirty="0">
                <a:latin typeface="Gill Sans MT" panose="020B0502020104020203" pitchFamily="34" charset="0"/>
                <a:ea typeface="ＭＳ Ｐゴシック" panose="020B0600070205080204" pitchFamily="34" charset="-128"/>
              </a:rPr>
              <a:t>Spaß? </a:t>
            </a:r>
            <a:r>
              <a:rPr lang="de-AT" altLang="de-DE" dirty="0">
                <a:latin typeface="Gill Sans MT" panose="020B0502020104020203" pitchFamily="34" charset="0"/>
                <a:ea typeface="ＭＳ Ｐゴシック" panose="020B0600070205080204" pitchFamily="34" charset="-128"/>
              </a:rPr>
              <a:t>Für alle das gleiche? Redet darüber!</a:t>
            </a:r>
          </a:p>
          <a:p>
            <a:pPr marL="285750" indent="-285750">
              <a:lnSpc>
                <a:spcPct val="150000"/>
              </a:lnSpc>
              <a:buClr>
                <a:srgbClr val="F39200"/>
              </a:buClr>
              <a:buFont typeface="Wingdings" panose="05000000000000000000" pitchFamily="2" charset="2"/>
              <a:buChar char="§"/>
            </a:pPr>
            <a:r>
              <a:rPr lang="de-AT" altLang="de-DE" b="1" dirty="0">
                <a:latin typeface="Gill Sans MT" panose="020B0502020104020203" pitchFamily="34" charset="0"/>
                <a:ea typeface="ＭＳ Ｐゴシック" panose="020B0600070205080204" pitchFamily="34" charset="-128"/>
              </a:rPr>
              <a:t>Klassenklima! </a:t>
            </a:r>
            <a:r>
              <a:rPr lang="de-AT" altLang="de-DE" dirty="0">
                <a:latin typeface="Gill Sans MT" panose="020B0502020104020203" pitchFamily="34" charset="0"/>
                <a:ea typeface="ＭＳ Ｐゴシック" panose="020B0600070205080204" pitchFamily="34" charset="-128"/>
              </a:rPr>
              <a:t>Guter Umgang miteinander</a:t>
            </a:r>
          </a:p>
          <a:p>
            <a:pPr marL="285750" indent="-285750">
              <a:lnSpc>
                <a:spcPct val="150000"/>
              </a:lnSpc>
              <a:buClr>
                <a:srgbClr val="F39200"/>
              </a:buClr>
              <a:buFont typeface="Wingdings" panose="05000000000000000000" pitchFamily="2" charset="2"/>
              <a:buChar char="§"/>
            </a:pPr>
            <a:r>
              <a:rPr lang="de-AT" altLang="de-DE" b="1" dirty="0">
                <a:latin typeface="Gill Sans MT" panose="020B0502020104020203" pitchFamily="34" charset="0"/>
                <a:ea typeface="ＭＳ Ｐゴシック" panose="020B0600070205080204" pitchFamily="34" charset="-128"/>
              </a:rPr>
              <a:t>Passwörter: </a:t>
            </a:r>
            <a:r>
              <a:rPr lang="de-AT" altLang="de-DE" dirty="0">
                <a:latin typeface="Gill Sans MT" panose="020B0502020104020203" pitchFamily="34" charset="0"/>
                <a:ea typeface="ＭＳ Ｐゴシック" panose="020B0600070205080204" pitchFamily="34" charset="-128"/>
              </a:rPr>
              <a:t>Verwende sichere Passwörter &amp; gibt sie nicht weiter</a:t>
            </a:r>
          </a:p>
        </p:txBody>
      </p:sp>
    </p:spTree>
    <p:extLst>
      <p:ext uri="{BB962C8B-B14F-4D97-AF65-F5344CB8AC3E}">
        <p14:creationId xmlns:p14="http://schemas.microsoft.com/office/powerpoint/2010/main" val="9880781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B591861F-7796-184C-952E-2C8097FD6B0F}"/>
              </a:ext>
            </a:extLst>
          </p:cNvPr>
          <p:cNvSpPr>
            <a:spLocks noGrp="1"/>
          </p:cNvSpPr>
          <p:nvPr>
            <p:ph type="sldNum" sz="quarter" idx="12"/>
          </p:nvPr>
        </p:nvSpPr>
        <p:spPr/>
        <p:txBody>
          <a:bodyPr/>
          <a:lstStyle/>
          <a:p>
            <a:fld id="{DB922093-6066-4C73-9215-88E20F9F9CC5}" type="slidenum">
              <a:rPr lang="de-AT" smtClean="0"/>
              <a:pPr/>
              <a:t>49</a:t>
            </a:fld>
            <a:endParaRPr lang="de-AT" dirty="0"/>
          </a:p>
        </p:txBody>
      </p:sp>
      <p:pic>
        <p:nvPicPr>
          <p:cNvPr id="4098" name="Picture 2" descr="red full-face helmet">
            <a:extLst>
              <a:ext uri="{FF2B5EF4-FFF2-40B4-BE49-F238E27FC236}">
                <a16:creationId xmlns:a16="http://schemas.microsoft.com/office/drawing/2014/main" id="{3D41C8F8-C59B-7849-AD97-D699455793B8}"/>
              </a:ext>
            </a:extLst>
          </p:cNvPr>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406008"/>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24E3B30F-44C4-49AC-9818-5D441FB1B8D8}"/>
              </a:ext>
            </a:extLst>
          </p:cNvPr>
          <p:cNvSpPr txBox="1"/>
          <p:nvPr/>
        </p:nvSpPr>
        <p:spPr>
          <a:xfrm>
            <a:off x="5511248" y="6433646"/>
            <a:ext cx="3399181" cy="384721"/>
          </a:xfrm>
          <a:prstGeom prst="rect">
            <a:avLst/>
          </a:prstGeom>
          <a:noFill/>
        </p:spPr>
        <p:txBody>
          <a:bodyPr wrap="square" rtlCol="0">
            <a:spAutoFit/>
          </a:bodyPr>
          <a:lstStyle/>
          <a:p>
            <a:pPr algn="r"/>
            <a:r>
              <a:rPr lang="de-AT" sz="1900" dirty="0">
                <a:latin typeface="Gill Sans MT" panose="020B0502020104020203" pitchFamily="34" charset="0"/>
              </a:rPr>
              <a:t>Technische Schutzmaßnahmen</a:t>
            </a:r>
            <a:endParaRPr lang="de-AT" sz="1900" dirty="0">
              <a:latin typeface="+mj-lt"/>
            </a:endParaRPr>
          </a:p>
        </p:txBody>
      </p:sp>
      <p:sp>
        <p:nvSpPr>
          <p:cNvPr id="2" name="Textfeld 1">
            <a:extLst>
              <a:ext uri="{FF2B5EF4-FFF2-40B4-BE49-F238E27FC236}">
                <a16:creationId xmlns:a16="http://schemas.microsoft.com/office/drawing/2014/main" id="{05AF233A-B152-480E-AF9C-957FC702C593}"/>
              </a:ext>
            </a:extLst>
          </p:cNvPr>
          <p:cNvSpPr txBox="1"/>
          <p:nvPr/>
        </p:nvSpPr>
        <p:spPr>
          <a:xfrm>
            <a:off x="7332286" y="6159787"/>
            <a:ext cx="1811714" cy="246221"/>
          </a:xfrm>
          <a:prstGeom prst="rect">
            <a:avLst/>
          </a:prstGeom>
          <a:noFill/>
        </p:spPr>
        <p:txBody>
          <a:bodyPr wrap="none" rtlCol="0">
            <a:spAutoFit/>
          </a:bodyPr>
          <a:lstStyle/>
          <a:p>
            <a:r>
              <a:rPr lang="de-AT" sz="1000" dirty="0">
                <a:latin typeface="Gill Sans MT" panose="020B0502020104020203" pitchFamily="34" charset="0"/>
              </a:rPr>
              <a:t>Bild: </a:t>
            </a:r>
            <a:r>
              <a:rPr lang="de-AT" sz="1000" dirty="0">
                <a:latin typeface="Gill Sans MT" panose="020B0502020104020203" pitchFamily="34" charset="0"/>
                <a:hlinkClick r:id="rId4">
                  <a:extLst>
                    <a:ext uri="{A12FA001-AC4F-418D-AE19-62706E023703}">
                      <ahyp:hlinkClr xmlns:ahyp="http://schemas.microsoft.com/office/drawing/2018/hyperlinkcolor" val="tx"/>
                    </a:ext>
                  </a:extLst>
                </a:hlinkClick>
              </a:rPr>
              <a:t>NeONBRAND</a:t>
            </a:r>
            <a:r>
              <a:rPr lang="de-AT" sz="1000" dirty="0">
                <a:latin typeface="Gill Sans MT" panose="020B0502020104020203" pitchFamily="34" charset="0"/>
              </a:rPr>
              <a:t> / Unsplash</a:t>
            </a:r>
          </a:p>
        </p:txBody>
      </p:sp>
    </p:spTree>
    <p:extLst>
      <p:ext uri="{BB962C8B-B14F-4D97-AF65-F5344CB8AC3E}">
        <p14:creationId xmlns:p14="http://schemas.microsoft.com/office/powerpoint/2010/main" val="1822590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feld 16">
            <a:extLst>
              <a:ext uri="{FF2B5EF4-FFF2-40B4-BE49-F238E27FC236}">
                <a16:creationId xmlns:a16="http://schemas.microsoft.com/office/drawing/2014/main" id="{0B7C8215-3FA3-4ABF-943A-18AFDAA6DC12}"/>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Themen für Volksschulkinder</a:t>
            </a:r>
          </a:p>
        </p:txBody>
      </p:sp>
      <p:sp>
        <p:nvSpPr>
          <p:cNvPr id="21" name="Rechteck 20">
            <a:extLst>
              <a:ext uri="{FF2B5EF4-FFF2-40B4-BE49-F238E27FC236}">
                <a16:creationId xmlns:a16="http://schemas.microsoft.com/office/drawing/2014/main" id="{85EF6242-56E1-4E19-807C-F1C396C406CE}"/>
              </a:ext>
            </a:extLst>
          </p:cNvPr>
          <p:cNvSpPr/>
          <p:nvPr/>
        </p:nvSpPr>
        <p:spPr>
          <a:xfrm>
            <a:off x="667277" y="1724401"/>
            <a:ext cx="371694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Umgang mit persönlichen Daten</a:t>
            </a:r>
          </a:p>
        </p:txBody>
      </p:sp>
      <p:sp>
        <p:nvSpPr>
          <p:cNvPr id="22" name="Rechteck 21">
            <a:extLst>
              <a:ext uri="{FF2B5EF4-FFF2-40B4-BE49-F238E27FC236}">
                <a16:creationId xmlns:a16="http://schemas.microsoft.com/office/drawing/2014/main" id="{7E60B4B5-2BE7-4197-A714-8DC2FC949857}"/>
              </a:ext>
            </a:extLst>
          </p:cNvPr>
          <p:cNvSpPr/>
          <p:nvPr/>
        </p:nvSpPr>
        <p:spPr>
          <a:xfrm>
            <a:off x="4848680" y="1727777"/>
            <a:ext cx="371694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Passwörter</a:t>
            </a:r>
          </a:p>
        </p:txBody>
      </p:sp>
      <p:sp>
        <p:nvSpPr>
          <p:cNvPr id="25" name="Rechteck 24">
            <a:extLst>
              <a:ext uri="{FF2B5EF4-FFF2-40B4-BE49-F238E27FC236}">
                <a16:creationId xmlns:a16="http://schemas.microsoft.com/office/drawing/2014/main" id="{811911CE-A802-4CF9-BB89-003F71744D47}"/>
              </a:ext>
            </a:extLst>
          </p:cNvPr>
          <p:cNvSpPr/>
          <p:nvPr/>
        </p:nvSpPr>
        <p:spPr>
          <a:xfrm>
            <a:off x="4848678" y="2357776"/>
            <a:ext cx="371694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Exzessives Spielen</a:t>
            </a:r>
          </a:p>
        </p:txBody>
      </p:sp>
      <p:sp>
        <p:nvSpPr>
          <p:cNvPr id="26" name="Rechteck 25">
            <a:extLst>
              <a:ext uri="{FF2B5EF4-FFF2-40B4-BE49-F238E27FC236}">
                <a16:creationId xmlns:a16="http://schemas.microsoft.com/office/drawing/2014/main" id="{F57892BB-DAB1-405B-A4E7-8B6F7C7AA51D}"/>
              </a:ext>
            </a:extLst>
          </p:cNvPr>
          <p:cNvSpPr/>
          <p:nvPr/>
        </p:nvSpPr>
        <p:spPr>
          <a:xfrm>
            <a:off x="4848678" y="3034668"/>
            <a:ext cx="371694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Exzessive Nutzung von Geräten</a:t>
            </a:r>
          </a:p>
        </p:txBody>
      </p:sp>
      <p:sp>
        <p:nvSpPr>
          <p:cNvPr id="27" name="Rechteck 26">
            <a:extLst>
              <a:ext uri="{FF2B5EF4-FFF2-40B4-BE49-F238E27FC236}">
                <a16:creationId xmlns:a16="http://schemas.microsoft.com/office/drawing/2014/main" id="{CB2495F1-E8B2-4361-BCE6-13E8E3126533}"/>
              </a:ext>
            </a:extLst>
          </p:cNvPr>
          <p:cNvSpPr/>
          <p:nvPr/>
        </p:nvSpPr>
        <p:spPr>
          <a:xfrm>
            <a:off x="667275" y="3668044"/>
            <a:ext cx="371694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Kosten erkennen</a:t>
            </a:r>
          </a:p>
        </p:txBody>
      </p:sp>
      <p:sp>
        <p:nvSpPr>
          <p:cNvPr id="28" name="Rechteck 27">
            <a:extLst>
              <a:ext uri="{FF2B5EF4-FFF2-40B4-BE49-F238E27FC236}">
                <a16:creationId xmlns:a16="http://schemas.microsoft.com/office/drawing/2014/main" id="{78EB9185-E7CB-4274-8613-47F4D16C2A72}"/>
              </a:ext>
            </a:extLst>
          </p:cNvPr>
          <p:cNvSpPr/>
          <p:nvPr/>
        </p:nvSpPr>
        <p:spPr>
          <a:xfrm>
            <a:off x="4848678" y="3668043"/>
            <a:ext cx="371694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Umgang miteinander</a:t>
            </a:r>
          </a:p>
        </p:txBody>
      </p:sp>
      <p:sp>
        <p:nvSpPr>
          <p:cNvPr id="29" name="Rechteck 28">
            <a:extLst>
              <a:ext uri="{FF2B5EF4-FFF2-40B4-BE49-F238E27FC236}">
                <a16:creationId xmlns:a16="http://schemas.microsoft.com/office/drawing/2014/main" id="{F295E442-3586-4E82-A9B5-4250CDFBF845}"/>
              </a:ext>
            </a:extLst>
          </p:cNvPr>
          <p:cNvSpPr/>
          <p:nvPr/>
        </p:nvSpPr>
        <p:spPr>
          <a:xfrm>
            <a:off x="667275" y="4341658"/>
            <a:ext cx="371694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Wer darf was fotografieren?</a:t>
            </a:r>
          </a:p>
        </p:txBody>
      </p:sp>
      <p:sp>
        <p:nvSpPr>
          <p:cNvPr id="30" name="Rechteck 29">
            <a:extLst>
              <a:ext uri="{FF2B5EF4-FFF2-40B4-BE49-F238E27FC236}">
                <a16:creationId xmlns:a16="http://schemas.microsoft.com/office/drawing/2014/main" id="{810B5041-6F9E-45DE-94AC-844F20201DB5}"/>
              </a:ext>
            </a:extLst>
          </p:cNvPr>
          <p:cNvSpPr/>
          <p:nvPr/>
        </p:nvSpPr>
        <p:spPr>
          <a:xfrm>
            <a:off x="4848678" y="4341657"/>
            <a:ext cx="371694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Apps &amp; Spiele</a:t>
            </a:r>
          </a:p>
        </p:txBody>
      </p:sp>
      <p:sp>
        <p:nvSpPr>
          <p:cNvPr id="35" name="Rechteck 34">
            <a:extLst>
              <a:ext uri="{FF2B5EF4-FFF2-40B4-BE49-F238E27FC236}">
                <a16:creationId xmlns:a16="http://schemas.microsoft.com/office/drawing/2014/main" id="{54926385-E3EE-483A-A3C3-FB485A08C2FA}"/>
              </a:ext>
            </a:extLst>
          </p:cNvPr>
          <p:cNvSpPr/>
          <p:nvPr/>
        </p:nvSpPr>
        <p:spPr>
          <a:xfrm>
            <a:off x="667275" y="2398015"/>
            <a:ext cx="371694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Identitäten online &amp; in echt</a:t>
            </a:r>
          </a:p>
        </p:txBody>
      </p:sp>
      <p:sp>
        <p:nvSpPr>
          <p:cNvPr id="36" name="Rechteck 35">
            <a:extLst>
              <a:ext uri="{FF2B5EF4-FFF2-40B4-BE49-F238E27FC236}">
                <a16:creationId xmlns:a16="http://schemas.microsoft.com/office/drawing/2014/main" id="{32805650-347C-4424-9582-7CEC6FB3803D}"/>
              </a:ext>
            </a:extLst>
          </p:cNvPr>
          <p:cNvSpPr/>
          <p:nvPr/>
        </p:nvSpPr>
        <p:spPr>
          <a:xfrm>
            <a:off x="667274" y="3025008"/>
            <a:ext cx="371694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Angstmachende Inhalte</a:t>
            </a:r>
          </a:p>
        </p:txBody>
      </p:sp>
    </p:spTree>
    <p:extLst>
      <p:ext uri="{BB962C8B-B14F-4D97-AF65-F5344CB8AC3E}">
        <p14:creationId xmlns:p14="http://schemas.microsoft.com/office/powerpoint/2010/main" val="9765975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Inhaltsplatzhalter 5"/>
          <p:cNvSpPr>
            <a:spLocks noGrp="1"/>
          </p:cNvSpPr>
          <p:nvPr>
            <p:ph sz="half" idx="4294967295"/>
          </p:nvPr>
        </p:nvSpPr>
        <p:spPr>
          <a:xfrm>
            <a:off x="1014412" y="0"/>
            <a:ext cx="7510463" cy="6433645"/>
          </a:xfrm>
        </p:spPr>
        <p:txBody>
          <a:bodyPr anchor="ctr">
            <a:normAutofit/>
          </a:bodyPr>
          <a:lstStyle/>
          <a:p>
            <a:pPr>
              <a:lnSpc>
                <a:spcPct val="120000"/>
              </a:lnSpc>
              <a:spcBef>
                <a:spcPts val="450"/>
              </a:spcBef>
            </a:pPr>
            <a:r>
              <a:rPr lang="de-DE" altLang="de-DE" sz="2000" b="1" dirty="0">
                <a:solidFill>
                  <a:srgbClr val="4D4D4D"/>
                </a:solidFill>
                <a:ea typeface="ＭＳ Ｐゴシック" panose="020B0600070205080204" pitchFamily="34" charset="-128"/>
              </a:rPr>
              <a:t>Antivirenprogramme und Firewall</a:t>
            </a:r>
            <a:r>
              <a:rPr lang="de-DE" altLang="de-DE" sz="2000" dirty="0">
                <a:solidFill>
                  <a:srgbClr val="4D4D4D"/>
                </a:solidFill>
                <a:ea typeface="ＭＳ Ｐゴシック" panose="020B0600070205080204" pitchFamily="34" charset="-128"/>
              </a:rPr>
              <a:t> aktuell halten</a:t>
            </a:r>
          </a:p>
          <a:p>
            <a:pPr>
              <a:lnSpc>
                <a:spcPct val="120000"/>
              </a:lnSpc>
              <a:spcBef>
                <a:spcPts val="450"/>
              </a:spcBef>
            </a:pPr>
            <a:r>
              <a:rPr lang="de-DE" altLang="de-DE" sz="2000" b="1" dirty="0">
                <a:solidFill>
                  <a:srgbClr val="4D4D4D"/>
                </a:solidFill>
                <a:ea typeface="ＭＳ Ｐゴシック" panose="020B0600070205080204" pitchFamily="34" charset="-128"/>
              </a:rPr>
              <a:t>WLAN</a:t>
            </a:r>
            <a:r>
              <a:rPr lang="de-DE" altLang="de-DE" sz="2000" dirty="0">
                <a:solidFill>
                  <a:srgbClr val="4D4D4D"/>
                </a:solidFill>
                <a:ea typeface="ＭＳ Ｐゴシック" panose="020B0600070205080204" pitchFamily="34" charset="-128"/>
              </a:rPr>
              <a:t> verschlüsseln</a:t>
            </a:r>
          </a:p>
          <a:p>
            <a:pPr>
              <a:lnSpc>
                <a:spcPct val="120000"/>
              </a:lnSpc>
              <a:spcBef>
                <a:spcPts val="450"/>
              </a:spcBef>
            </a:pPr>
            <a:r>
              <a:rPr lang="de-DE" altLang="de-DE" sz="2000" b="1" dirty="0">
                <a:solidFill>
                  <a:srgbClr val="4D4D4D"/>
                </a:solidFill>
                <a:ea typeface="ＭＳ Ｐゴシック" panose="020B0600070205080204" pitchFamily="34" charset="-128"/>
              </a:rPr>
              <a:t>Benutzerprofil für Kinder</a:t>
            </a:r>
            <a:r>
              <a:rPr lang="de-DE" altLang="de-DE" sz="2000" dirty="0">
                <a:solidFill>
                  <a:srgbClr val="4D4D4D"/>
                </a:solidFill>
                <a:ea typeface="ＭＳ Ｐゴシック" panose="020B0600070205080204" pitchFamily="34" charset="-128"/>
              </a:rPr>
              <a:t> erstellen</a:t>
            </a:r>
          </a:p>
          <a:p>
            <a:pPr>
              <a:lnSpc>
                <a:spcPct val="120000"/>
              </a:lnSpc>
              <a:spcBef>
                <a:spcPts val="450"/>
              </a:spcBef>
            </a:pPr>
            <a:r>
              <a:rPr lang="de-DE" altLang="de-DE" sz="2000" b="1" dirty="0">
                <a:solidFill>
                  <a:srgbClr val="4D4D4D"/>
                </a:solidFill>
                <a:ea typeface="ＭＳ Ｐゴシック" panose="020B0600070205080204" pitchFamily="34" charset="-128"/>
              </a:rPr>
              <a:t>Jugendschutzeinstellungen</a:t>
            </a:r>
            <a:r>
              <a:rPr lang="de-DE" altLang="de-DE" sz="2000" dirty="0">
                <a:solidFill>
                  <a:srgbClr val="4D4D4D"/>
                </a:solidFill>
                <a:ea typeface="ＭＳ Ｐゴシック" panose="020B0600070205080204" pitchFamily="34" charset="-128"/>
              </a:rPr>
              <a:t> aktivieren (Computer und Spielkonsolen)</a:t>
            </a:r>
          </a:p>
          <a:p>
            <a:pPr>
              <a:lnSpc>
                <a:spcPct val="120000"/>
              </a:lnSpc>
              <a:spcBef>
                <a:spcPts val="450"/>
              </a:spcBef>
            </a:pPr>
            <a:r>
              <a:rPr lang="de-DE" altLang="de-DE" sz="2000" dirty="0">
                <a:solidFill>
                  <a:srgbClr val="4D4D4D"/>
                </a:solidFill>
                <a:ea typeface="ＭＳ Ｐゴシック" panose="020B0600070205080204" pitchFamily="34" charset="-128"/>
              </a:rPr>
              <a:t>Im Browser </a:t>
            </a:r>
            <a:r>
              <a:rPr lang="de-DE" altLang="de-DE" sz="2000" b="1" dirty="0">
                <a:solidFill>
                  <a:srgbClr val="4D4D4D"/>
                </a:solidFill>
                <a:ea typeface="ＭＳ Ｐゴシック" panose="020B0600070205080204" pitchFamily="34" charset="-128"/>
              </a:rPr>
              <a:t>Kinder-Startseite</a:t>
            </a:r>
            <a:r>
              <a:rPr lang="de-DE" altLang="de-DE" sz="2000" dirty="0">
                <a:solidFill>
                  <a:srgbClr val="4D4D4D"/>
                </a:solidFill>
                <a:ea typeface="ＭＳ Ｐゴシック" panose="020B0600070205080204" pitchFamily="34" charset="-128"/>
              </a:rPr>
              <a:t> einrichten</a:t>
            </a:r>
          </a:p>
          <a:p>
            <a:pPr>
              <a:lnSpc>
                <a:spcPct val="120000"/>
              </a:lnSpc>
              <a:spcBef>
                <a:spcPts val="450"/>
              </a:spcBef>
            </a:pPr>
            <a:r>
              <a:rPr lang="de-DE" altLang="de-DE" sz="2000" b="1" dirty="0">
                <a:solidFill>
                  <a:srgbClr val="4D4D4D"/>
                </a:solidFill>
                <a:ea typeface="ＭＳ Ｐゴシック" panose="020B0600070205080204" pitchFamily="34" charset="-128"/>
              </a:rPr>
              <a:t>Kinder-Suchmaschine</a:t>
            </a:r>
            <a:r>
              <a:rPr lang="de-DE" altLang="de-DE" sz="2000" dirty="0">
                <a:solidFill>
                  <a:srgbClr val="4D4D4D"/>
                </a:solidFill>
                <a:ea typeface="ＭＳ Ｐゴシック" panose="020B0600070205080204" pitchFamily="34" charset="-128"/>
              </a:rPr>
              <a:t> als Standard einrichten: </a:t>
            </a:r>
            <a:r>
              <a:rPr lang="de-DE" altLang="de-DE" sz="2000" dirty="0">
                <a:solidFill>
                  <a:srgbClr val="4D4D4D"/>
                </a:solidFill>
                <a:ea typeface="ＭＳ Ｐゴシック" panose="020B0600070205080204" pitchFamily="34" charset="-128"/>
                <a:hlinkClick r:id="rId3"/>
              </a:rPr>
              <a:t>www.fragfinn.de</a:t>
            </a:r>
            <a:r>
              <a:rPr lang="de-DE" altLang="de-DE" sz="2000" dirty="0">
                <a:solidFill>
                  <a:srgbClr val="4D4D4D"/>
                </a:solidFill>
                <a:ea typeface="ＭＳ Ｐゴシック" panose="020B0600070205080204" pitchFamily="34" charset="-128"/>
              </a:rPr>
              <a:t>, </a:t>
            </a:r>
            <a:r>
              <a:rPr lang="de-DE" altLang="de-DE" sz="2000" dirty="0">
                <a:solidFill>
                  <a:srgbClr val="4D4D4D"/>
                </a:solidFill>
                <a:ea typeface="ＭＳ Ｐゴシック" panose="020B0600070205080204" pitchFamily="34" charset="-128"/>
                <a:hlinkClick r:id="rId4"/>
              </a:rPr>
              <a:t>www.blinde-kuh.de</a:t>
            </a:r>
            <a:r>
              <a:rPr lang="de-DE" altLang="de-DE" sz="2000" dirty="0">
                <a:solidFill>
                  <a:srgbClr val="4D4D4D"/>
                </a:solidFill>
                <a:ea typeface="ＭＳ Ｐゴシック" panose="020B0600070205080204" pitchFamily="34" charset="-128"/>
              </a:rPr>
              <a:t> </a:t>
            </a:r>
          </a:p>
          <a:p>
            <a:pPr>
              <a:lnSpc>
                <a:spcPct val="120000"/>
              </a:lnSpc>
              <a:spcBef>
                <a:spcPts val="450"/>
              </a:spcBef>
            </a:pPr>
            <a:r>
              <a:rPr lang="de-DE" altLang="de-DE" sz="2000" b="1" dirty="0">
                <a:solidFill>
                  <a:srgbClr val="4D4D4D"/>
                </a:solidFill>
                <a:ea typeface="ＭＳ Ｐゴシック" panose="020B0600070205080204" pitchFamily="34" charset="-128"/>
              </a:rPr>
              <a:t>Pornografie-Filter von Google</a:t>
            </a:r>
            <a:r>
              <a:rPr lang="de-DE" altLang="de-DE" sz="2000" dirty="0">
                <a:solidFill>
                  <a:srgbClr val="4D4D4D"/>
                </a:solidFill>
                <a:ea typeface="ＭＳ Ｐゴシック" panose="020B0600070205080204" pitchFamily="34" charset="-128"/>
              </a:rPr>
              <a:t> aktivieren („</a:t>
            </a:r>
            <a:r>
              <a:rPr lang="de-DE" altLang="de-DE" sz="2000" dirty="0" err="1">
                <a:solidFill>
                  <a:srgbClr val="4D4D4D"/>
                </a:solidFill>
                <a:ea typeface="ＭＳ Ｐゴシック" panose="020B0600070205080204" pitchFamily="34" charset="-128"/>
              </a:rPr>
              <a:t>SafeSearch</a:t>
            </a:r>
            <a:r>
              <a:rPr lang="de-DE" altLang="de-DE" sz="2000" dirty="0">
                <a:solidFill>
                  <a:srgbClr val="4D4D4D"/>
                </a:solidFill>
                <a:ea typeface="ＭＳ Ｐゴシック" panose="020B0600070205080204" pitchFamily="34" charset="-128"/>
              </a:rPr>
              <a:t>“)</a:t>
            </a:r>
          </a:p>
          <a:p>
            <a:pPr>
              <a:lnSpc>
                <a:spcPct val="120000"/>
              </a:lnSpc>
              <a:spcBef>
                <a:spcPts val="450"/>
              </a:spcBef>
            </a:pPr>
            <a:r>
              <a:rPr lang="de-DE" altLang="de-DE" sz="2000" dirty="0">
                <a:solidFill>
                  <a:srgbClr val="4D4D4D"/>
                </a:solidFill>
                <a:ea typeface="ＭＳ Ｐゴシック" panose="020B0600070205080204" pitchFamily="34" charset="-128"/>
              </a:rPr>
              <a:t>Gemeinsam mit Kind </a:t>
            </a:r>
            <a:r>
              <a:rPr lang="de-DE" altLang="de-DE" sz="2000" b="1" dirty="0">
                <a:solidFill>
                  <a:srgbClr val="4D4D4D"/>
                </a:solidFill>
                <a:ea typeface="ＭＳ Ｐゴシック" panose="020B0600070205080204" pitchFamily="34" charset="-128"/>
              </a:rPr>
              <a:t>Favoriten</a:t>
            </a:r>
            <a:r>
              <a:rPr lang="de-DE" altLang="de-DE" sz="2000" dirty="0">
                <a:solidFill>
                  <a:srgbClr val="4D4D4D"/>
                </a:solidFill>
                <a:ea typeface="ＭＳ Ｐゴシック" panose="020B0600070205080204" pitchFamily="34" charset="-128"/>
              </a:rPr>
              <a:t> suchen und festlegen</a:t>
            </a:r>
          </a:p>
          <a:p>
            <a:pPr>
              <a:lnSpc>
                <a:spcPct val="120000"/>
              </a:lnSpc>
              <a:spcBef>
                <a:spcPts val="450"/>
              </a:spcBef>
            </a:pPr>
            <a:r>
              <a:rPr lang="de-DE" altLang="de-DE" sz="2000" b="1" dirty="0">
                <a:solidFill>
                  <a:srgbClr val="4D4D4D"/>
                </a:solidFill>
                <a:ea typeface="ＭＳ Ｐゴシック" panose="020B0600070205080204" pitchFamily="34" charset="-128"/>
              </a:rPr>
              <a:t>Filter-Software für PC und Handy</a:t>
            </a:r>
            <a:r>
              <a:rPr lang="de-DE" altLang="de-DE" sz="2000" dirty="0">
                <a:solidFill>
                  <a:srgbClr val="4D4D4D"/>
                </a:solidFill>
                <a:ea typeface="ＭＳ Ｐゴシック" panose="020B0600070205080204" pitchFamily="34" charset="-128"/>
              </a:rPr>
              <a:t>:</a:t>
            </a:r>
            <a:br>
              <a:rPr lang="de-DE" altLang="de-DE" sz="2000" dirty="0">
                <a:solidFill>
                  <a:srgbClr val="4D4D4D"/>
                </a:solidFill>
                <a:ea typeface="ＭＳ Ｐゴシック" panose="020B0600070205080204" pitchFamily="34" charset="-128"/>
              </a:rPr>
            </a:br>
            <a:r>
              <a:rPr lang="de-DE" altLang="de-DE" sz="2000" dirty="0">
                <a:solidFill>
                  <a:srgbClr val="4D4D4D"/>
                </a:solidFill>
                <a:ea typeface="ＭＳ Ｐゴシック" panose="020B0600070205080204" pitchFamily="34" charset="-128"/>
                <a:hlinkClick r:id="rId5"/>
              </a:rPr>
              <a:t>www.saferinternet.at/fuer-eltern/#c2317</a:t>
            </a:r>
            <a:r>
              <a:rPr lang="de-DE" altLang="de-DE" sz="2000" dirty="0">
                <a:solidFill>
                  <a:srgbClr val="4D4D4D"/>
                </a:solidFill>
                <a:ea typeface="ＭＳ Ｐゴシック" panose="020B0600070205080204" pitchFamily="34" charset="-128"/>
              </a:rPr>
              <a:t> </a:t>
            </a:r>
            <a:br>
              <a:rPr lang="de-DE" altLang="de-DE" sz="2000" dirty="0">
                <a:solidFill>
                  <a:srgbClr val="4D4D4D"/>
                </a:solidFill>
                <a:ea typeface="ＭＳ Ｐゴシック" panose="020B0600070205080204" pitchFamily="34" charset="-128"/>
              </a:rPr>
            </a:br>
            <a:r>
              <a:rPr lang="de-DE" altLang="de-DE" sz="2000" dirty="0">
                <a:solidFill>
                  <a:srgbClr val="4D4D4D"/>
                </a:solidFill>
                <a:ea typeface="ＭＳ Ｐゴシック" panose="020B0600070205080204" pitchFamily="34" charset="-128"/>
              </a:rPr>
              <a:t>und auf </a:t>
            </a:r>
            <a:r>
              <a:rPr lang="de-DE" altLang="de-DE" sz="2000" dirty="0">
                <a:solidFill>
                  <a:srgbClr val="4D4D4D"/>
                </a:solidFill>
                <a:ea typeface="ＭＳ Ｐゴシック" panose="020B0600070205080204" pitchFamily="34" charset="-128"/>
                <a:hlinkClick r:id="rId6"/>
              </a:rPr>
              <a:t>www.fragfinn.de</a:t>
            </a:r>
            <a:endParaRPr lang="de-AT" sz="500" dirty="0"/>
          </a:p>
        </p:txBody>
      </p:sp>
      <p:sp>
        <p:nvSpPr>
          <p:cNvPr id="8" name="Textfeld 7">
            <a:extLst>
              <a:ext uri="{FF2B5EF4-FFF2-40B4-BE49-F238E27FC236}">
                <a16:creationId xmlns:a16="http://schemas.microsoft.com/office/drawing/2014/main" id="{479CFD23-8735-4E37-A97E-ACC23DC06CA8}"/>
              </a:ext>
            </a:extLst>
          </p:cNvPr>
          <p:cNvSpPr txBox="1"/>
          <p:nvPr/>
        </p:nvSpPr>
        <p:spPr>
          <a:xfrm>
            <a:off x="5511248" y="6433646"/>
            <a:ext cx="3399181" cy="384721"/>
          </a:xfrm>
          <a:prstGeom prst="rect">
            <a:avLst/>
          </a:prstGeom>
          <a:noFill/>
        </p:spPr>
        <p:txBody>
          <a:bodyPr wrap="square" rtlCol="0">
            <a:spAutoFit/>
          </a:bodyPr>
          <a:lstStyle/>
          <a:p>
            <a:pPr algn="r"/>
            <a:r>
              <a:rPr lang="de-AT" sz="1900" dirty="0">
                <a:latin typeface="Gill Sans MT" panose="020B0502020104020203" pitchFamily="34" charset="0"/>
              </a:rPr>
              <a:t>Technische Schutzmaßnahmen</a:t>
            </a:r>
            <a:endParaRPr lang="de-AT" sz="1900" dirty="0">
              <a:latin typeface="+mj-lt"/>
            </a:endParaRPr>
          </a:p>
        </p:txBody>
      </p:sp>
    </p:spTree>
    <p:extLst>
      <p:ext uri="{BB962C8B-B14F-4D97-AF65-F5344CB8AC3E}">
        <p14:creationId xmlns:p14="http://schemas.microsoft.com/office/powerpoint/2010/main" val="24714474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0D08BE1E-1045-794F-9E81-646EBED20E0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7351" y="1"/>
            <a:ext cx="7906210" cy="6453674"/>
          </a:xfrm>
        </p:spPr>
      </p:pic>
      <p:sp>
        <p:nvSpPr>
          <p:cNvPr id="6" name="Textfeld 5">
            <a:extLst>
              <a:ext uri="{FF2B5EF4-FFF2-40B4-BE49-F238E27FC236}">
                <a16:creationId xmlns:a16="http://schemas.microsoft.com/office/drawing/2014/main" id="{A8EE4228-3444-7647-80AB-A935D3AD6753}"/>
              </a:ext>
            </a:extLst>
          </p:cNvPr>
          <p:cNvSpPr txBox="1"/>
          <p:nvPr/>
        </p:nvSpPr>
        <p:spPr>
          <a:xfrm>
            <a:off x="6156709" y="6435430"/>
            <a:ext cx="2896114" cy="384721"/>
          </a:xfrm>
          <a:prstGeom prst="rect">
            <a:avLst/>
          </a:prstGeom>
          <a:noFill/>
        </p:spPr>
        <p:txBody>
          <a:bodyPr wrap="none" rtlCol="0">
            <a:spAutoFit/>
          </a:bodyPr>
          <a:lstStyle/>
          <a:p>
            <a:r>
              <a:rPr lang="de-DE" sz="1900" dirty="0">
                <a:latin typeface="Gill Sans MT" panose="020B0502020104020203" pitchFamily="34" charset="0"/>
              </a:rPr>
              <a:t>Was kann geregelt werden?</a:t>
            </a:r>
          </a:p>
        </p:txBody>
      </p:sp>
      <p:sp>
        <p:nvSpPr>
          <p:cNvPr id="7" name="Textfeld 6">
            <a:extLst>
              <a:ext uri="{FF2B5EF4-FFF2-40B4-BE49-F238E27FC236}">
                <a16:creationId xmlns:a16="http://schemas.microsoft.com/office/drawing/2014/main" id="{7CDB41C7-E618-2842-A45E-8F7C57A5575E}"/>
              </a:ext>
            </a:extLst>
          </p:cNvPr>
          <p:cNvSpPr txBox="1"/>
          <p:nvPr/>
        </p:nvSpPr>
        <p:spPr>
          <a:xfrm>
            <a:off x="5887463" y="6058563"/>
            <a:ext cx="2465740" cy="246221"/>
          </a:xfrm>
          <a:prstGeom prst="rect">
            <a:avLst/>
          </a:prstGeom>
          <a:noFill/>
        </p:spPr>
        <p:txBody>
          <a:bodyPr wrap="none" rtlCol="0">
            <a:spAutoFit/>
          </a:bodyPr>
          <a:lstStyle/>
          <a:p>
            <a:r>
              <a:rPr lang="de-DE" sz="1000" dirty="0">
                <a:latin typeface="Gill Sans MT" panose="020B0502020104020203" pitchFamily="34" charset="0"/>
              </a:rPr>
              <a:t>Bild: ISPA – Technischer Kinderschutz 2019</a:t>
            </a:r>
          </a:p>
        </p:txBody>
      </p:sp>
    </p:spTree>
    <p:extLst>
      <p:ext uri="{BB962C8B-B14F-4D97-AF65-F5344CB8AC3E}">
        <p14:creationId xmlns:p14="http://schemas.microsoft.com/office/powerpoint/2010/main" val="16887693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erson pouring water on cup">
            <a:extLst>
              <a:ext uri="{FF2B5EF4-FFF2-40B4-BE49-F238E27FC236}">
                <a16:creationId xmlns:a16="http://schemas.microsoft.com/office/drawing/2014/main" id="{0F5A5C72-4875-C74E-8E71-D44D5BA70FC3}"/>
              </a:ext>
            </a:extLst>
          </p:cNvPr>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bwMode="auto">
          <a:xfrm>
            <a:off x="0" y="-49694"/>
            <a:ext cx="9144000" cy="6433646"/>
          </a:xfrm>
          <a:prstGeom prst="rect">
            <a:avLst/>
          </a:prstGeom>
          <a:noFill/>
          <a:extLst>
            <a:ext uri="{909E8E84-426E-40DD-AFC4-6F175D3DCCD1}">
              <a14:hiddenFill xmlns:a14="http://schemas.microsoft.com/office/drawing/2010/main">
                <a:solidFill>
                  <a:srgbClr val="FFFFFF"/>
                </a:solidFill>
              </a14:hiddenFill>
            </a:ext>
          </a:extLst>
        </p:spPr>
      </p:pic>
      <p:sp>
        <p:nvSpPr>
          <p:cNvPr id="5" name="Foliennummernplatzhalter 4">
            <a:extLst>
              <a:ext uri="{FF2B5EF4-FFF2-40B4-BE49-F238E27FC236}">
                <a16:creationId xmlns:a16="http://schemas.microsoft.com/office/drawing/2014/main" id="{C68F8A90-D761-B84D-9F08-FFFE630C7609}"/>
              </a:ext>
            </a:extLst>
          </p:cNvPr>
          <p:cNvSpPr>
            <a:spLocks noGrp="1"/>
          </p:cNvSpPr>
          <p:nvPr>
            <p:ph type="sldNum" sz="quarter" idx="12"/>
          </p:nvPr>
        </p:nvSpPr>
        <p:spPr/>
        <p:txBody>
          <a:bodyPr/>
          <a:lstStyle/>
          <a:p>
            <a:fld id="{DB922093-6066-4C73-9215-88E20F9F9CC5}" type="slidenum">
              <a:rPr lang="de-AT" smtClean="0"/>
              <a:pPr/>
              <a:t>52</a:t>
            </a:fld>
            <a:endParaRPr lang="de-AT" dirty="0"/>
          </a:p>
        </p:txBody>
      </p:sp>
      <p:sp>
        <p:nvSpPr>
          <p:cNvPr id="7" name="Textfeld 6">
            <a:extLst>
              <a:ext uri="{FF2B5EF4-FFF2-40B4-BE49-F238E27FC236}">
                <a16:creationId xmlns:a16="http://schemas.microsoft.com/office/drawing/2014/main" id="{338E1254-ABEE-4C76-8758-F7BF770B014E}"/>
              </a:ext>
            </a:extLst>
          </p:cNvPr>
          <p:cNvSpPr txBox="1"/>
          <p:nvPr/>
        </p:nvSpPr>
        <p:spPr>
          <a:xfrm>
            <a:off x="2996119" y="6417102"/>
            <a:ext cx="6147881" cy="384721"/>
          </a:xfrm>
          <a:prstGeom prst="rect">
            <a:avLst/>
          </a:prstGeom>
          <a:noFill/>
        </p:spPr>
        <p:txBody>
          <a:bodyPr wrap="square" rtlCol="0">
            <a:spAutoFit/>
          </a:bodyPr>
          <a:lstStyle/>
          <a:p>
            <a:pPr algn="r"/>
            <a:r>
              <a:rPr lang="de-AT" sz="1900" dirty="0">
                <a:latin typeface="Gill Sans MT" panose="020B0502020104020203" pitchFamily="34" charset="0"/>
              </a:rPr>
              <a:t>Nicht auf technische Schutzmaßnahmen verlassen</a:t>
            </a:r>
            <a:endParaRPr lang="de-AT" sz="1900" dirty="0">
              <a:latin typeface="+mj-lt"/>
            </a:endParaRPr>
          </a:p>
        </p:txBody>
      </p:sp>
      <p:sp>
        <p:nvSpPr>
          <p:cNvPr id="2" name="Rechteck 1">
            <a:extLst>
              <a:ext uri="{FF2B5EF4-FFF2-40B4-BE49-F238E27FC236}">
                <a16:creationId xmlns:a16="http://schemas.microsoft.com/office/drawing/2014/main" id="{304DA7E0-53CD-47C7-B5A7-81CCE6D12112}"/>
              </a:ext>
            </a:extLst>
          </p:cNvPr>
          <p:cNvSpPr/>
          <p:nvPr/>
        </p:nvSpPr>
        <p:spPr>
          <a:xfrm>
            <a:off x="7583557" y="6137731"/>
            <a:ext cx="1518364" cy="246221"/>
          </a:xfrm>
          <a:prstGeom prst="rect">
            <a:avLst/>
          </a:prstGeom>
        </p:spPr>
        <p:txBody>
          <a:bodyPr wrap="none">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Tyler Nix</a:t>
            </a:r>
            <a:r>
              <a:rPr lang="de-AT" sz="1000" dirty="0">
                <a:solidFill>
                  <a:schemeClr val="bg1"/>
                </a:solidFill>
                <a:latin typeface="Gill Sans MT" panose="020B0502020104020203" pitchFamily="34" charset="0"/>
              </a:rPr>
              <a:t> / Unsplash</a:t>
            </a:r>
          </a:p>
        </p:txBody>
      </p:sp>
    </p:spTree>
    <p:extLst>
      <p:ext uri="{BB962C8B-B14F-4D97-AF65-F5344CB8AC3E}">
        <p14:creationId xmlns:p14="http://schemas.microsoft.com/office/powerpoint/2010/main" val="6485800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Inhaltsplatzhalter 10"/>
          <p:cNvSpPr>
            <a:spLocks noGrp="1"/>
          </p:cNvSpPr>
          <p:nvPr>
            <p:ph sz="half" idx="4294967295"/>
          </p:nvPr>
        </p:nvSpPr>
        <p:spPr>
          <a:xfrm>
            <a:off x="671512" y="1106487"/>
            <a:ext cx="7800975" cy="4645025"/>
          </a:xfrm>
        </p:spPr>
        <p:txBody>
          <a:bodyPr anchor="ctr">
            <a:noAutofit/>
          </a:bodyPr>
          <a:lstStyle/>
          <a:p>
            <a:r>
              <a:rPr lang="de-AT" sz="2000" b="1" dirty="0"/>
              <a:t>Computerkenntnisse</a:t>
            </a:r>
            <a:r>
              <a:rPr lang="de-AT" sz="2000" dirty="0"/>
              <a:t> für Installation und Betreuung nötig</a:t>
            </a:r>
          </a:p>
          <a:p>
            <a:r>
              <a:rPr lang="de-AT" sz="2000" b="1" dirty="0"/>
              <a:t>Nicht hundertprozentig </a:t>
            </a:r>
            <a:r>
              <a:rPr lang="de-AT" sz="2000" dirty="0"/>
              <a:t>zuverlässig</a:t>
            </a:r>
          </a:p>
          <a:p>
            <a:r>
              <a:rPr lang="de-AT" sz="2000" dirty="0"/>
              <a:t>Filter können </a:t>
            </a:r>
            <a:r>
              <a:rPr lang="de-AT" sz="2000" b="1" dirty="0"/>
              <a:t>umgangen </a:t>
            </a:r>
            <a:r>
              <a:rPr lang="de-AT" sz="2000" dirty="0"/>
              <a:t>werden</a:t>
            </a:r>
          </a:p>
          <a:p>
            <a:r>
              <a:rPr lang="de-AT" sz="2000" dirty="0"/>
              <a:t>Daten aus E-Mails oder in Programmen werden </a:t>
            </a:r>
            <a:r>
              <a:rPr lang="de-AT" sz="2000" b="1" dirty="0"/>
              <a:t>nicht gefiltert</a:t>
            </a:r>
          </a:p>
          <a:p>
            <a:r>
              <a:rPr lang="de-AT" sz="2000" dirty="0"/>
              <a:t>Handys meist </a:t>
            </a:r>
            <a:r>
              <a:rPr lang="de-AT" sz="2000" b="1" dirty="0"/>
              <a:t>ungefiltert</a:t>
            </a:r>
          </a:p>
          <a:p>
            <a:r>
              <a:rPr lang="de-AT" sz="2000" b="1" dirty="0"/>
              <a:t>Filter schützen nur vor verstörenden Inhalten – nicht vor anderen Risiken!</a:t>
            </a:r>
          </a:p>
          <a:p>
            <a:r>
              <a:rPr lang="de-AT" sz="2000" b="1" dirty="0"/>
              <a:t>Kompetente</a:t>
            </a:r>
            <a:r>
              <a:rPr lang="de-AT" sz="2000" dirty="0"/>
              <a:t> Kinder sind sichere Kinder!!!</a:t>
            </a:r>
          </a:p>
        </p:txBody>
      </p:sp>
      <p:sp>
        <p:nvSpPr>
          <p:cNvPr id="7" name="Textfeld 6">
            <a:extLst>
              <a:ext uri="{FF2B5EF4-FFF2-40B4-BE49-F238E27FC236}">
                <a16:creationId xmlns:a16="http://schemas.microsoft.com/office/drawing/2014/main" id="{6760347A-336A-4EB8-9C92-DEEC3EF752AD}"/>
              </a:ext>
            </a:extLst>
          </p:cNvPr>
          <p:cNvSpPr txBox="1"/>
          <p:nvPr/>
        </p:nvSpPr>
        <p:spPr>
          <a:xfrm>
            <a:off x="6023114" y="6473279"/>
            <a:ext cx="3120886" cy="384721"/>
          </a:xfrm>
          <a:prstGeom prst="rect">
            <a:avLst/>
          </a:prstGeom>
          <a:noFill/>
        </p:spPr>
        <p:txBody>
          <a:bodyPr wrap="square" rtlCol="0">
            <a:spAutoFit/>
          </a:bodyPr>
          <a:lstStyle/>
          <a:p>
            <a:pPr algn="r"/>
            <a:r>
              <a:rPr lang="de-AT" sz="1900" dirty="0">
                <a:latin typeface="Gill Sans MT" panose="020B0502020104020203" pitchFamily="34" charset="0"/>
              </a:rPr>
              <a:t>Nicht auf Filter verlassen</a:t>
            </a:r>
            <a:endParaRPr lang="de-AT" sz="1900" dirty="0">
              <a:latin typeface="+mj-lt"/>
            </a:endParaRPr>
          </a:p>
        </p:txBody>
      </p:sp>
    </p:spTree>
    <p:extLst>
      <p:ext uri="{BB962C8B-B14F-4D97-AF65-F5344CB8AC3E}">
        <p14:creationId xmlns:p14="http://schemas.microsoft.com/office/powerpoint/2010/main" val="35964752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ostenloses Stock Foto zu arbeit, arbeiten, blond">
            <a:extLst>
              <a:ext uri="{FF2B5EF4-FFF2-40B4-BE49-F238E27FC236}">
                <a16:creationId xmlns:a16="http://schemas.microsoft.com/office/drawing/2014/main" id="{FE289013-7A9C-7F41-9B13-01A20A2BA2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3"/>
          <a:stretch/>
        </p:blipFill>
        <p:spPr bwMode="auto">
          <a:xfrm>
            <a:off x="0" y="-1"/>
            <a:ext cx="9144000" cy="6394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FAAF615E-96DC-E349-BCD6-559B49E4FBEF}"/>
              </a:ext>
            </a:extLst>
          </p:cNvPr>
          <p:cNvSpPr txBox="1"/>
          <p:nvPr/>
        </p:nvSpPr>
        <p:spPr>
          <a:xfrm>
            <a:off x="7802286" y="6473279"/>
            <a:ext cx="1341714" cy="384721"/>
          </a:xfrm>
          <a:prstGeom prst="rect">
            <a:avLst/>
          </a:prstGeom>
          <a:noFill/>
        </p:spPr>
        <p:txBody>
          <a:bodyPr wrap="none" rtlCol="0">
            <a:spAutoFit/>
          </a:bodyPr>
          <a:lstStyle/>
          <a:p>
            <a:r>
              <a:rPr lang="de-DE" sz="1900" dirty="0">
                <a:latin typeface="Gill Sans MT" panose="020B0502020104020203" pitchFamily="34" charset="0"/>
              </a:rPr>
              <a:t>Vorbild sein</a:t>
            </a:r>
          </a:p>
        </p:txBody>
      </p:sp>
      <p:sp>
        <p:nvSpPr>
          <p:cNvPr id="4" name="Rechteck 3">
            <a:extLst>
              <a:ext uri="{FF2B5EF4-FFF2-40B4-BE49-F238E27FC236}">
                <a16:creationId xmlns:a16="http://schemas.microsoft.com/office/drawing/2014/main" id="{40A9E222-011D-4E1D-A459-BA63CB5D0396}"/>
              </a:ext>
            </a:extLst>
          </p:cNvPr>
          <p:cNvSpPr/>
          <p:nvPr/>
        </p:nvSpPr>
        <p:spPr>
          <a:xfrm>
            <a:off x="7279387" y="6148609"/>
            <a:ext cx="1864613" cy="246221"/>
          </a:xfrm>
          <a:prstGeom prst="rect">
            <a:avLst/>
          </a:prstGeom>
        </p:spPr>
        <p:txBody>
          <a:bodyPr wrap="none">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Anastasia </a:t>
            </a:r>
            <a:r>
              <a:rPr lang="de-AT" sz="1000" dirty="0" err="1">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Shuraeva</a:t>
            </a:r>
            <a:r>
              <a:rPr lang="de-AT" sz="1000" dirty="0">
                <a:solidFill>
                  <a:schemeClr val="bg1"/>
                </a:solidFill>
                <a:latin typeface="Gill Sans MT" panose="020B0502020104020203" pitchFamily="34" charset="0"/>
              </a:rPr>
              <a:t> / </a:t>
            </a:r>
            <a:r>
              <a:rPr lang="de-AT" sz="1000" dirty="0" err="1">
                <a:solidFill>
                  <a:schemeClr val="bg1"/>
                </a:solidFill>
                <a:latin typeface="Gill Sans MT" panose="020B0502020104020203" pitchFamily="34" charset="0"/>
              </a:rPr>
              <a:t>Pexels</a:t>
            </a:r>
            <a:endParaRPr lang="de-AT" sz="10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6903501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71765CE5-8032-6044-B121-F8C0145F06DD}"/>
              </a:ext>
            </a:extLst>
          </p:cNvPr>
          <p:cNvSpPr>
            <a:spLocks noGrp="1"/>
          </p:cNvSpPr>
          <p:nvPr>
            <p:ph type="sldNum" sz="quarter" idx="12"/>
          </p:nvPr>
        </p:nvSpPr>
        <p:spPr/>
        <p:txBody>
          <a:bodyPr/>
          <a:lstStyle/>
          <a:p>
            <a:fld id="{DB922093-6066-4C73-9215-88E20F9F9CC5}" type="slidenum">
              <a:rPr lang="de-AT" smtClean="0"/>
              <a:pPr/>
              <a:t>55</a:t>
            </a:fld>
            <a:endParaRPr lang="de-AT" dirty="0"/>
          </a:p>
        </p:txBody>
      </p:sp>
      <p:pic>
        <p:nvPicPr>
          <p:cNvPr id="6146" name="Picture 2" descr="close-up photo of blue fish">
            <a:extLst>
              <a:ext uri="{FF2B5EF4-FFF2-40B4-BE49-F238E27FC236}">
                <a16:creationId xmlns:a16="http://schemas.microsoft.com/office/drawing/2014/main" id="{F02FB702-306D-CB42-93AE-F1EAAE3DC26F}"/>
              </a:ext>
            </a:extLst>
          </p:cNvPr>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406962"/>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E8869E14-4CD0-4B8A-9E87-821E518454AD}"/>
              </a:ext>
            </a:extLst>
          </p:cNvPr>
          <p:cNvSpPr txBox="1"/>
          <p:nvPr/>
        </p:nvSpPr>
        <p:spPr>
          <a:xfrm>
            <a:off x="6023114" y="6430280"/>
            <a:ext cx="3120886" cy="384721"/>
          </a:xfrm>
          <a:prstGeom prst="rect">
            <a:avLst/>
          </a:prstGeom>
          <a:noFill/>
        </p:spPr>
        <p:txBody>
          <a:bodyPr wrap="square" rtlCol="0">
            <a:spAutoFit/>
          </a:bodyPr>
          <a:lstStyle/>
          <a:p>
            <a:pPr algn="r"/>
            <a:r>
              <a:rPr lang="de-AT" sz="1900" dirty="0">
                <a:latin typeface="Gill Sans MT" panose="020B0502020104020203" pitchFamily="34" charset="0"/>
              </a:rPr>
              <a:t>Referat vorbereiten</a:t>
            </a:r>
            <a:endParaRPr lang="de-AT" sz="1900" dirty="0">
              <a:latin typeface="+mj-lt"/>
            </a:endParaRPr>
          </a:p>
        </p:txBody>
      </p:sp>
      <p:sp>
        <p:nvSpPr>
          <p:cNvPr id="2" name="Rechteck 1">
            <a:extLst>
              <a:ext uri="{FF2B5EF4-FFF2-40B4-BE49-F238E27FC236}">
                <a16:creationId xmlns:a16="http://schemas.microsoft.com/office/drawing/2014/main" id="{746A3690-B95F-4A7F-B780-8FC754616DC5}"/>
              </a:ext>
            </a:extLst>
          </p:cNvPr>
          <p:cNvSpPr/>
          <p:nvPr/>
        </p:nvSpPr>
        <p:spPr>
          <a:xfrm>
            <a:off x="7473350" y="6160741"/>
            <a:ext cx="1670650" cy="246221"/>
          </a:xfrm>
          <a:prstGeom prst="rect">
            <a:avLst/>
          </a:prstGeom>
        </p:spPr>
        <p:txBody>
          <a:bodyPr wrap="none">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David </a:t>
            </a:r>
            <a:r>
              <a:rPr lang="de-AT" sz="1000" dirty="0" err="1">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Clode</a:t>
            </a:r>
            <a:r>
              <a:rPr lang="de-AT" sz="1000" dirty="0">
                <a:solidFill>
                  <a:schemeClr val="bg1"/>
                </a:solidFill>
                <a:latin typeface="Gill Sans MT" panose="020B0502020104020203" pitchFamily="34" charset="0"/>
              </a:rPr>
              <a:t> / Unsplash</a:t>
            </a:r>
          </a:p>
        </p:txBody>
      </p:sp>
    </p:spTree>
    <p:extLst>
      <p:ext uri="{BB962C8B-B14F-4D97-AF65-F5344CB8AC3E}">
        <p14:creationId xmlns:p14="http://schemas.microsoft.com/office/powerpoint/2010/main" val="34039556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Inhaltsplatzhalter 8"/>
          <p:cNvSpPr>
            <a:spLocks noGrp="1"/>
          </p:cNvSpPr>
          <p:nvPr>
            <p:ph sz="half" idx="4294967295"/>
          </p:nvPr>
        </p:nvSpPr>
        <p:spPr>
          <a:xfrm>
            <a:off x="1037424" y="1369135"/>
            <a:ext cx="5123622" cy="4500323"/>
          </a:xfrm>
        </p:spPr>
        <p:txBody>
          <a:bodyPr>
            <a:noAutofit/>
          </a:bodyPr>
          <a:lstStyle/>
          <a:p>
            <a:pPr marL="0" indent="0">
              <a:spcBef>
                <a:spcPts val="0"/>
              </a:spcBef>
              <a:buNone/>
            </a:pPr>
            <a:r>
              <a:rPr lang="de-AT" b="1" dirty="0"/>
              <a:t>Bildersuche: </a:t>
            </a:r>
            <a:r>
              <a:rPr lang="de-AT" dirty="0"/>
              <a:t>Auf Urheberrechte achten!</a:t>
            </a:r>
            <a:br>
              <a:rPr lang="de-AT" dirty="0"/>
            </a:br>
            <a:endParaRPr lang="de-AT" dirty="0"/>
          </a:p>
          <a:p>
            <a:pPr marL="0" indent="0">
              <a:spcBef>
                <a:spcPts val="0"/>
              </a:spcBef>
              <a:spcAft>
                <a:spcPts val="600"/>
              </a:spcAft>
              <a:buNone/>
            </a:pPr>
            <a:r>
              <a:rPr lang="de-AT" b="1" dirty="0"/>
              <a:t>Gute Quellen für Bilder:</a:t>
            </a:r>
          </a:p>
          <a:p>
            <a:pPr lvl="1">
              <a:spcBef>
                <a:spcPts val="0"/>
              </a:spcBef>
            </a:pPr>
            <a:r>
              <a:rPr lang="de-AT" dirty="0">
                <a:hlinkClick r:id="rId3"/>
              </a:rPr>
              <a:t>www.pixabay.com </a:t>
            </a:r>
            <a:endParaRPr lang="de-AT" dirty="0"/>
          </a:p>
          <a:p>
            <a:pPr lvl="1">
              <a:spcBef>
                <a:spcPts val="0"/>
              </a:spcBef>
            </a:pPr>
            <a:r>
              <a:rPr lang="de-AT" dirty="0">
                <a:hlinkClick r:id="rId4"/>
              </a:rPr>
              <a:t>www.unsplash.com</a:t>
            </a:r>
            <a:r>
              <a:rPr lang="de-AT" dirty="0"/>
              <a:t> </a:t>
            </a:r>
          </a:p>
          <a:p>
            <a:pPr lvl="1">
              <a:spcBef>
                <a:spcPts val="0"/>
              </a:spcBef>
            </a:pPr>
            <a:r>
              <a:rPr lang="de-AT" dirty="0">
                <a:hlinkClick r:id="rId5" action="ppaction://hlinkfile"/>
              </a:rPr>
              <a:t>commons.wikimedia.org</a:t>
            </a:r>
            <a:br>
              <a:rPr lang="de-AT" dirty="0"/>
            </a:br>
            <a:endParaRPr lang="de-AT" dirty="0"/>
          </a:p>
          <a:p>
            <a:pPr marL="0" indent="0">
              <a:spcBef>
                <a:spcPts val="0"/>
              </a:spcBef>
              <a:spcAft>
                <a:spcPts val="600"/>
              </a:spcAft>
              <a:buNone/>
            </a:pPr>
            <a:r>
              <a:rPr lang="de-AT" b="1" dirty="0"/>
              <a:t>Suchmaschinen &amp; Recherche-Seiten für</a:t>
            </a:r>
          </a:p>
          <a:p>
            <a:pPr lvl="1">
              <a:spcBef>
                <a:spcPts val="0"/>
              </a:spcBef>
            </a:pPr>
            <a:r>
              <a:rPr lang="de-AT" dirty="0">
                <a:hlinkClick r:id="rId6"/>
              </a:rPr>
              <a:t>www.fragfinn.de</a:t>
            </a:r>
            <a:r>
              <a:rPr lang="de-AT" dirty="0"/>
              <a:t> </a:t>
            </a:r>
          </a:p>
          <a:p>
            <a:pPr lvl="1">
              <a:spcBef>
                <a:spcPts val="0"/>
              </a:spcBef>
            </a:pPr>
            <a:r>
              <a:rPr lang="de-AT" dirty="0">
                <a:hlinkClick r:id="rId7"/>
              </a:rPr>
              <a:t>www.klexikon.zum.de</a:t>
            </a:r>
            <a:r>
              <a:rPr lang="de-AT" dirty="0"/>
              <a:t> </a:t>
            </a:r>
          </a:p>
          <a:p>
            <a:pPr lvl="1">
              <a:spcBef>
                <a:spcPts val="0"/>
              </a:spcBef>
            </a:pPr>
            <a:r>
              <a:rPr lang="de-AT" dirty="0">
                <a:hlinkClick r:id="rId8"/>
              </a:rPr>
              <a:t>www. </a:t>
            </a:r>
            <a:r>
              <a:rPr lang="de-AT" dirty="0" err="1">
                <a:hlinkClick r:id="rId8"/>
              </a:rPr>
              <a:t>kiwithek.wien</a:t>
            </a:r>
            <a:r>
              <a:rPr lang="de-AT" dirty="0">
                <a:hlinkClick r:id="rId8"/>
              </a:rPr>
              <a:t> </a:t>
            </a:r>
            <a:endParaRPr lang="de-AT" dirty="0"/>
          </a:p>
          <a:p>
            <a:pPr lvl="1">
              <a:spcBef>
                <a:spcPts val="0"/>
              </a:spcBef>
            </a:pPr>
            <a:endParaRPr lang="de-AT" dirty="0"/>
          </a:p>
          <a:p>
            <a:pPr lvl="1">
              <a:spcBef>
                <a:spcPts val="0"/>
              </a:spcBef>
            </a:pPr>
            <a:endParaRPr lang="de-AT" dirty="0"/>
          </a:p>
          <a:p>
            <a:pPr marL="0" indent="0">
              <a:spcBef>
                <a:spcPts val="0"/>
              </a:spcBef>
              <a:spcAft>
                <a:spcPts val="600"/>
              </a:spcAft>
              <a:buNone/>
            </a:pPr>
            <a:r>
              <a:rPr lang="de-AT" b="1" dirty="0"/>
              <a:t>Inhalte hinterfragen</a:t>
            </a:r>
          </a:p>
          <a:p>
            <a:pPr lvl="1">
              <a:spcBef>
                <a:spcPts val="0"/>
              </a:spcBef>
            </a:pPr>
            <a:r>
              <a:rPr lang="de-AT" dirty="0"/>
              <a:t>Quellen vergleichen</a:t>
            </a:r>
          </a:p>
          <a:p>
            <a:pPr lvl="1">
              <a:spcBef>
                <a:spcPts val="0"/>
              </a:spcBef>
            </a:pPr>
            <a:r>
              <a:rPr lang="de-AT" dirty="0"/>
              <a:t>Was kann stimmen?</a:t>
            </a:r>
          </a:p>
        </p:txBody>
      </p:sp>
      <p:sp>
        <p:nvSpPr>
          <p:cNvPr id="10" name="Textfeld 9">
            <a:extLst>
              <a:ext uri="{FF2B5EF4-FFF2-40B4-BE49-F238E27FC236}">
                <a16:creationId xmlns:a16="http://schemas.microsoft.com/office/drawing/2014/main" id="{4A02CE7B-A683-4829-91C6-CAB522425B25}"/>
              </a:ext>
            </a:extLst>
          </p:cNvPr>
          <p:cNvSpPr txBox="1"/>
          <p:nvPr/>
        </p:nvSpPr>
        <p:spPr>
          <a:xfrm>
            <a:off x="6023114" y="6473279"/>
            <a:ext cx="3120886" cy="384721"/>
          </a:xfrm>
          <a:prstGeom prst="rect">
            <a:avLst/>
          </a:prstGeom>
          <a:noFill/>
        </p:spPr>
        <p:txBody>
          <a:bodyPr wrap="square" rtlCol="0">
            <a:spAutoFit/>
          </a:bodyPr>
          <a:lstStyle/>
          <a:p>
            <a:pPr algn="r"/>
            <a:r>
              <a:rPr lang="de-AT" sz="1900" dirty="0">
                <a:latin typeface="Gill Sans MT" panose="020B0502020104020203" pitchFamily="34" charset="0"/>
              </a:rPr>
              <a:t>Referat vorbereiten</a:t>
            </a:r>
            <a:endParaRPr lang="de-AT" sz="1900" dirty="0">
              <a:latin typeface="+mj-lt"/>
            </a:endParaRPr>
          </a:p>
        </p:txBody>
      </p:sp>
    </p:spTree>
    <p:extLst>
      <p:ext uri="{BB962C8B-B14F-4D97-AF65-F5344CB8AC3E}">
        <p14:creationId xmlns:p14="http://schemas.microsoft.com/office/powerpoint/2010/main" val="35541333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öwe, Brüllen, Afrika, Tier, Wildkatze, Wild, Katze">
            <a:extLst>
              <a:ext uri="{FF2B5EF4-FFF2-40B4-BE49-F238E27FC236}">
                <a16:creationId xmlns:a16="http://schemas.microsoft.com/office/drawing/2014/main" id="{91E88121-E71A-1F44-A0C2-E5465ECE7E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40" r="5874"/>
          <a:stretch/>
        </p:blipFill>
        <p:spPr bwMode="auto">
          <a:xfrm>
            <a:off x="0" y="-8810"/>
            <a:ext cx="9144000" cy="6406962"/>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384E6D5B-7B2A-2C4B-AFF1-FD4CB9DD7C9C}"/>
              </a:ext>
            </a:extLst>
          </p:cNvPr>
          <p:cNvSpPr txBox="1"/>
          <p:nvPr/>
        </p:nvSpPr>
        <p:spPr>
          <a:xfrm>
            <a:off x="6414362" y="6473279"/>
            <a:ext cx="2651752" cy="384721"/>
          </a:xfrm>
          <a:prstGeom prst="rect">
            <a:avLst/>
          </a:prstGeom>
          <a:noFill/>
        </p:spPr>
        <p:txBody>
          <a:bodyPr wrap="none" rtlCol="0">
            <a:spAutoFit/>
          </a:bodyPr>
          <a:lstStyle/>
          <a:p>
            <a:r>
              <a:rPr lang="de-DE" sz="1900" dirty="0">
                <a:latin typeface="Gill Sans MT" panose="020B0502020104020203" pitchFamily="34" charset="0"/>
              </a:rPr>
              <a:t>Online-Inhalte beurteilen</a:t>
            </a:r>
          </a:p>
        </p:txBody>
      </p:sp>
      <p:sp>
        <p:nvSpPr>
          <p:cNvPr id="5" name="Rechteck 4">
            <a:extLst>
              <a:ext uri="{FF2B5EF4-FFF2-40B4-BE49-F238E27FC236}">
                <a16:creationId xmlns:a16="http://schemas.microsoft.com/office/drawing/2014/main" id="{7F5E2E88-7730-4399-ADB8-FDB92ECF625F}"/>
              </a:ext>
            </a:extLst>
          </p:cNvPr>
          <p:cNvSpPr/>
          <p:nvPr/>
        </p:nvSpPr>
        <p:spPr>
          <a:xfrm>
            <a:off x="7396406" y="6151931"/>
            <a:ext cx="1747594" cy="246221"/>
          </a:xfrm>
          <a:prstGeom prst="rect">
            <a:avLst/>
          </a:prstGeom>
        </p:spPr>
        <p:txBody>
          <a:bodyPr wrap="none">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SarahRichterArt</a:t>
            </a:r>
            <a:r>
              <a:rPr lang="de-AT" sz="1000" dirty="0">
                <a:solidFill>
                  <a:schemeClr val="bg1"/>
                </a:solidFill>
                <a:latin typeface="Gill Sans MT" panose="020B0502020104020203" pitchFamily="34" charset="0"/>
              </a:rPr>
              <a:t>/ </a:t>
            </a:r>
            <a:r>
              <a:rPr lang="de-AT" sz="1000" dirty="0" err="1">
                <a:solidFill>
                  <a:schemeClr val="bg1"/>
                </a:solidFill>
                <a:latin typeface="Gill Sans MT" panose="020B0502020104020203" pitchFamily="34" charset="0"/>
              </a:rPr>
              <a:t>Pixabay</a:t>
            </a:r>
            <a:endParaRPr lang="de-AT" sz="10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19660926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Foliennummernplatzhalter 4">
            <a:extLst>
              <a:ext uri="{FF2B5EF4-FFF2-40B4-BE49-F238E27FC236}">
                <a16:creationId xmlns:a16="http://schemas.microsoft.com/office/drawing/2014/main" id="{01792351-5D90-4784-B400-E9D8A654612C}"/>
              </a:ext>
            </a:extLst>
          </p:cNvPr>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eaLnBrk="1" hangingPunct="1">
              <a:lnSpc>
                <a:spcPct val="100000"/>
              </a:lnSpc>
              <a:spcBef>
                <a:spcPct val="0"/>
              </a:spcBef>
              <a:buClrTx/>
              <a:buFontTx/>
              <a:buNone/>
            </a:pPr>
            <a:fld id="{561F1649-ECB7-4A79-B72A-E66BE25BCBAE}" type="slidenum">
              <a:rPr lang="de-AT" altLang="de-DE">
                <a:solidFill>
                  <a:schemeClr val="tx1"/>
                </a:solidFill>
                <a:latin typeface="Calibri" panose="020F0502020204030204" pitchFamily="34" charset="0"/>
              </a:rPr>
              <a:pPr eaLnBrk="1" hangingPunct="1">
                <a:lnSpc>
                  <a:spcPct val="100000"/>
                </a:lnSpc>
                <a:spcBef>
                  <a:spcPct val="0"/>
                </a:spcBef>
                <a:buClrTx/>
                <a:buFontTx/>
                <a:buNone/>
              </a:pPr>
              <a:t>58</a:t>
            </a:fld>
            <a:endParaRPr lang="de-AT" altLang="de-DE">
              <a:solidFill>
                <a:schemeClr val="tx1"/>
              </a:solidFill>
              <a:latin typeface="Calibri" panose="020F0502020204030204" pitchFamily="34" charset="0"/>
            </a:endParaRPr>
          </a:p>
        </p:txBody>
      </p:sp>
      <p:pic>
        <p:nvPicPr>
          <p:cNvPr id="3" name="Grafik 2" descr="Ein Bild, das sitzend, Spielzeug, Computer, Tisch enthält.&#10;&#10;Automatisch generierte Beschreibung">
            <a:extLst>
              <a:ext uri="{FF2B5EF4-FFF2-40B4-BE49-F238E27FC236}">
                <a16:creationId xmlns:a16="http://schemas.microsoft.com/office/drawing/2014/main" id="{0AFFBEB2-AE69-49F8-8018-40EB54693A9F}"/>
              </a:ext>
            </a:extLst>
          </p:cNvPr>
          <p:cNvPicPr>
            <a:picLocks noChangeAspect="1"/>
          </p:cNvPicPr>
          <p:nvPr/>
        </p:nvPicPr>
        <p:blipFill rotWithShape="1">
          <a:blip r:embed="rId3">
            <a:extLst>
              <a:ext uri="{28A0092B-C50C-407E-A947-70E740481C1C}">
                <a14:useLocalDpi xmlns:a14="http://schemas.microsoft.com/office/drawing/2010/main" val="0"/>
              </a:ext>
            </a:extLst>
          </a:blip>
          <a:srcRect l="19215" t="6717" r="14804" b="430"/>
          <a:stretch/>
        </p:blipFill>
        <p:spPr>
          <a:xfrm>
            <a:off x="0" y="1"/>
            <a:ext cx="9144000" cy="6434138"/>
          </a:xfrm>
          <a:prstGeom prst="rect">
            <a:avLst/>
          </a:prstGeom>
        </p:spPr>
      </p:pic>
      <p:sp>
        <p:nvSpPr>
          <p:cNvPr id="4" name="Textfeld 3">
            <a:extLst>
              <a:ext uri="{FF2B5EF4-FFF2-40B4-BE49-F238E27FC236}">
                <a16:creationId xmlns:a16="http://schemas.microsoft.com/office/drawing/2014/main" id="{FC6D8187-0DC0-4EE3-9060-C04219FE948C}"/>
              </a:ext>
            </a:extLst>
          </p:cNvPr>
          <p:cNvSpPr txBox="1"/>
          <p:nvPr/>
        </p:nvSpPr>
        <p:spPr>
          <a:xfrm>
            <a:off x="7809980" y="6187916"/>
            <a:ext cx="1334020"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qimono</a:t>
            </a:r>
            <a:r>
              <a:rPr lang="de-AT" sz="1000" dirty="0">
                <a:solidFill>
                  <a:schemeClr val="bg1"/>
                </a:solidFill>
                <a:latin typeface="Gill Sans MT" panose="020B0502020104020203" pitchFamily="34" charset="0"/>
              </a:rPr>
              <a:t> / </a:t>
            </a:r>
            <a:r>
              <a:rPr lang="de-AT" sz="1000" dirty="0" err="1">
                <a:solidFill>
                  <a:schemeClr val="bg1"/>
                </a:solidFill>
                <a:latin typeface="Gill Sans MT" panose="020B0502020104020203" pitchFamily="34" charset="0"/>
              </a:rPr>
              <a:t>pixabay</a:t>
            </a:r>
            <a:endParaRPr lang="de-AT" sz="1000" dirty="0">
              <a:solidFill>
                <a:schemeClr val="bg1"/>
              </a:solidFill>
              <a:latin typeface="Gill Sans MT" panose="020B0502020104020203" pitchFamily="34" charset="0"/>
            </a:endParaRPr>
          </a:p>
        </p:txBody>
      </p:sp>
      <p:sp>
        <p:nvSpPr>
          <p:cNvPr id="6" name="Textfeld 5">
            <a:extLst>
              <a:ext uri="{FF2B5EF4-FFF2-40B4-BE49-F238E27FC236}">
                <a16:creationId xmlns:a16="http://schemas.microsoft.com/office/drawing/2014/main" id="{E40CF5A3-37EB-4943-B0AA-A19418140824}"/>
              </a:ext>
            </a:extLst>
          </p:cNvPr>
          <p:cNvSpPr txBox="1"/>
          <p:nvPr/>
        </p:nvSpPr>
        <p:spPr>
          <a:xfrm>
            <a:off x="6013174" y="6463339"/>
            <a:ext cx="3120886" cy="384721"/>
          </a:xfrm>
          <a:prstGeom prst="rect">
            <a:avLst/>
          </a:prstGeom>
          <a:noFill/>
        </p:spPr>
        <p:txBody>
          <a:bodyPr wrap="square" rtlCol="0">
            <a:spAutoFit/>
          </a:bodyPr>
          <a:lstStyle/>
          <a:p>
            <a:pPr algn="r"/>
            <a:r>
              <a:rPr lang="de-AT" sz="1900" dirty="0">
                <a:latin typeface="Gill Sans MT" panose="020B0502020104020203" pitchFamily="34" charset="0"/>
              </a:rPr>
              <a:t>Quellen im Internet</a:t>
            </a:r>
            <a:endParaRPr lang="de-AT" sz="1900" dirty="0">
              <a:latin typeface="+mj-lt"/>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28BB7C2-BC29-4569-BDA0-CBD0C8EA9BA2}"/>
              </a:ext>
            </a:extLst>
          </p:cNvPr>
          <p:cNvSpPr/>
          <p:nvPr/>
        </p:nvSpPr>
        <p:spPr>
          <a:xfrm>
            <a:off x="838199" y="1871365"/>
            <a:ext cx="7610475" cy="4555093"/>
          </a:xfrm>
          <a:prstGeom prst="rect">
            <a:avLst/>
          </a:prstGeom>
        </p:spPr>
        <p:txBody>
          <a:bodyPr wrap="square">
            <a:spAutoFit/>
          </a:bodyPr>
          <a:lstStyle/>
          <a:p>
            <a:pPr>
              <a:defRPr/>
            </a:pPr>
            <a:r>
              <a:rPr lang="de-AT" altLang="de-DE" sz="1900" b="1" dirty="0">
                <a:latin typeface="Gill Sans MT" panose="020B0502020104020203" pitchFamily="34" charset="0"/>
                <a:ea typeface="ＭＳ Ｐゴシック" pitchFamily="34" charset="-128"/>
                <a:cs typeface="Arial" charset="0"/>
              </a:rPr>
              <a:t>Üben Sie mit Ihrem Kind, Informationen aus dem Internet zu hinterfragen:</a:t>
            </a:r>
          </a:p>
          <a:p>
            <a:pPr>
              <a:defRPr/>
            </a:pPr>
            <a:endParaRPr lang="de-AT" altLang="de-DE" dirty="0">
              <a:latin typeface="Gill Sans MT" panose="020B0502020104020203" pitchFamily="34" charset="0"/>
              <a:ea typeface="ＭＳ Ｐゴシック" pitchFamily="34" charset="-128"/>
              <a:cs typeface="Arial" charset="0"/>
            </a:endParaRPr>
          </a:p>
          <a:p>
            <a:pPr marL="286150" indent="-286150">
              <a:buClr>
                <a:srgbClr val="F39200"/>
              </a:buClr>
              <a:buFont typeface="Wingdings" panose="05000000000000000000" pitchFamily="2" charset="2"/>
              <a:buChar char="§"/>
              <a:defRPr/>
            </a:pPr>
            <a:r>
              <a:rPr lang="de-AT" altLang="de-DE" b="1" dirty="0">
                <a:latin typeface="Gill Sans MT" panose="020B0502020104020203" pitchFamily="34" charset="0"/>
                <a:ea typeface="ＭＳ Ｐゴシック" pitchFamily="34" charset="-128"/>
                <a:cs typeface="Arial" charset="0"/>
              </a:rPr>
              <a:t>Warum</a:t>
            </a:r>
            <a:r>
              <a:rPr lang="de-AT" altLang="de-DE" dirty="0">
                <a:latin typeface="Gill Sans MT" panose="020B0502020104020203" pitchFamily="34" charset="0"/>
                <a:ea typeface="ＭＳ Ｐゴシック" pitchFamily="34" charset="-128"/>
                <a:cs typeface="Arial" charset="0"/>
              </a:rPr>
              <a:t> wird das geschrieben? Hintergründe, Autor, Zweck</a:t>
            </a:r>
          </a:p>
          <a:p>
            <a:pPr marL="286150" indent="-286150">
              <a:buClr>
                <a:srgbClr val="F39200"/>
              </a:buClr>
              <a:buFont typeface="Wingdings" panose="05000000000000000000" pitchFamily="2" charset="2"/>
              <a:buChar char="§"/>
              <a:defRPr/>
            </a:pPr>
            <a:r>
              <a:rPr lang="de-AT" altLang="de-DE" b="1" dirty="0">
                <a:latin typeface="Gill Sans MT" panose="020B0502020104020203" pitchFamily="34" charset="0"/>
                <a:ea typeface="ＭＳ Ｐゴシック" pitchFamily="34" charset="-128"/>
                <a:cs typeface="Arial" charset="0"/>
              </a:rPr>
              <a:t>Wer</a:t>
            </a:r>
            <a:r>
              <a:rPr lang="de-AT" altLang="de-DE" dirty="0">
                <a:latin typeface="Gill Sans MT" panose="020B0502020104020203" pitchFamily="34" charset="0"/>
                <a:ea typeface="ＭＳ Ｐゴシック" pitchFamily="34" charset="-128"/>
                <a:cs typeface="Arial" charset="0"/>
              </a:rPr>
              <a:t> soll das glauben? Welche Zielgruppe soll angesprochen werden?</a:t>
            </a:r>
          </a:p>
          <a:p>
            <a:pPr marL="286150" indent="-286150">
              <a:buClr>
                <a:srgbClr val="F39200"/>
              </a:buClr>
              <a:buFont typeface="Wingdings" panose="05000000000000000000" pitchFamily="2" charset="2"/>
              <a:buChar char="§"/>
              <a:defRPr/>
            </a:pPr>
            <a:r>
              <a:rPr lang="de-AT" altLang="de-DE" b="1" dirty="0">
                <a:latin typeface="Gill Sans MT" panose="020B0502020104020203" pitchFamily="34" charset="0"/>
                <a:ea typeface="ＭＳ Ｐゴシック" pitchFamily="34" charset="-128"/>
                <a:cs typeface="Arial" charset="0"/>
              </a:rPr>
              <a:t>Wozu</a:t>
            </a:r>
            <a:r>
              <a:rPr lang="de-AT" altLang="de-DE" dirty="0">
                <a:latin typeface="Gill Sans MT" panose="020B0502020104020203" pitchFamily="34" charset="0"/>
                <a:ea typeface="ＭＳ Ｐゴシック" pitchFamily="34" charset="-128"/>
                <a:cs typeface="Arial" charset="0"/>
              </a:rPr>
              <a:t> wird das geschrieben? Welcher Zweck? Interessen der Herausgeber?</a:t>
            </a:r>
          </a:p>
          <a:p>
            <a:pPr marL="286150" indent="-286150">
              <a:buClr>
                <a:srgbClr val="F39200"/>
              </a:buClr>
              <a:buFont typeface="Wingdings" panose="05000000000000000000" pitchFamily="2" charset="2"/>
              <a:buChar char="§"/>
              <a:defRPr/>
            </a:pPr>
            <a:r>
              <a:rPr lang="de-AT" altLang="de-DE" b="1" dirty="0">
                <a:latin typeface="Gill Sans MT" panose="020B0502020104020203" pitchFamily="34" charset="0"/>
                <a:ea typeface="ＭＳ Ｐゴシック" pitchFamily="34" charset="-128"/>
                <a:cs typeface="Arial" charset="0"/>
              </a:rPr>
              <a:t>Wer</a:t>
            </a:r>
            <a:r>
              <a:rPr lang="de-AT" altLang="de-DE" dirty="0">
                <a:latin typeface="Gill Sans MT" panose="020B0502020104020203" pitchFamily="34" charset="0"/>
                <a:ea typeface="ＭＳ Ｐゴシック" pitchFamily="34" charset="-128"/>
                <a:cs typeface="Arial" charset="0"/>
              </a:rPr>
              <a:t> hat es bezahlt? Unternehmen, die Werbung schalten</a:t>
            </a:r>
          </a:p>
          <a:p>
            <a:pPr>
              <a:defRPr/>
            </a:pPr>
            <a:endParaRPr lang="de-DE" altLang="de-DE" dirty="0">
              <a:latin typeface="Gill Sans MT" panose="020B0502020104020203" pitchFamily="34" charset="0"/>
              <a:ea typeface="ＭＳ Ｐゴシック" pitchFamily="34" charset="-128"/>
              <a:cs typeface="Arial" charset="0"/>
            </a:endParaRPr>
          </a:p>
          <a:p>
            <a:pPr>
              <a:defRPr/>
            </a:pPr>
            <a:r>
              <a:rPr lang="de-DE" altLang="de-DE" dirty="0">
                <a:latin typeface="Gill Sans MT" panose="020B0502020104020203" pitchFamily="34" charset="0"/>
                <a:ea typeface="ＭＳ Ｐゴシック" pitchFamily="34" charset="-128"/>
                <a:cs typeface="Arial" charset="0"/>
              </a:rPr>
              <a:t>Weitere Informationen zum Thema „Informationskompetenz im Internet“ finden Sie im </a:t>
            </a:r>
            <a:r>
              <a:rPr lang="de-DE" altLang="de-DE" b="1" dirty="0">
                <a:latin typeface="Gill Sans MT" panose="020B0502020104020203" pitchFamily="34" charset="0"/>
                <a:ea typeface="ＭＳ Ｐゴシック" pitchFamily="34" charset="-128"/>
                <a:cs typeface="Arial" charset="0"/>
              </a:rPr>
              <a:t>Unterrichtsmaterial „Wahr oder falsch im Internet?“</a:t>
            </a:r>
            <a:r>
              <a:rPr lang="de-DE" altLang="de-DE" dirty="0">
                <a:latin typeface="Gill Sans MT" panose="020B0502020104020203" pitchFamily="34" charset="0"/>
                <a:ea typeface="ＭＳ Ｐゴシック" pitchFamily="34" charset="-128"/>
                <a:cs typeface="Arial" charset="0"/>
              </a:rPr>
              <a:t> auf Seite 16</a:t>
            </a:r>
          </a:p>
          <a:p>
            <a:pPr>
              <a:defRPr/>
            </a:pPr>
            <a:endParaRPr lang="de-DE" altLang="de-DE" dirty="0">
              <a:latin typeface="Gill Sans MT" panose="020B0502020104020203" pitchFamily="34" charset="0"/>
              <a:ea typeface="ＭＳ Ｐゴシック" pitchFamily="34" charset="-128"/>
              <a:cs typeface="Arial" charset="0"/>
            </a:endParaRPr>
          </a:p>
          <a:p>
            <a:pPr>
              <a:defRPr/>
            </a:pPr>
            <a:r>
              <a:rPr lang="de-DE" altLang="de-DE" b="1" dirty="0">
                <a:latin typeface="Gill Sans MT" panose="020B0502020104020203" pitchFamily="34" charset="0"/>
                <a:ea typeface="ＭＳ Ｐゴシック" pitchFamily="34" charset="-128"/>
                <a:cs typeface="Arial" charset="0"/>
                <a:hlinkClick r:id="rId2"/>
              </a:rPr>
              <a:t>Kostenloser Download </a:t>
            </a:r>
            <a:r>
              <a:rPr lang="de-DE" altLang="de-DE" b="1" dirty="0">
                <a:latin typeface="Gill Sans MT" panose="020B0502020104020203" pitchFamily="34" charset="0"/>
                <a:ea typeface="ＭＳ Ｐゴシック" pitchFamily="34" charset="-128"/>
                <a:cs typeface="Arial" charset="0"/>
              </a:rPr>
              <a:t>der Broschüre</a:t>
            </a:r>
            <a:r>
              <a:rPr lang="de-AT" altLang="de-DE" b="1" dirty="0">
                <a:latin typeface="Gill Sans MT" panose="020B0502020104020203" pitchFamily="34" charset="0"/>
                <a:ea typeface="ＭＳ Ｐゴシック" pitchFamily="34" charset="-128"/>
                <a:cs typeface="Arial" charset="0"/>
              </a:rPr>
              <a:t> auf </a:t>
            </a:r>
            <a:r>
              <a:rPr lang="de-AT" altLang="de-DE" b="1" dirty="0">
                <a:latin typeface="Gill Sans MT" panose="020B0502020104020203" pitchFamily="34" charset="0"/>
                <a:ea typeface="ＭＳ Ｐゴシック" pitchFamily="34" charset="-128"/>
                <a:cs typeface="Arial" charset="0"/>
                <a:hlinkClick r:id="rId3"/>
              </a:rPr>
              <a:t>saferinternet.at</a:t>
            </a:r>
            <a:endParaRPr lang="de-AT" altLang="de-DE" b="1" dirty="0">
              <a:latin typeface="Gill Sans MT" panose="020B0502020104020203" pitchFamily="34" charset="0"/>
              <a:ea typeface="ＭＳ Ｐゴシック" pitchFamily="34" charset="-128"/>
              <a:cs typeface="Arial" charset="0"/>
            </a:endParaRPr>
          </a:p>
          <a:p>
            <a:pPr>
              <a:defRPr/>
            </a:pPr>
            <a:endParaRPr lang="de-AT" altLang="de-DE" dirty="0">
              <a:latin typeface="Gill Sans MT" panose="020B0502020104020203" pitchFamily="34" charset="0"/>
              <a:ea typeface="ＭＳ Ｐゴシック" pitchFamily="34" charset="-128"/>
              <a:cs typeface="Arial" charset="0"/>
            </a:endParaRPr>
          </a:p>
          <a:p>
            <a:pPr>
              <a:defRPr/>
            </a:pPr>
            <a:endParaRPr lang="de-AT" altLang="de-DE" dirty="0">
              <a:latin typeface="Gill Sans MT" panose="020B0502020104020203" pitchFamily="34" charset="0"/>
              <a:ea typeface="ＭＳ Ｐゴシック" pitchFamily="34" charset="-128"/>
              <a:cs typeface="Arial" charset="0"/>
            </a:endParaRPr>
          </a:p>
          <a:p>
            <a:endParaRPr lang="de-AT" dirty="0">
              <a:latin typeface="Gill Sans MT" panose="020B0502020104020203" pitchFamily="34" charset="0"/>
            </a:endParaRPr>
          </a:p>
        </p:txBody>
      </p:sp>
      <p:sp>
        <p:nvSpPr>
          <p:cNvPr id="3" name="Textfeld 2">
            <a:extLst>
              <a:ext uri="{FF2B5EF4-FFF2-40B4-BE49-F238E27FC236}">
                <a16:creationId xmlns:a16="http://schemas.microsoft.com/office/drawing/2014/main" id="{19011C31-289B-463F-996B-FC045DEF4D86}"/>
              </a:ext>
            </a:extLst>
          </p:cNvPr>
          <p:cNvSpPr txBox="1"/>
          <p:nvPr/>
        </p:nvSpPr>
        <p:spPr>
          <a:xfrm>
            <a:off x="6013174" y="6463339"/>
            <a:ext cx="3120886" cy="384721"/>
          </a:xfrm>
          <a:prstGeom prst="rect">
            <a:avLst/>
          </a:prstGeom>
          <a:noFill/>
        </p:spPr>
        <p:txBody>
          <a:bodyPr wrap="square" rtlCol="0">
            <a:spAutoFit/>
          </a:bodyPr>
          <a:lstStyle/>
          <a:p>
            <a:pPr algn="r"/>
            <a:r>
              <a:rPr lang="de-AT" sz="1900" dirty="0">
                <a:latin typeface="Gill Sans MT" panose="020B0502020104020203" pitchFamily="34" charset="0"/>
              </a:rPr>
              <a:t>Quellen im Internet</a:t>
            </a:r>
            <a:endParaRPr lang="de-AT" sz="1900" dirty="0">
              <a:latin typeface="+mj-lt"/>
            </a:endParaRPr>
          </a:p>
        </p:txBody>
      </p:sp>
    </p:spTree>
    <p:extLst>
      <p:ext uri="{BB962C8B-B14F-4D97-AF65-F5344CB8AC3E}">
        <p14:creationId xmlns:p14="http://schemas.microsoft.com/office/powerpoint/2010/main" val="2717934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Screenshot enthält.&#10;&#10;Mit hoher Zuverlässigkeit generierte Beschreibung">
            <a:extLst>
              <a:ext uri="{FF2B5EF4-FFF2-40B4-BE49-F238E27FC236}">
                <a16:creationId xmlns:a16="http://schemas.microsoft.com/office/drawing/2014/main" id="{87AE9B52-A846-4A31-A3B4-5413A00307D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78893" y="239458"/>
            <a:ext cx="4486720" cy="5883895"/>
          </a:xfrm>
          <a:prstGeom prst="rect">
            <a:avLst/>
          </a:prstGeom>
          <a:ln>
            <a:noFill/>
          </a:ln>
          <a:effectLst>
            <a:outerShdw blurRad="292100" dist="139700" dir="2700000" algn="tl" rotWithShape="0">
              <a:srgbClr val="333333">
                <a:alpha val="65000"/>
              </a:srgbClr>
            </a:outerShdw>
          </a:effectLst>
        </p:spPr>
      </p:pic>
      <p:sp>
        <p:nvSpPr>
          <p:cNvPr id="4" name="Textfeld 3">
            <a:extLst>
              <a:ext uri="{FF2B5EF4-FFF2-40B4-BE49-F238E27FC236}">
                <a16:creationId xmlns:a16="http://schemas.microsoft.com/office/drawing/2014/main" id="{C78483A2-120F-4644-8872-A392FAB81D61}"/>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Was Eltern beschäftigt</a:t>
            </a:r>
          </a:p>
        </p:txBody>
      </p:sp>
    </p:spTree>
    <p:extLst>
      <p:ext uri="{BB962C8B-B14F-4D97-AF65-F5344CB8AC3E}">
        <p14:creationId xmlns:p14="http://schemas.microsoft.com/office/powerpoint/2010/main" val="4300500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4EB6AD38-91A4-4A19-BB3D-693095A73EB5}"/>
              </a:ext>
            </a:extLst>
          </p:cNvPr>
          <p:cNvSpPr txBox="1"/>
          <p:nvPr/>
        </p:nvSpPr>
        <p:spPr>
          <a:xfrm>
            <a:off x="4146698" y="6463532"/>
            <a:ext cx="4997301" cy="384721"/>
          </a:xfrm>
          <a:prstGeom prst="rect">
            <a:avLst/>
          </a:prstGeom>
          <a:noFill/>
        </p:spPr>
        <p:txBody>
          <a:bodyPr wrap="square" rtlCol="0">
            <a:spAutoFit/>
          </a:bodyPr>
          <a:lstStyle/>
          <a:p>
            <a:pPr algn="r"/>
            <a:r>
              <a:rPr lang="de-AT" sz="1900" dirty="0">
                <a:latin typeface="Gill Sans MT" panose="020B0502020104020203" pitchFamily="34" charset="0"/>
              </a:rPr>
              <a:t>Kindersuchmaschinen</a:t>
            </a:r>
          </a:p>
        </p:txBody>
      </p:sp>
      <p:pic>
        <p:nvPicPr>
          <p:cNvPr id="9" name="Grafik 8">
            <a:extLst>
              <a:ext uri="{FF2B5EF4-FFF2-40B4-BE49-F238E27FC236}">
                <a16:creationId xmlns:a16="http://schemas.microsoft.com/office/drawing/2014/main" id="{D5B0551D-5610-4654-82DD-BAFEC4C570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8082" y="410736"/>
            <a:ext cx="8064739" cy="5689717"/>
          </a:xfrm>
          <a:prstGeom prst="rect">
            <a:avLst/>
          </a:prstGeom>
          <a:ln>
            <a:noFill/>
          </a:ln>
          <a:effectLst>
            <a:outerShdw blurRad="292100" dist="139700" dir="2700000" algn="tl" rotWithShape="0">
              <a:srgbClr val="333333">
                <a:alpha val="65000"/>
              </a:srgbClr>
            </a:outerShdw>
          </a:effectLst>
        </p:spPr>
      </p:pic>
      <p:pic>
        <p:nvPicPr>
          <p:cNvPr id="4" name="Picture 2" descr="Eine Bildbearbeitung einer Schildkröte mit einem Elefantenkopf.">
            <a:extLst>
              <a:ext uri="{FF2B5EF4-FFF2-40B4-BE49-F238E27FC236}">
                <a16:creationId xmlns:a16="http://schemas.microsoft.com/office/drawing/2014/main" id="{D109F854-93E6-534F-8504-3DAAFE6041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3999" cy="6463533"/>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1DF8531D-415B-464D-8CDC-98B44215C022}"/>
              </a:ext>
            </a:extLst>
          </p:cNvPr>
          <p:cNvSpPr txBox="1"/>
          <p:nvPr/>
        </p:nvSpPr>
        <p:spPr>
          <a:xfrm>
            <a:off x="7327477" y="6192221"/>
            <a:ext cx="1816523" cy="246221"/>
          </a:xfrm>
          <a:prstGeom prst="rect">
            <a:avLst/>
          </a:prstGeom>
          <a:noFill/>
        </p:spPr>
        <p:txBody>
          <a:bodyPr wrap="none" rtlCol="0">
            <a:spAutoFit/>
          </a:bodyPr>
          <a:lstStyle/>
          <a:p>
            <a:r>
              <a:rPr lang="de-DE"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5">
                  <a:extLst>
                    <a:ext uri="{A12FA001-AC4F-418D-AE19-62706E023703}">
                      <ahyp:hlinkClr xmlns:ahyp="http://schemas.microsoft.com/office/drawing/2018/hyperlinkcolor" val="tx"/>
                    </a:ext>
                  </a:extLst>
                </a:hlinkClick>
              </a:rPr>
              <a:t>SarahRichterArt</a:t>
            </a:r>
            <a:r>
              <a:rPr lang="de-AT" sz="1000" dirty="0">
                <a:solidFill>
                  <a:schemeClr val="bg1"/>
                </a:solidFill>
                <a:latin typeface="Gill Sans MT" panose="020B0502020104020203" pitchFamily="34" charset="0"/>
              </a:rPr>
              <a:t> / </a:t>
            </a:r>
            <a:r>
              <a:rPr lang="de-AT" sz="1000" dirty="0" err="1">
                <a:solidFill>
                  <a:schemeClr val="bg1"/>
                </a:solidFill>
                <a:latin typeface="Gill Sans MT" panose="020B0502020104020203" pitchFamily="34" charset="0"/>
              </a:rPr>
              <a:t>pixabay</a:t>
            </a:r>
            <a:r>
              <a:rPr lang="de-DE" sz="1000" dirty="0">
                <a:solidFill>
                  <a:schemeClr val="bg1"/>
                </a:solidFill>
                <a:latin typeface="Gill Sans MT" panose="020B0502020104020203" pitchFamily="34" charset="0"/>
              </a:rPr>
              <a:t> </a:t>
            </a:r>
          </a:p>
        </p:txBody>
      </p:sp>
    </p:spTree>
    <p:extLst>
      <p:ext uri="{BB962C8B-B14F-4D97-AF65-F5344CB8AC3E}">
        <p14:creationId xmlns:p14="http://schemas.microsoft.com/office/powerpoint/2010/main" val="15787218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extfeld 3">
            <a:extLst>
              <a:ext uri="{FF2B5EF4-FFF2-40B4-BE49-F238E27FC236}">
                <a16:creationId xmlns:a16="http://schemas.microsoft.com/office/drawing/2014/main" id="{CAE8EA92-F51E-44FF-A2A1-1629267AE330}"/>
              </a:ext>
            </a:extLst>
          </p:cNvPr>
          <p:cNvSpPr txBox="1">
            <a:spLocks noChangeArrowheads="1"/>
          </p:cNvSpPr>
          <p:nvPr/>
        </p:nvSpPr>
        <p:spPr bwMode="auto">
          <a:xfrm>
            <a:off x="4146550" y="64389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Suchergebnisse verstehen</a:t>
            </a:r>
            <a:endParaRPr lang="de-AT" altLang="de-DE" sz="1900" dirty="0">
              <a:solidFill>
                <a:schemeClr val="tx1"/>
              </a:solidFill>
              <a:latin typeface="Calibri Light" panose="020F0302020204030204" pitchFamily="34" charset="0"/>
            </a:endParaRPr>
          </a:p>
        </p:txBody>
      </p:sp>
      <p:pic>
        <p:nvPicPr>
          <p:cNvPr id="7" name="Bild 4">
            <a:extLst>
              <a:ext uri="{FF2B5EF4-FFF2-40B4-BE49-F238E27FC236}">
                <a16:creationId xmlns:a16="http://schemas.microsoft.com/office/drawing/2014/main" id="{9CFAA302-9638-44CF-AB2C-AAA874455A8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4383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B5B72D83-1EA8-4DA4-8D43-59AA04F39BF8}"/>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Tipps für die Medienerziehung</a:t>
            </a:r>
            <a:endParaRPr lang="de-AT" sz="1900" dirty="0">
              <a:latin typeface="+mj-lt"/>
            </a:endParaRPr>
          </a:p>
        </p:txBody>
      </p:sp>
      <p:pic>
        <p:nvPicPr>
          <p:cNvPr id="6" name="Grafik 5" descr="Ein Bild, das Person, Wand, sitzend, drinnen enthält.&#10;&#10;Mit sehr hoher Zuverlässigkeit generierte Beschreibung">
            <a:extLst>
              <a:ext uri="{FF2B5EF4-FFF2-40B4-BE49-F238E27FC236}">
                <a16:creationId xmlns:a16="http://schemas.microsoft.com/office/drawing/2014/main" id="{CD2B1ED5-67A7-4E14-AE14-B8772887FA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52116"/>
            <a:ext cx="9144000" cy="6438900"/>
          </a:xfrm>
          <a:prstGeom prst="rect">
            <a:avLst/>
          </a:prstGeom>
        </p:spPr>
      </p:pic>
      <p:sp>
        <p:nvSpPr>
          <p:cNvPr id="2" name="Textfeld 1">
            <a:extLst>
              <a:ext uri="{FF2B5EF4-FFF2-40B4-BE49-F238E27FC236}">
                <a16:creationId xmlns:a16="http://schemas.microsoft.com/office/drawing/2014/main" id="{647DB7FE-5177-4E59-B42B-3C2E125072E6}"/>
              </a:ext>
            </a:extLst>
          </p:cNvPr>
          <p:cNvSpPr txBox="1"/>
          <p:nvPr/>
        </p:nvSpPr>
        <p:spPr>
          <a:xfrm>
            <a:off x="7898146" y="6140563"/>
            <a:ext cx="1245854"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Saferinternet.at</a:t>
            </a:r>
          </a:p>
        </p:txBody>
      </p:sp>
    </p:spTree>
    <p:extLst>
      <p:ext uri="{BB962C8B-B14F-4D97-AF65-F5344CB8AC3E}">
        <p14:creationId xmlns:p14="http://schemas.microsoft.com/office/powerpoint/2010/main" val="27325137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9EDF3B8-2A81-456C-AC75-478F52D58551}"/>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Tipps für die Medienerziehung</a:t>
            </a:r>
            <a:endParaRPr lang="de-AT" sz="1900" dirty="0">
              <a:latin typeface="+mj-lt"/>
            </a:endParaRPr>
          </a:p>
        </p:txBody>
      </p:sp>
      <p:sp>
        <p:nvSpPr>
          <p:cNvPr id="3" name="Rechteck 2">
            <a:extLst>
              <a:ext uri="{FF2B5EF4-FFF2-40B4-BE49-F238E27FC236}">
                <a16:creationId xmlns:a16="http://schemas.microsoft.com/office/drawing/2014/main" id="{52549600-3DAA-4E93-BDB0-C69A108640E3}"/>
              </a:ext>
            </a:extLst>
          </p:cNvPr>
          <p:cNvSpPr/>
          <p:nvPr/>
        </p:nvSpPr>
        <p:spPr>
          <a:xfrm>
            <a:off x="1477996" y="1102145"/>
            <a:ext cx="6188007" cy="4038478"/>
          </a:xfrm>
          <a:prstGeom prst="rect">
            <a:avLst/>
          </a:prstGeom>
        </p:spPr>
        <p:txBody>
          <a:bodyPr wrap="square">
            <a:spAutoFit/>
          </a:bodyPr>
          <a:lstStyle/>
          <a:p>
            <a:pPr marL="285750" indent="-285750">
              <a:lnSpc>
                <a:spcPct val="110000"/>
              </a:lnSpc>
              <a:spcBef>
                <a:spcPts val="800"/>
              </a:spcBef>
              <a:spcAft>
                <a:spcPts val="800"/>
              </a:spcAft>
              <a:buClr>
                <a:srgbClr val="F39200"/>
              </a:buClr>
              <a:buFont typeface="Wingdings" panose="05000000000000000000" pitchFamily="2" charset="2"/>
              <a:buChar char="§"/>
            </a:pPr>
            <a:r>
              <a:rPr lang="de-AT" altLang="de-DE" b="1" dirty="0">
                <a:latin typeface="Gill Sans MT" panose="020B0502020104020203" pitchFamily="34" charset="0"/>
              </a:rPr>
              <a:t>Entdecken Sie das Internet</a:t>
            </a:r>
            <a:r>
              <a:rPr lang="de-AT" altLang="de-DE" dirty="0">
                <a:latin typeface="Gill Sans MT" panose="020B0502020104020203" pitchFamily="34" charset="0"/>
              </a:rPr>
              <a:t> gemeinsam mit Ihrem Kind. </a:t>
            </a:r>
          </a:p>
          <a:p>
            <a:pPr marL="285750" indent="-285750">
              <a:lnSpc>
                <a:spcPct val="110000"/>
              </a:lnSpc>
              <a:spcBef>
                <a:spcPts val="800"/>
              </a:spcBef>
              <a:spcAft>
                <a:spcPts val="800"/>
              </a:spcAft>
              <a:buClr>
                <a:srgbClr val="F39200"/>
              </a:buClr>
              <a:buFont typeface="Wingdings" panose="05000000000000000000" pitchFamily="2" charset="2"/>
              <a:buChar char="§"/>
            </a:pPr>
            <a:r>
              <a:rPr lang="de-AT" altLang="de-DE" b="1" dirty="0">
                <a:latin typeface="Gill Sans MT" panose="020B0502020104020203" pitchFamily="34" charset="0"/>
              </a:rPr>
              <a:t>Vereinbaren Sie Regeln </a:t>
            </a:r>
            <a:r>
              <a:rPr lang="de-AT" altLang="de-DE" dirty="0">
                <a:latin typeface="Gill Sans MT" panose="020B0502020104020203" pitchFamily="34" charset="0"/>
              </a:rPr>
              <a:t>für die Internet- und Handynutzung. Diese können z.B. den </a:t>
            </a:r>
            <a:br>
              <a:rPr lang="de-AT" altLang="de-DE" dirty="0">
                <a:latin typeface="Gill Sans MT" panose="020B0502020104020203" pitchFamily="34" charset="0"/>
              </a:rPr>
            </a:br>
            <a:r>
              <a:rPr lang="de-AT" altLang="de-DE" dirty="0">
                <a:latin typeface="Gill Sans MT" panose="020B0502020104020203" pitchFamily="34" charset="0"/>
              </a:rPr>
              <a:t>zeitlichen Umfang, die genutzten Inhalte, den Umgang mit Bildern und persönlichen Daten </a:t>
            </a:r>
            <a:br>
              <a:rPr lang="de-AT" altLang="de-DE" dirty="0">
                <a:latin typeface="Gill Sans MT" panose="020B0502020104020203" pitchFamily="34" charset="0"/>
              </a:rPr>
            </a:br>
            <a:r>
              <a:rPr lang="de-AT" altLang="de-DE" dirty="0">
                <a:latin typeface="Gill Sans MT" panose="020B0502020104020203" pitchFamily="34" charset="0"/>
              </a:rPr>
              <a:t>oder die Kosten betreffen. </a:t>
            </a:r>
          </a:p>
          <a:p>
            <a:pPr marL="285750" indent="-285750">
              <a:lnSpc>
                <a:spcPct val="110000"/>
              </a:lnSpc>
              <a:spcBef>
                <a:spcPts val="800"/>
              </a:spcBef>
              <a:spcAft>
                <a:spcPts val="800"/>
              </a:spcAft>
              <a:buClr>
                <a:srgbClr val="F39200"/>
              </a:buClr>
              <a:buFont typeface="Wingdings" panose="05000000000000000000" pitchFamily="2" charset="2"/>
              <a:buChar char="§"/>
            </a:pPr>
            <a:r>
              <a:rPr lang="de-AT" altLang="de-DE" b="1" dirty="0">
                <a:latin typeface="Gill Sans MT" panose="020B0502020104020203" pitchFamily="34" charset="0"/>
              </a:rPr>
              <a:t>Medienfreie Mahlzeiten </a:t>
            </a:r>
            <a:r>
              <a:rPr lang="de-AT" altLang="de-DE" dirty="0">
                <a:latin typeface="Gill Sans MT" panose="020B0502020104020203" pitchFamily="34" charset="0"/>
              </a:rPr>
              <a:t>für die gesamte Familie (gilt auch für Zeitung, TV und Radio!). </a:t>
            </a:r>
          </a:p>
          <a:p>
            <a:pPr marL="285750" indent="-285750">
              <a:lnSpc>
                <a:spcPct val="110000"/>
              </a:lnSpc>
              <a:spcBef>
                <a:spcPts val="800"/>
              </a:spcBef>
              <a:spcAft>
                <a:spcPts val="800"/>
              </a:spcAft>
              <a:buClr>
                <a:srgbClr val="F39200"/>
              </a:buClr>
              <a:buFont typeface="Wingdings" panose="05000000000000000000" pitchFamily="2" charset="2"/>
              <a:buChar char="§"/>
            </a:pPr>
            <a:r>
              <a:rPr lang="de-AT" altLang="de-DE" b="1" dirty="0">
                <a:latin typeface="Gill Sans MT" panose="020B0502020104020203" pitchFamily="34" charset="0"/>
              </a:rPr>
              <a:t>Jugendschutzeinstellungen und Filter</a:t>
            </a:r>
            <a:r>
              <a:rPr lang="de-AT" altLang="de-DE" dirty="0">
                <a:latin typeface="Gill Sans MT" panose="020B0502020104020203" pitchFamily="34" charset="0"/>
              </a:rPr>
              <a:t> sind </a:t>
            </a:r>
            <a:r>
              <a:rPr lang="de-AT" altLang="de-DE" b="1" dirty="0">
                <a:latin typeface="Gill Sans MT" panose="020B0502020104020203" pitchFamily="34" charset="0"/>
              </a:rPr>
              <a:t>bei jüngeren Kindern </a:t>
            </a:r>
            <a:r>
              <a:rPr lang="de-AT" altLang="de-DE" dirty="0">
                <a:latin typeface="Gill Sans MT" panose="020B0502020104020203" pitchFamily="34" charset="0"/>
              </a:rPr>
              <a:t>als Ergänzung sinnvoll, können aber die Begleitung durch Erwachsene nicht ersetzen!</a:t>
            </a:r>
            <a:endParaRPr lang="de-AT" dirty="0">
              <a:latin typeface="Gill Sans MT" panose="020B0502020104020203" pitchFamily="34" charset="0"/>
            </a:endParaRPr>
          </a:p>
        </p:txBody>
      </p:sp>
    </p:spTree>
    <p:extLst>
      <p:ext uri="{BB962C8B-B14F-4D97-AF65-F5344CB8AC3E}">
        <p14:creationId xmlns:p14="http://schemas.microsoft.com/office/powerpoint/2010/main" val="7162066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14EA40D5-4031-4B73-84D8-5ED2AD3C4A09}"/>
              </a:ext>
            </a:extLst>
          </p:cNvPr>
          <p:cNvSpPr/>
          <p:nvPr/>
        </p:nvSpPr>
        <p:spPr>
          <a:xfrm>
            <a:off x="1225685" y="1384247"/>
            <a:ext cx="6682902" cy="3733779"/>
          </a:xfrm>
          <a:prstGeom prst="rect">
            <a:avLst/>
          </a:prstGeom>
        </p:spPr>
        <p:txBody>
          <a:bodyPr wrap="square">
            <a:spAutoFit/>
          </a:bodyPr>
          <a:lstStyle/>
          <a:p>
            <a:pPr marL="285750" indent="-285750">
              <a:lnSpc>
                <a:spcPct val="110000"/>
              </a:lnSpc>
              <a:spcBef>
                <a:spcPts val="800"/>
              </a:spcBef>
              <a:spcAft>
                <a:spcPts val="800"/>
              </a:spcAft>
              <a:buClr>
                <a:srgbClr val="F39200"/>
              </a:buClr>
              <a:buFont typeface="Wingdings" panose="05000000000000000000" pitchFamily="2" charset="2"/>
              <a:buChar char="§"/>
            </a:pPr>
            <a:r>
              <a:rPr lang="de-AT" altLang="de-DE" b="1" dirty="0">
                <a:latin typeface="Gill Sans MT" panose="020B0502020104020203" pitchFamily="34" charset="0"/>
              </a:rPr>
              <a:t>Informieren Sie sich über die Mediennutzung Ihres Kindes. </a:t>
            </a:r>
            <a:r>
              <a:rPr lang="de-AT" altLang="de-DE" dirty="0">
                <a:latin typeface="Gill Sans MT" panose="020B0502020104020203" pitchFamily="34" charset="0"/>
              </a:rPr>
              <a:t>Lassen Sie sich von Ihrem Kind aktuelle Lieblingsseiten, -spiele oder -</a:t>
            </a:r>
            <a:r>
              <a:rPr lang="de-AT" altLang="de-DE" dirty="0" err="1">
                <a:latin typeface="Gill Sans MT" panose="020B0502020104020203" pitchFamily="34" charset="0"/>
              </a:rPr>
              <a:t>apps</a:t>
            </a:r>
            <a:r>
              <a:rPr lang="de-AT" altLang="de-DE" dirty="0">
                <a:latin typeface="Gill Sans MT" panose="020B0502020104020203" pitchFamily="34" charset="0"/>
              </a:rPr>
              <a:t> zeigen und versuchen Sie zu verstehen, warum es diese toll findet.</a:t>
            </a:r>
          </a:p>
          <a:p>
            <a:pPr marL="285750" indent="-285750">
              <a:lnSpc>
                <a:spcPct val="110000"/>
              </a:lnSpc>
              <a:spcBef>
                <a:spcPts val="800"/>
              </a:spcBef>
              <a:spcAft>
                <a:spcPts val="800"/>
              </a:spcAft>
              <a:buClr>
                <a:srgbClr val="F39200"/>
              </a:buClr>
              <a:buFont typeface="Wingdings" panose="05000000000000000000" pitchFamily="2" charset="2"/>
              <a:buChar char="§"/>
            </a:pPr>
            <a:r>
              <a:rPr lang="de-AT" altLang="de-DE" dirty="0">
                <a:latin typeface="Gill Sans MT" panose="020B0502020104020203" pitchFamily="34" charset="0"/>
              </a:rPr>
              <a:t>Sprechen Sie über Ihre </a:t>
            </a:r>
            <a:r>
              <a:rPr lang="de-AT" altLang="de-DE" b="1" dirty="0">
                <a:latin typeface="Gill Sans MT" panose="020B0502020104020203" pitchFamily="34" charset="0"/>
              </a:rPr>
              <a:t>Meinung und Gefühle </a:t>
            </a:r>
            <a:r>
              <a:rPr lang="de-AT" altLang="de-DE" dirty="0">
                <a:latin typeface="Gill Sans MT" panose="020B0502020104020203" pitchFamily="34" charset="0"/>
              </a:rPr>
              <a:t>zu ungeeigneten Inhalten!</a:t>
            </a:r>
          </a:p>
          <a:p>
            <a:pPr marL="285750" indent="-285750">
              <a:lnSpc>
                <a:spcPct val="110000"/>
              </a:lnSpc>
              <a:spcBef>
                <a:spcPts val="800"/>
              </a:spcBef>
              <a:spcAft>
                <a:spcPts val="800"/>
              </a:spcAft>
              <a:buClr>
                <a:srgbClr val="F39200"/>
              </a:buClr>
              <a:buFont typeface="Wingdings" panose="05000000000000000000" pitchFamily="2" charset="2"/>
              <a:buChar char="§"/>
            </a:pPr>
            <a:r>
              <a:rPr lang="de-AT" altLang="de-DE" b="1" dirty="0">
                <a:latin typeface="Gill Sans MT" panose="020B0502020104020203" pitchFamily="34" charset="0"/>
              </a:rPr>
              <a:t>Seien Sie ein Vorbild!</a:t>
            </a:r>
            <a:r>
              <a:rPr lang="de-AT" altLang="de-DE" dirty="0">
                <a:latin typeface="Gill Sans MT" panose="020B0502020104020203" pitchFamily="34" charset="0"/>
              </a:rPr>
              <a:t> Leben Sie jenen kompetenten Umgang mit Medien vor, den Sie sich auch von Ihren Kindern erwarten.</a:t>
            </a:r>
          </a:p>
          <a:p>
            <a:pPr marL="285750" indent="-285750">
              <a:lnSpc>
                <a:spcPct val="110000"/>
              </a:lnSpc>
              <a:spcBef>
                <a:spcPts val="800"/>
              </a:spcBef>
              <a:spcAft>
                <a:spcPts val="800"/>
              </a:spcAft>
              <a:buClr>
                <a:srgbClr val="F39200"/>
              </a:buClr>
              <a:buFont typeface="Wingdings" panose="05000000000000000000" pitchFamily="2" charset="2"/>
              <a:buChar char="§"/>
            </a:pPr>
            <a:r>
              <a:rPr lang="de-AT" altLang="de-DE" dirty="0">
                <a:latin typeface="Gill Sans MT" panose="020B0502020104020203" pitchFamily="34" charset="0"/>
              </a:rPr>
              <a:t>Vergessen Sie nicht: Die </a:t>
            </a:r>
            <a:r>
              <a:rPr lang="de-AT" altLang="de-DE" b="1" dirty="0">
                <a:latin typeface="Gill Sans MT" panose="020B0502020104020203" pitchFamily="34" charset="0"/>
              </a:rPr>
              <a:t>Chancen digitaler Medien</a:t>
            </a:r>
            <a:r>
              <a:rPr lang="de-AT" altLang="de-DE" dirty="0">
                <a:latin typeface="Gill Sans MT" panose="020B0502020104020203" pitchFamily="34" charset="0"/>
              </a:rPr>
              <a:t> übertreffen die Risiken bei weitem!</a:t>
            </a:r>
          </a:p>
        </p:txBody>
      </p:sp>
      <p:sp>
        <p:nvSpPr>
          <p:cNvPr id="3" name="Textfeld 2">
            <a:extLst>
              <a:ext uri="{FF2B5EF4-FFF2-40B4-BE49-F238E27FC236}">
                <a16:creationId xmlns:a16="http://schemas.microsoft.com/office/drawing/2014/main" id="{9DF4FE69-5652-491E-B805-D9678DB1AFA9}"/>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Tipps für die Medienerziehung</a:t>
            </a:r>
            <a:endParaRPr lang="de-AT" sz="1900" dirty="0">
              <a:latin typeface="+mj-lt"/>
            </a:endParaRPr>
          </a:p>
        </p:txBody>
      </p:sp>
    </p:spTree>
    <p:extLst>
      <p:ext uri="{BB962C8B-B14F-4D97-AF65-F5344CB8AC3E}">
        <p14:creationId xmlns:p14="http://schemas.microsoft.com/office/powerpoint/2010/main" val="16876252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8B7947C3-3FB4-4998-917B-783B0D6BDF27}"/>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Tipp: Saferinternet.at Familienspiel</a:t>
            </a:r>
          </a:p>
        </p:txBody>
      </p:sp>
      <p:pic>
        <p:nvPicPr>
          <p:cNvPr id="7" name="Inhaltsplatzhalter 6">
            <a:hlinkClick r:id="rId3"/>
            <a:extLst>
              <a:ext uri="{FF2B5EF4-FFF2-40B4-BE49-F238E27FC236}">
                <a16:creationId xmlns:a16="http://schemas.microsoft.com/office/drawing/2014/main" id="{45C24BFC-0407-46D2-A0BF-40473D9DCDEA}"/>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628650" y="1118161"/>
            <a:ext cx="7886700" cy="40755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533450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72B85DC-B110-4B49-9313-493B3E2B5125}"/>
              </a:ext>
            </a:extLst>
          </p:cNvPr>
          <p:cNvPicPr>
            <a:picLocks noChangeAspect="1"/>
          </p:cNvPicPr>
          <p:nvPr/>
        </p:nvPicPr>
        <p:blipFill>
          <a:blip r:embed="rId3"/>
          <a:stretch>
            <a:fillRect/>
          </a:stretch>
        </p:blipFill>
        <p:spPr>
          <a:xfrm>
            <a:off x="0" y="604109"/>
            <a:ext cx="9144000" cy="5143500"/>
          </a:xfrm>
          <a:prstGeom prst="rect">
            <a:avLst/>
          </a:prstGeom>
        </p:spPr>
      </p:pic>
      <p:sp>
        <p:nvSpPr>
          <p:cNvPr id="4" name="Foliennummernplatzhalter 3"/>
          <p:cNvSpPr>
            <a:spLocks noGrp="1"/>
          </p:cNvSpPr>
          <p:nvPr>
            <p:ph type="sldNum" sz="quarter" idx="12"/>
          </p:nvPr>
        </p:nvSpPr>
        <p:spPr/>
        <p:txBody>
          <a:bodyPr/>
          <a:lstStyle/>
          <a:p>
            <a:fld id="{DB922093-6066-4C73-9215-88E20F9F9CC5}" type="slidenum">
              <a:rPr lang="de-AT" smtClean="0"/>
              <a:pPr/>
              <a:t>66</a:t>
            </a:fld>
            <a:endParaRPr lang="de-AT" dirty="0"/>
          </a:p>
        </p:txBody>
      </p:sp>
      <p:sp>
        <p:nvSpPr>
          <p:cNvPr id="8" name="Sprechblase: rechteckig mit abgerundeten Ecken 7">
            <a:hlinkClick r:id="rId4"/>
          </p:cNvPr>
          <p:cNvSpPr/>
          <p:nvPr/>
        </p:nvSpPr>
        <p:spPr>
          <a:xfrm>
            <a:off x="83129" y="177575"/>
            <a:ext cx="2597274" cy="853068"/>
          </a:xfrm>
          <a:prstGeom prst="wedgeRoundRectCallout">
            <a:avLst>
              <a:gd name="adj1" fmla="val -10622"/>
              <a:gd name="adj2" fmla="val 88822"/>
              <a:gd name="adj3" fmla="val 16667"/>
            </a:avLst>
          </a:prstGeom>
          <a:solidFill>
            <a:schemeClr val="bg1"/>
          </a:solidFill>
          <a:ln w="28575">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000" b="1" dirty="0">
                <a:solidFill>
                  <a:srgbClr val="4D4D4D"/>
                </a:solidFill>
                <a:latin typeface="Gill Sans MT" panose="020B0502020104020203" pitchFamily="34" charset="0"/>
                <a:ea typeface="Arial" charset="0"/>
                <a:cs typeface="Arial"/>
              </a:rPr>
              <a:t>ispa.at/wissenspool/onlinezoo/</a:t>
            </a:r>
          </a:p>
        </p:txBody>
      </p:sp>
      <p:sp>
        <p:nvSpPr>
          <p:cNvPr id="6" name="Textfeld 5">
            <a:extLst>
              <a:ext uri="{FF2B5EF4-FFF2-40B4-BE49-F238E27FC236}">
                <a16:creationId xmlns:a16="http://schemas.microsoft.com/office/drawing/2014/main" id="{86ADD1F7-5779-474E-BCA1-F15CBFD48046}"/>
              </a:ext>
            </a:extLst>
          </p:cNvPr>
          <p:cNvSpPr txBox="1"/>
          <p:nvPr/>
        </p:nvSpPr>
        <p:spPr>
          <a:xfrm>
            <a:off x="4042337" y="6451061"/>
            <a:ext cx="4997301" cy="384721"/>
          </a:xfrm>
          <a:prstGeom prst="rect">
            <a:avLst/>
          </a:prstGeom>
          <a:noFill/>
        </p:spPr>
        <p:txBody>
          <a:bodyPr wrap="square" rtlCol="0">
            <a:spAutoFit/>
          </a:bodyPr>
          <a:lstStyle/>
          <a:p>
            <a:pPr algn="r"/>
            <a:r>
              <a:rPr lang="de-AT" sz="1900" dirty="0">
                <a:latin typeface="Gill Sans MT" panose="020B0502020104020203" pitchFamily="34" charset="0"/>
              </a:rPr>
              <a:t>Online-Zoo</a:t>
            </a:r>
          </a:p>
        </p:txBody>
      </p:sp>
    </p:spTree>
    <p:extLst>
      <p:ext uri="{BB962C8B-B14F-4D97-AF65-F5344CB8AC3E}">
        <p14:creationId xmlns:p14="http://schemas.microsoft.com/office/powerpoint/2010/main" val="21232404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2A30783E-69C3-4A2C-86E5-4F49725F8263}"/>
              </a:ext>
            </a:extLst>
          </p:cNvPr>
          <p:cNvSpPr txBox="1"/>
          <p:nvPr/>
        </p:nvSpPr>
        <p:spPr>
          <a:xfrm>
            <a:off x="4146698" y="6438442"/>
            <a:ext cx="4997301" cy="677108"/>
          </a:xfrm>
          <a:prstGeom prst="rect">
            <a:avLst/>
          </a:prstGeom>
          <a:noFill/>
        </p:spPr>
        <p:txBody>
          <a:bodyPr wrap="square" rtlCol="0">
            <a:spAutoFit/>
          </a:bodyPr>
          <a:lstStyle/>
          <a:p>
            <a:pPr algn="r"/>
            <a:r>
              <a:rPr lang="de-AT" sz="1900" dirty="0">
                <a:latin typeface="Gill Sans MT" panose="020B0502020104020203" pitchFamily="34" charset="0"/>
              </a:rPr>
              <a:t>Spiel:  Womit kommt man ins Internet?</a:t>
            </a:r>
          </a:p>
          <a:p>
            <a:pPr algn="r"/>
            <a:endParaRPr lang="de-AT" sz="1900" dirty="0">
              <a:latin typeface="Gill Sans MT" panose="020B0502020104020203" pitchFamily="34" charset="0"/>
            </a:endParaRPr>
          </a:p>
        </p:txBody>
      </p:sp>
      <p:pic>
        <p:nvPicPr>
          <p:cNvPr id="7" name="Bild 5">
            <a:extLst>
              <a:ext uri="{FF2B5EF4-FFF2-40B4-BE49-F238E27FC236}">
                <a16:creationId xmlns:a16="http://schemas.microsoft.com/office/drawing/2014/main" id="{5F6EBC8D-2566-4F67-B5DC-9A00AF301BA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39517" y="1028235"/>
            <a:ext cx="1925637"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 8">
            <a:extLst>
              <a:ext uri="{FF2B5EF4-FFF2-40B4-BE49-F238E27FC236}">
                <a16:creationId xmlns:a16="http://schemas.microsoft.com/office/drawing/2014/main" id="{A8BB048B-858B-4DF3-9DEC-C8192345FFAD}"/>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96274" y="537329"/>
            <a:ext cx="600075"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 11">
            <a:extLst>
              <a:ext uri="{FF2B5EF4-FFF2-40B4-BE49-F238E27FC236}">
                <a16:creationId xmlns:a16="http://schemas.microsoft.com/office/drawing/2014/main" id="{18D004FC-C008-4761-A0D6-0CDB0B37E68A}"/>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39517" y="2789003"/>
            <a:ext cx="1408112"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 13">
            <a:extLst>
              <a:ext uri="{FF2B5EF4-FFF2-40B4-BE49-F238E27FC236}">
                <a16:creationId xmlns:a16="http://schemas.microsoft.com/office/drawing/2014/main" id="{4E5189B2-5E85-42E5-BF8D-327E786154F9}"/>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416911" y="1960329"/>
            <a:ext cx="1158875"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Bild 6">
            <a:extLst>
              <a:ext uri="{FF2B5EF4-FFF2-40B4-BE49-F238E27FC236}">
                <a16:creationId xmlns:a16="http://schemas.microsoft.com/office/drawing/2014/main" id="{444ADCDD-7E74-45F8-85BB-520CAF6C68BE}"/>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751069" y="407754"/>
            <a:ext cx="1052512"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Bild 9">
            <a:extLst>
              <a:ext uri="{FF2B5EF4-FFF2-40B4-BE49-F238E27FC236}">
                <a16:creationId xmlns:a16="http://schemas.microsoft.com/office/drawing/2014/main" id="{9B4E28CE-3A83-4E11-BF67-39291BB58B5A}"/>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4664527" y="4043362"/>
            <a:ext cx="142875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ild 10">
            <a:extLst>
              <a:ext uri="{FF2B5EF4-FFF2-40B4-BE49-F238E27FC236}">
                <a16:creationId xmlns:a16="http://schemas.microsoft.com/office/drawing/2014/main" id="{E894887B-6E7A-4949-A4CB-2F0A635D1E5D}"/>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2722743" y="1124643"/>
            <a:ext cx="16510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ild 14">
            <a:extLst>
              <a:ext uri="{FF2B5EF4-FFF2-40B4-BE49-F238E27FC236}">
                <a16:creationId xmlns:a16="http://schemas.microsoft.com/office/drawing/2014/main" id="{FA59E1BB-7999-41F9-A50B-7367039DC5EE}"/>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429917" y="4715097"/>
            <a:ext cx="12192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ild 15">
            <a:extLst>
              <a:ext uri="{FF2B5EF4-FFF2-40B4-BE49-F238E27FC236}">
                <a16:creationId xmlns:a16="http://schemas.microsoft.com/office/drawing/2014/main" id="{FCEBD721-65C1-4707-9076-D5B3FE78FB27}"/>
              </a:ext>
            </a:extLst>
          </p:cNvPr>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15986" y="2914649"/>
            <a:ext cx="122237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Bild 20">
            <a:extLst>
              <a:ext uri="{FF2B5EF4-FFF2-40B4-BE49-F238E27FC236}">
                <a16:creationId xmlns:a16="http://schemas.microsoft.com/office/drawing/2014/main" id="{FEB25A9E-A011-4377-8DB4-A080C9042B3C}"/>
              </a:ext>
            </a:extLst>
          </p:cNvPr>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2619736" y="2814637"/>
            <a:ext cx="1296988"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rafik 18">
            <a:extLst>
              <a:ext uri="{FF2B5EF4-FFF2-40B4-BE49-F238E27FC236}">
                <a16:creationId xmlns:a16="http://schemas.microsoft.com/office/drawing/2014/main" id="{5E8E633F-BB96-40B8-97F6-83985CD9427E}"/>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831326" y="4709419"/>
            <a:ext cx="1576819" cy="1299644"/>
          </a:xfrm>
          <a:prstGeom prst="rect">
            <a:avLst/>
          </a:prstGeom>
        </p:spPr>
      </p:pic>
    </p:spTree>
    <p:extLst>
      <p:ext uri="{BB962C8B-B14F-4D97-AF65-F5344CB8AC3E}">
        <p14:creationId xmlns:p14="http://schemas.microsoft.com/office/powerpoint/2010/main" val="1238628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6A01342B-EA3A-4569-B43B-6D6B241A7F34}"/>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Elternratgeber für den Alltag im Internet</a:t>
            </a:r>
          </a:p>
        </p:txBody>
      </p:sp>
      <p:grpSp>
        <p:nvGrpSpPr>
          <p:cNvPr id="7" name="Gruppieren 6">
            <a:extLst>
              <a:ext uri="{FF2B5EF4-FFF2-40B4-BE49-F238E27FC236}">
                <a16:creationId xmlns:a16="http://schemas.microsoft.com/office/drawing/2014/main" id="{86F1CB8B-69E6-4322-A753-6E287972AF61}"/>
              </a:ext>
            </a:extLst>
          </p:cNvPr>
          <p:cNvGrpSpPr/>
          <p:nvPr/>
        </p:nvGrpSpPr>
        <p:grpSpPr>
          <a:xfrm>
            <a:off x="916655" y="901701"/>
            <a:ext cx="7310689" cy="4210310"/>
            <a:chOff x="1511410" y="1373761"/>
            <a:chExt cx="6442577" cy="3623949"/>
          </a:xfrm>
        </p:grpSpPr>
        <p:pic>
          <p:nvPicPr>
            <p:cNvPr id="8" name="Grafik 7">
              <a:hlinkClick r:id="rId3"/>
              <a:extLst>
                <a:ext uri="{FF2B5EF4-FFF2-40B4-BE49-F238E27FC236}">
                  <a16:creationId xmlns:a16="http://schemas.microsoft.com/office/drawing/2014/main" id="{8DFFD528-1DFA-4643-9BFF-C71A251323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11410" y="1373761"/>
              <a:ext cx="6442577" cy="3623949"/>
            </a:xfrm>
            <a:prstGeom prst="rect">
              <a:avLst/>
            </a:prstGeom>
            <a:ln>
              <a:noFill/>
            </a:ln>
            <a:effectLst>
              <a:outerShdw blurRad="292100" dist="139700" dir="2700000" algn="tl" rotWithShape="0">
                <a:srgbClr val="333333">
                  <a:alpha val="65000"/>
                </a:srgbClr>
              </a:outerShdw>
            </a:effectLst>
          </p:spPr>
        </p:pic>
        <p:pic>
          <p:nvPicPr>
            <p:cNvPr id="9" name="Grafik 8">
              <a:hlinkClick r:id="rId5"/>
              <a:extLst>
                <a:ext uri="{FF2B5EF4-FFF2-40B4-BE49-F238E27FC236}">
                  <a16:creationId xmlns:a16="http://schemas.microsoft.com/office/drawing/2014/main" id="{8930AC9E-2B69-4079-8B89-6AFDEE4B5D1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69153" y="3749038"/>
              <a:ext cx="1219519" cy="1219519"/>
            </a:xfrm>
            <a:prstGeom prst="rect">
              <a:avLst/>
            </a:prstGeom>
          </p:spPr>
        </p:pic>
      </p:grpSp>
    </p:spTree>
    <p:extLst>
      <p:ext uri="{BB962C8B-B14F-4D97-AF65-F5344CB8AC3E}">
        <p14:creationId xmlns:p14="http://schemas.microsoft.com/office/powerpoint/2010/main" val="30499487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B1544311-E57B-4CA3-B347-76D73AA031B9}"/>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Unterstützung für Kinder</a:t>
            </a:r>
          </a:p>
        </p:txBody>
      </p:sp>
      <p:pic>
        <p:nvPicPr>
          <p:cNvPr id="3" name="Grafik 2">
            <a:hlinkClick r:id="rId3"/>
            <a:extLst>
              <a:ext uri="{FF2B5EF4-FFF2-40B4-BE49-F238E27FC236}">
                <a16:creationId xmlns:a16="http://schemas.microsoft.com/office/drawing/2014/main" id="{6FB8BC20-7D94-4910-9EE0-FCD48A4A153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72786" y="1198255"/>
            <a:ext cx="6616087" cy="3678545"/>
          </a:xfrm>
          <a:prstGeom prst="rect">
            <a:avLst/>
          </a:prstGeom>
        </p:spPr>
      </p:pic>
    </p:spTree>
    <p:extLst>
      <p:ext uri="{BB962C8B-B14F-4D97-AF65-F5344CB8AC3E}">
        <p14:creationId xmlns:p14="http://schemas.microsoft.com/office/powerpoint/2010/main" val="3867140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F2F2DB-CC82-4DA3-8B61-9AA48034A6B2}"/>
              </a:ext>
            </a:extLst>
          </p:cNvPr>
          <p:cNvSpPr>
            <a:spLocks noGrp="1"/>
          </p:cNvSpPr>
          <p:nvPr>
            <p:ph type="title"/>
          </p:nvPr>
        </p:nvSpPr>
        <p:spPr/>
        <p:txBody>
          <a:bodyPr/>
          <a:lstStyle/>
          <a:p>
            <a:endParaRPr lang="de-AT"/>
          </a:p>
        </p:txBody>
      </p:sp>
      <p:sp>
        <p:nvSpPr>
          <p:cNvPr id="10" name="Textfeld 9">
            <a:extLst>
              <a:ext uri="{FF2B5EF4-FFF2-40B4-BE49-F238E27FC236}">
                <a16:creationId xmlns:a16="http://schemas.microsoft.com/office/drawing/2014/main" id="{8B7947C3-3FB4-4998-917B-783B0D6BDF27}"/>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Der Einstieg beginnt früh</a:t>
            </a:r>
          </a:p>
        </p:txBody>
      </p:sp>
      <p:pic>
        <p:nvPicPr>
          <p:cNvPr id="5" name="Inhaltsplatzhalter 4" descr="Ein Bild, das Boden, Person, drinnen, Junge enthält.&#10;&#10;Mit sehr hoher Zuverlässigkeit generierte Beschreibung">
            <a:extLst>
              <a:ext uri="{FF2B5EF4-FFF2-40B4-BE49-F238E27FC236}">
                <a16:creationId xmlns:a16="http://schemas.microsoft.com/office/drawing/2014/main" id="{A11C1757-EEAE-4D75-9D41-811B1B74CBDB}"/>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47379"/>
            <a:ext cx="9144000" cy="6438442"/>
          </a:xfrm>
        </p:spPr>
      </p:pic>
      <p:sp>
        <p:nvSpPr>
          <p:cNvPr id="6" name="Textfeld 5">
            <a:extLst>
              <a:ext uri="{FF2B5EF4-FFF2-40B4-BE49-F238E27FC236}">
                <a16:creationId xmlns:a16="http://schemas.microsoft.com/office/drawing/2014/main" id="{0D92E582-A74D-4749-8D5D-D8AAB896D1AE}"/>
              </a:ext>
            </a:extLst>
          </p:cNvPr>
          <p:cNvSpPr txBox="1"/>
          <p:nvPr/>
        </p:nvSpPr>
        <p:spPr>
          <a:xfrm>
            <a:off x="7660901" y="6144842"/>
            <a:ext cx="1483098"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Andi_Graf </a:t>
            </a:r>
            <a:r>
              <a:rPr lang="de-AT" sz="1000" dirty="0">
                <a:solidFill>
                  <a:schemeClr val="bg1"/>
                </a:solidFill>
                <a:latin typeface="Gill Sans MT" panose="020B0502020104020203" pitchFamily="34" charset="0"/>
              </a:rPr>
              <a:t>/ </a:t>
            </a:r>
            <a:r>
              <a:rPr lang="de-AT" sz="1000" dirty="0" err="1">
                <a:solidFill>
                  <a:schemeClr val="bg1"/>
                </a:solidFill>
                <a:latin typeface="Gill Sans MT" panose="020B0502020104020203" pitchFamily="34" charset="0"/>
              </a:rPr>
              <a:t>pixabay</a:t>
            </a:r>
            <a:endParaRPr lang="de-AT" sz="10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35743403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Grafik 7">
            <a:extLst>
              <a:ext uri="{FF2B5EF4-FFF2-40B4-BE49-F238E27FC236}">
                <a16:creationId xmlns:a16="http://schemas.microsoft.com/office/drawing/2014/main" id="{F1E664C6-B17C-1847-9813-BA714F716827}"/>
              </a:ext>
            </a:extLst>
          </p:cNvPr>
          <p:cNvPicPr>
            <a:picLocks noChangeAspect="1"/>
          </p:cNvPicPr>
          <p:nvPr/>
        </p:nvPicPr>
        <p:blipFill rotWithShape="1">
          <a:blip r:embed="rId3">
            <a:extLst>
              <a:ext uri="{28A0092B-C50C-407E-A947-70E740481C1C}">
                <a14:useLocalDpi xmlns:a14="http://schemas.microsoft.com/office/drawing/2010/main" val="0"/>
              </a:ext>
            </a:extLst>
          </a:blip>
          <a:srcRect l="5353" r="7698" b="1"/>
          <a:stretch/>
        </p:blipFill>
        <p:spPr>
          <a:xfrm>
            <a:off x="2133460" y="1714712"/>
            <a:ext cx="4572280" cy="3428576"/>
          </a:xfrm>
          <a:prstGeom prst="rect">
            <a:avLst/>
          </a:prstGeom>
        </p:spPr>
      </p:pic>
      <p:sp>
        <p:nvSpPr>
          <p:cNvPr id="6" name="AutoShape 10" descr="Rat auf Draht">
            <a:extLst>
              <a:ext uri="{FF2B5EF4-FFF2-40B4-BE49-F238E27FC236}">
                <a16:creationId xmlns:a16="http://schemas.microsoft.com/office/drawing/2014/main" id="{5D50671B-C0DD-E44E-81E1-7E317C7425EF}"/>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 name="Textfeld 4">
            <a:extLst>
              <a:ext uri="{FF2B5EF4-FFF2-40B4-BE49-F238E27FC236}">
                <a16:creationId xmlns:a16="http://schemas.microsoft.com/office/drawing/2014/main" id="{AFC42696-9A98-49EC-B032-6FC8BD5D9040}"/>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Unterstützung für Eltern</a:t>
            </a:r>
          </a:p>
        </p:txBody>
      </p:sp>
    </p:spTree>
    <p:extLst>
      <p:ext uri="{BB962C8B-B14F-4D97-AF65-F5344CB8AC3E}">
        <p14:creationId xmlns:p14="http://schemas.microsoft.com/office/powerpoint/2010/main" val="22091487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7" name="Gruppieren 46"/>
          <p:cNvGrpSpPr/>
          <p:nvPr/>
        </p:nvGrpSpPr>
        <p:grpSpPr>
          <a:xfrm>
            <a:off x="6097420" y="3437768"/>
            <a:ext cx="2700003" cy="2376000"/>
            <a:chOff x="6284715" y="3822903"/>
            <a:chExt cx="2700003" cy="2376000"/>
          </a:xfrm>
        </p:grpSpPr>
        <p:sp>
          <p:nvSpPr>
            <p:cNvPr id="18" name="Rechteck 17">
              <a:hlinkClick r:id="rId3"/>
            </p:cNvPr>
            <p:cNvSpPr/>
            <p:nvPr/>
          </p:nvSpPr>
          <p:spPr>
            <a:xfrm>
              <a:off x="6284718" y="3822903"/>
              <a:ext cx="2700000" cy="2376000"/>
            </a:xfrm>
            <a:prstGeom prst="rect">
              <a:avLst/>
            </a:prstGeom>
            <a:solidFill>
              <a:srgbClr val="969696">
                <a:alpha val="69804"/>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45" name="Textfeld 44">
              <a:hlinkClick r:id="rId3"/>
            </p:cNvPr>
            <p:cNvSpPr txBox="1"/>
            <p:nvPr/>
          </p:nvSpPr>
          <p:spPr>
            <a:xfrm>
              <a:off x="6284715" y="5526618"/>
              <a:ext cx="2690009"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www.saferinternet.at/zielgruppen/jugendliche</a:t>
              </a:r>
              <a:endParaRPr lang="de-AT" sz="1600" dirty="0">
                <a:solidFill>
                  <a:schemeClr val="bg1"/>
                </a:solidFill>
              </a:endParaRPr>
            </a:p>
          </p:txBody>
        </p:sp>
      </p:grpSp>
      <p:grpSp>
        <p:nvGrpSpPr>
          <p:cNvPr id="74" name="Gruppieren 73"/>
          <p:cNvGrpSpPr/>
          <p:nvPr/>
        </p:nvGrpSpPr>
        <p:grpSpPr>
          <a:xfrm>
            <a:off x="3213886" y="889235"/>
            <a:ext cx="2700299" cy="2376000"/>
            <a:chOff x="3213886" y="1279760"/>
            <a:chExt cx="2700299" cy="2376000"/>
          </a:xfrm>
        </p:grpSpPr>
        <p:sp>
          <p:nvSpPr>
            <p:cNvPr id="17" name="Rechteck 16">
              <a:hlinkClick r:id="rId4"/>
            </p:cNvPr>
            <p:cNvSpPr/>
            <p:nvPr/>
          </p:nvSpPr>
          <p:spPr>
            <a:xfrm>
              <a:off x="3214184" y="1279760"/>
              <a:ext cx="2700000" cy="2376000"/>
            </a:xfrm>
            <a:prstGeom prst="rect">
              <a:avLst/>
            </a:prstGeom>
            <a:solidFill>
              <a:srgbClr val="80197F">
                <a:alpha val="60000"/>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20" name="Textfeld 19">
              <a:hlinkClick r:id="rId4"/>
            </p:cNvPr>
            <p:cNvSpPr txBox="1"/>
            <p:nvPr/>
          </p:nvSpPr>
          <p:spPr>
            <a:xfrm>
              <a:off x="3214185" y="1413436"/>
              <a:ext cx="2700000" cy="384721"/>
            </a:xfrm>
            <a:prstGeom prst="rect">
              <a:avLst/>
            </a:prstGeom>
            <a:noFill/>
          </p:spPr>
          <p:txBody>
            <a:bodyPr wrap="square" rtlCol="0">
              <a:spAutoFit/>
            </a:bodyPr>
            <a:lstStyle/>
            <a:p>
              <a:pPr algn="ctr"/>
              <a:r>
                <a:rPr lang="de-AT" sz="1900" dirty="0" err="1">
                  <a:latin typeface="Gill Sans MT" panose="020B0502020104020203" pitchFamily="34" charset="0"/>
                </a:rPr>
                <a:t>Broschürenservice</a:t>
              </a:r>
              <a:endParaRPr lang="de-AT" sz="1900" dirty="0"/>
            </a:p>
          </p:txBody>
        </p:sp>
        <p:sp>
          <p:nvSpPr>
            <p:cNvPr id="29" name="Textfeld 28">
              <a:hlinkClick r:id="rId4"/>
            </p:cNvPr>
            <p:cNvSpPr txBox="1"/>
            <p:nvPr/>
          </p:nvSpPr>
          <p:spPr>
            <a:xfrm>
              <a:off x="3213886" y="2984132"/>
              <a:ext cx="2700298"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p>
            <a:p>
              <a:pPr algn="ctr"/>
              <a:r>
                <a:rPr lang="de-AT" sz="1600" dirty="0" err="1">
                  <a:solidFill>
                    <a:schemeClr val="bg1"/>
                  </a:solidFill>
                  <a:latin typeface="Gill Sans MT" panose="020B0502020104020203" pitchFamily="34" charset="0"/>
                </a:rPr>
                <a:t>broschuerenservice</a:t>
              </a:r>
              <a:endParaRPr lang="de-AT" sz="1600" dirty="0">
                <a:solidFill>
                  <a:schemeClr val="bg1"/>
                </a:solidFill>
              </a:endParaRPr>
            </a:p>
          </p:txBody>
        </p:sp>
        <p:pic>
          <p:nvPicPr>
            <p:cNvPr id="66" name="Grafik 65">
              <a:hlinkClick r:id="rId4"/>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18942" y="1835368"/>
              <a:ext cx="1019931" cy="1113872"/>
            </a:xfrm>
            <a:prstGeom prst="rect">
              <a:avLst/>
            </a:prstGeom>
          </p:spPr>
        </p:pic>
      </p:grpSp>
      <p:grpSp>
        <p:nvGrpSpPr>
          <p:cNvPr id="75" name="Gruppieren 74"/>
          <p:cNvGrpSpPr/>
          <p:nvPr/>
        </p:nvGrpSpPr>
        <p:grpSpPr>
          <a:xfrm>
            <a:off x="6087431" y="894906"/>
            <a:ext cx="2700000" cy="2376000"/>
            <a:chOff x="6087431" y="1285431"/>
            <a:chExt cx="2700000" cy="2376000"/>
          </a:xfrm>
        </p:grpSpPr>
        <p:grpSp>
          <p:nvGrpSpPr>
            <p:cNvPr id="48" name="Gruppieren 47"/>
            <p:cNvGrpSpPr/>
            <p:nvPr/>
          </p:nvGrpSpPr>
          <p:grpSpPr>
            <a:xfrm>
              <a:off x="6087431" y="1285431"/>
              <a:ext cx="2700000" cy="2376000"/>
              <a:chOff x="6295976" y="1280662"/>
              <a:chExt cx="2700000" cy="2376000"/>
            </a:xfrm>
          </p:grpSpPr>
          <p:sp>
            <p:nvSpPr>
              <p:cNvPr id="19" name="Rechteck 18">
                <a:hlinkClick r:id="rId6"/>
              </p:cNvPr>
              <p:cNvSpPr/>
              <p:nvPr/>
            </p:nvSpPr>
            <p:spPr>
              <a:xfrm>
                <a:off x="6295976" y="1280662"/>
                <a:ext cx="2700000" cy="2376000"/>
              </a:xfrm>
              <a:prstGeom prst="rect">
                <a:avLst/>
              </a:prstGeom>
              <a:solidFill>
                <a:srgbClr val="ED7D31">
                  <a:alpha val="80000"/>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21" name="Textfeld 20">
                <a:hlinkClick r:id="rId6"/>
              </p:cNvPr>
              <p:cNvSpPr txBox="1"/>
              <p:nvPr/>
            </p:nvSpPr>
            <p:spPr>
              <a:xfrm>
                <a:off x="6295977" y="1425170"/>
                <a:ext cx="2699999" cy="384721"/>
              </a:xfrm>
              <a:prstGeom prst="rect">
                <a:avLst/>
              </a:prstGeom>
              <a:noFill/>
            </p:spPr>
            <p:txBody>
              <a:bodyPr wrap="square" rtlCol="0">
                <a:spAutoFit/>
              </a:bodyPr>
              <a:lstStyle/>
              <a:p>
                <a:pPr algn="ctr"/>
                <a:r>
                  <a:rPr lang="de-AT" sz="1900" dirty="0">
                    <a:latin typeface="Gill Sans MT" panose="020B0502020104020203" pitchFamily="34" charset="0"/>
                  </a:rPr>
                  <a:t>Veranstaltungsservice</a:t>
                </a:r>
                <a:endParaRPr lang="de-AT" sz="1900" dirty="0"/>
              </a:p>
            </p:txBody>
          </p:sp>
          <p:sp>
            <p:nvSpPr>
              <p:cNvPr id="31" name="Textfeld 30">
                <a:hlinkClick r:id="rId6"/>
              </p:cNvPr>
              <p:cNvSpPr txBox="1"/>
              <p:nvPr/>
            </p:nvSpPr>
            <p:spPr>
              <a:xfrm>
                <a:off x="6305968" y="2983015"/>
                <a:ext cx="2690008"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p>
              <a:p>
                <a:pPr algn="ctr"/>
                <a:r>
                  <a:rPr lang="de-AT" sz="1600" dirty="0" err="1">
                    <a:solidFill>
                      <a:schemeClr val="bg1"/>
                    </a:solidFill>
                    <a:latin typeface="Gill Sans MT" panose="020B0502020104020203" pitchFamily="34" charset="0"/>
                  </a:rPr>
                  <a:t>veranstaltungsservice</a:t>
                </a:r>
                <a:endParaRPr lang="de-AT" sz="1600" dirty="0">
                  <a:solidFill>
                    <a:schemeClr val="bg1"/>
                  </a:solidFill>
                </a:endParaRPr>
              </a:p>
            </p:txBody>
          </p:sp>
        </p:grpSp>
        <p:pic>
          <p:nvPicPr>
            <p:cNvPr id="67" name="Grafik 66">
              <a:hlinkClick r:id="rId6"/>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48408" y="1853337"/>
              <a:ext cx="960742" cy="1095111"/>
            </a:xfrm>
            <a:prstGeom prst="rect">
              <a:avLst/>
            </a:prstGeom>
          </p:spPr>
        </p:pic>
      </p:grpSp>
      <p:grpSp>
        <p:nvGrpSpPr>
          <p:cNvPr id="76" name="Gruppieren 75"/>
          <p:cNvGrpSpPr/>
          <p:nvPr/>
        </p:nvGrpSpPr>
        <p:grpSpPr>
          <a:xfrm>
            <a:off x="338351" y="3431476"/>
            <a:ext cx="2826481" cy="2376000"/>
            <a:chOff x="338351" y="3822001"/>
            <a:chExt cx="2826481" cy="2376000"/>
          </a:xfrm>
        </p:grpSpPr>
        <p:grpSp>
          <p:nvGrpSpPr>
            <p:cNvPr id="46" name="Gruppieren 45"/>
            <p:cNvGrpSpPr/>
            <p:nvPr/>
          </p:nvGrpSpPr>
          <p:grpSpPr>
            <a:xfrm>
              <a:off x="338351" y="3822001"/>
              <a:ext cx="2826481" cy="2376000"/>
              <a:chOff x="576552" y="3822903"/>
              <a:chExt cx="2826481" cy="2376000"/>
            </a:xfrm>
          </p:grpSpPr>
          <p:sp>
            <p:nvSpPr>
              <p:cNvPr id="52" name="Rechteck 51">
                <a:hlinkClick r:id="rId8"/>
              </p:cNvPr>
              <p:cNvSpPr/>
              <p:nvPr/>
            </p:nvSpPr>
            <p:spPr>
              <a:xfrm>
                <a:off x="611188" y="3822903"/>
                <a:ext cx="2700000" cy="2376000"/>
              </a:xfrm>
              <a:prstGeom prst="rect">
                <a:avLst/>
              </a:prstGeom>
              <a:solidFill>
                <a:srgbClr val="2E75B6">
                  <a:alpha val="80000"/>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57" name="Textfeld 56">
                <a:hlinkClick r:id="rId8"/>
              </p:cNvPr>
              <p:cNvSpPr txBox="1"/>
              <p:nvPr/>
            </p:nvSpPr>
            <p:spPr>
              <a:xfrm>
                <a:off x="576552" y="3961052"/>
                <a:ext cx="2826481" cy="384721"/>
              </a:xfrm>
              <a:prstGeom prst="rect">
                <a:avLst/>
              </a:prstGeom>
              <a:noFill/>
            </p:spPr>
            <p:txBody>
              <a:bodyPr wrap="square" rtlCol="0">
                <a:spAutoFit/>
              </a:bodyPr>
              <a:lstStyle/>
              <a:p>
                <a:pPr algn="ctr"/>
                <a:r>
                  <a:rPr lang="de-AT" sz="1900" dirty="0">
                    <a:latin typeface="Gill Sans MT" panose="020B0502020104020203" pitchFamily="34" charset="0"/>
                  </a:rPr>
                  <a:t>Privatsphäre-Leitfäden</a:t>
                </a:r>
                <a:endParaRPr lang="de-AT" sz="2000" dirty="0">
                  <a:latin typeface="Gill Sans MT" panose="020B0502020104020203" pitchFamily="34" charset="0"/>
                </a:endParaRPr>
              </a:p>
            </p:txBody>
          </p:sp>
          <p:sp>
            <p:nvSpPr>
              <p:cNvPr id="30" name="Textfeld 29">
                <a:hlinkClick r:id="rId8"/>
              </p:cNvPr>
              <p:cNvSpPr txBox="1"/>
              <p:nvPr/>
            </p:nvSpPr>
            <p:spPr>
              <a:xfrm>
                <a:off x="611186" y="5532910"/>
                <a:ext cx="2700000"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br>
                  <a:rPr lang="de-AT" sz="1600" dirty="0">
                    <a:solidFill>
                      <a:schemeClr val="bg1"/>
                    </a:solidFill>
                    <a:latin typeface="Gill Sans MT" panose="020B0502020104020203" pitchFamily="34" charset="0"/>
                  </a:rPr>
                </a:br>
                <a:r>
                  <a:rPr lang="de-AT" sz="1600" dirty="0">
                    <a:solidFill>
                      <a:schemeClr val="bg1"/>
                    </a:solidFill>
                    <a:latin typeface="Gill Sans MT" panose="020B0502020104020203" pitchFamily="34" charset="0"/>
                  </a:rPr>
                  <a:t>leitfaden</a:t>
                </a:r>
                <a:endParaRPr lang="de-AT" sz="1600" dirty="0">
                  <a:solidFill>
                    <a:schemeClr val="bg1"/>
                  </a:solidFill>
                </a:endParaRPr>
              </a:p>
            </p:txBody>
          </p:sp>
        </p:grpSp>
        <p:pic>
          <p:nvPicPr>
            <p:cNvPr id="68" name="Grafik 67">
              <a:hlinkClick r:id="rId8"/>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51022" y="4427707"/>
              <a:ext cx="1170876" cy="1135179"/>
            </a:xfrm>
            <a:prstGeom prst="rect">
              <a:avLst/>
            </a:prstGeom>
          </p:spPr>
        </p:pic>
      </p:grpSp>
      <p:grpSp>
        <p:nvGrpSpPr>
          <p:cNvPr id="77" name="Gruppieren 76"/>
          <p:cNvGrpSpPr/>
          <p:nvPr/>
        </p:nvGrpSpPr>
        <p:grpSpPr>
          <a:xfrm>
            <a:off x="3213886" y="3444059"/>
            <a:ext cx="2700298" cy="2376000"/>
            <a:chOff x="3213886" y="3834584"/>
            <a:chExt cx="2700298" cy="2376000"/>
          </a:xfrm>
        </p:grpSpPr>
        <p:grpSp>
          <p:nvGrpSpPr>
            <p:cNvPr id="14" name="Gruppieren 13"/>
            <p:cNvGrpSpPr/>
            <p:nvPr/>
          </p:nvGrpSpPr>
          <p:grpSpPr>
            <a:xfrm>
              <a:off x="3213886" y="3834584"/>
              <a:ext cx="2700298" cy="2376000"/>
              <a:chOff x="3385254" y="3732354"/>
              <a:chExt cx="2700298" cy="2376000"/>
            </a:xfrm>
          </p:grpSpPr>
          <p:sp>
            <p:nvSpPr>
              <p:cNvPr id="16" name="Rechteck 15">
                <a:hlinkClick r:id="rId10"/>
              </p:cNvPr>
              <p:cNvSpPr/>
              <p:nvPr/>
            </p:nvSpPr>
            <p:spPr>
              <a:xfrm>
                <a:off x="3385552" y="3732354"/>
                <a:ext cx="2700000" cy="2376000"/>
              </a:xfrm>
              <a:prstGeom prst="rect">
                <a:avLst/>
              </a:prstGeom>
              <a:solidFill>
                <a:srgbClr val="94C23D">
                  <a:alpha val="89804"/>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22" name="Textfeld 21">
                <a:hlinkClick r:id="rId10"/>
              </p:cNvPr>
              <p:cNvSpPr txBox="1"/>
              <p:nvPr/>
            </p:nvSpPr>
            <p:spPr>
              <a:xfrm>
                <a:off x="3385255" y="3859435"/>
                <a:ext cx="2700297" cy="384721"/>
              </a:xfrm>
              <a:prstGeom prst="rect">
                <a:avLst/>
              </a:prstGeom>
              <a:noFill/>
            </p:spPr>
            <p:txBody>
              <a:bodyPr wrap="square" rtlCol="0">
                <a:spAutoFit/>
              </a:bodyPr>
              <a:lstStyle/>
              <a:p>
                <a:pPr algn="ctr"/>
                <a:r>
                  <a:rPr lang="de-AT" sz="1900" dirty="0">
                    <a:latin typeface="Gill Sans MT" panose="020B0502020104020203" pitchFamily="34" charset="0"/>
                  </a:rPr>
                  <a:t>Tests und Quiz</a:t>
                </a:r>
                <a:endParaRPr lang="de-AT" sz="1900" dirty="0"/>
              </a:p>
            </p:txBody>
          </p:sp>
          <p:sp>
            <p:nvSpPr>
              <p:cNvPr id="34" name="Textfeld 33">
                <a:hlinkClick r:id="rId10"/>
              </p:cNvPr>
              <p:cNvSpPr txBox="1"/>
              <p:nvPr/>
            </p:nvSpPr>
            <p:spPr>
              <a:xfrm>
                <a:off x="3385254" y="5429778"/>
                <a:ext cx="2700298"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p>
              <a:p>
                <a:pPr algn="ctr"/>
                <a:r>
                  <a:rPr lang="de-AT" sz="1600" dirty="0" err="1">
                    <a:solidFill>
                      <a:schemeClr val="bg1"/>
                    </a:solidFill>
                    <a:latin typeface="Gill Sans MT" panose="020B0502020104020203" pitchFamily="34" charset="0"/>
                  </a:rPr>
                  <a:t>quiz</a:t>
                </a:r>
                <a:endParaRPr lang="de-AT" sz="1600" dirty="0">
                  <a:solidFill>
                    <a:schemeClr val="bg1"/>
                  </a:solidFill>
                </a:endParaRPr>
              </a:p>
            </p:txBody>
          </p:sp>
        </p:grpSp>
        <p:pic>
          <p:nvPicPr>
            <p:cNvPr id="69" name="Grafik 68">
              <a:hlinkClick r:id="rId10"/>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120704" y="4484392"/>
              <a:ext cx="877915" cy="1050837"/>
            </a:xfrm>
            <a:prstGeom prst="rect">
              <a:avLst/>
            </a:prstGeom>
          </p:spPr>
        </p:pic>
      </p:grpSp>
      <p:sp>
        <p:nvSpPr>
          <p:cNvPr id="44" name="Textfeld 43">
            <a:hlinkClick r:id="rId3"/>
          </p:cNvPr>
          <p:cNvSpPr txBox="1"/>
          <p:nvPr/>
        </p:nvSpPr>
        <p:spPr>
          <a:xfrm>
            <a:off x="6097423" y="3577043"/>
            <a:ext cx="2699999" cy="677108"/>
          </a:xfrm>
          <a:prstGeom prst="rect">
            <a:avLst/>
          </a:prstGeom>
          <a:noFill/>
        </p:spPr>
        <p:txBody>
          <a:bodyPr wrap="square" rtlCol="0">
            <a:spAutoFit/>
          </a:bodyPr>
          <a:lstStyle/>
          <a:p>
            <a:pPr algn="ctr"/>
            <a:r>
              <a:rPr lang="de-AT" sz="1900" dirty="0">
                <a:latin typeface="Gill Sans MT" panose="020B0502020104020203" pitchFamily="34" charset="0"/>
              </a:rPr>
              <a:t>Tipps &amp; Infos für Jugendliche</a:t>
            </a:r>
            <a:endParaRPr lang="de-AT" sz="1900" dirty="0"/>
          </a:p>
        </p:txBody>
      </p:sp>
      <p:pic>
        <p:nvPicPr>
          <p:cNvPr id="49" name="Grafik 48">
            <a:hlinkClick r:id="rId3"/>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830274" y="4037182"/>
            <a:ext cx="1214314" cy="1200821"/>
          </a:xfrm>
          <a:prstGeom prst="rect">
            <a:avLst/>
          </a:prstGeom>
        </p:spPr>
      </p:pic>
      <p:grpSp>
        <p:nvGrpSpPr>
          <p:cNvPr id="53" name="Gruppieren 52"/>
          <p:cNvGrpSpPr/>
          <p:nvPr/>
        </p:nvGrpSpPr>
        <p:grpSpPr>
          <a:xfrm>
            <a:off x="372985" y="889235"/>
            <a:ext cx="2700000" cy="2389402"/>
            <a:chOff x="372985" y="1279760"/>
            <a:chExt cx="2700000" cy="2389402"/>
          </a:xfrm>
        </p:grpSpPr>
        <p:sp>
          <p:nvSpPr>
            <p:cNvPr id="55" name="Rechteck 54">
              <a:hlinkClick r:id="rId13"/>
            </p:cNvPr>
            <p:cNvSpPr/>
            <p:nvPr/>
          </p:nvSpPr>
          <p:spPr>
            <a:xfrm>
              <a:off x="372985" y="1279760"/>
              <a:ext cx="2700000" cy="2376000"/>
            </a:xfrm>
            <a:prstGeom prst="rect">
              <a:avLst/>
            </a:prstGeom>
            <a:solidFill>
              <a:srgbClr val="F39200">
                <a:alpha val="70000"/>
              </a:srgbClr>
            </a:solidFill>
            <a:ln w="3175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56" name="Textfeld 55">
              <a:hlinkClick r:id="rId13"/>
            </p:cNvPr>
            <p:cNvSpPr txBox="1"/>
            <p:nvPr/>
          </p:nvSpPr>
          <p:spPr>
            <a:xfrm>
              <a:off x="372985" y="1431198"/>
              <a:ext cx="2700000" cy="384721"/>
            </a:xfrm>
            <a:prstGeom prst="rect">
              <a:avLst/>
            </a:prstGeom>
            <a:noFill/>
          </p:spPr>
          <p:txBody>
            <a:bodyPr wrap="square" rtlCol="0">
              <a:spAutoFit/>
            </a:bodyPr>
            <a:lstStyle/>
            <a:p>
              <a:pPr algn="ctr"/>
              <a:r>
                <a:rPr lang="de-AT" sz="1900" dirty="0">
                  <a:latin typeface="Gill Sans MT" panose="020B0502020104020203" pitchFamily="34" charset="0"/>
                </a:rPr>
                <a:t>Tipps &amp; Infos</a:t>
              </a:r>
            </a:p>
          </p:txBody>
        </p:sp>
        <p:sp>
          <p:nvSpPr>
            <p:cNvPr id="58" name="Textfeld 57">
              <a:hlinkClick r:id="rId13"/>
            </p:cNvPr>
            <p:cNvSpPr txBox="1"/>
            <p:nvPr/>
          </p:nvSpPr>
          <p:spPr>
            <a:xfrm>
              <a:off x="372985" y="2982193"/>
              <a:ext cx="2700000" cy="338554"/>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endParaRPr lang="de-AT" sz="1600" dirty="0">
                <a:solidFill>
                  <a:schemeClr val="bg1"/>
                </a:solidFill>
              </a:endParaRPr>
            </a:p>
          </p:txBody>
        </p:sp>
        <p:grpSp>
          <p:nvGrpSpPr>
            <p:cNvPr id="62" name="Gruppieren 61"/>
            <p:cNvGrpSpPr/>
            <p:nvPr/>
          </p:nvGrpSpPr>
          <p:grpSpPr>
            <a:xfrm>
              <a:off x="826801" y="3236430"/>
              <a:ext cx="1444789" cy="432732"/>
              <a:chOff x="826801" y="3236430"/>
              <a:chExt cx="1444789" cy="432732"/>
            </a:xfrm>
          </p:grpSpPr>
          <p:pic>
            <p:nvPicPr>
              <p:cNvPr id="71" name="Grafik 70">
                <a:hlinkClick r:id="rId14"/>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26801" y="3312797"/>
                <a:ext cx="259762" cy="259762"/>
              </a:xfrm>
              <a:prstGeom prst="rect">
                <a:avLst/>
              </a:prstGeom>
            </p:spPr>
          </p:pic>
          <p:pic>
            <p:nvPicPr>
              <p:cNvPr id="72" name="Grafik 71">
                <a:hlinkClick r:id="rId16"/>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227464" y="3303699"/>
                <a:ext cx="273299" cy="273299"/>
              </a:xfrm>
              <a:prstGeom prst="rect">
                <a:avLst/>
              </a:prstGeom>
            </p:spPr>
          </p:pic>
          <p:pic>
            <p:nvPicPr>
              <p:cNvPr id="78" name="Grafik 77">
                <a:hlinkClick r:id="rId18"/>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515125" y="3236430"/>
                <a:ext cx="432733" cy="432732"/>
              </a:xfrm>
              <a:prstGeom prst="rect">
                <a:avLst/>
              </a:prstGeom>
            </p:spPr>
          </p:pic>
          <p:pic>
            <p:nvPicPr>
              <p:cNvPr id="79" name="Grafik 78">
                <a:hlinkClick r:id="rId20"/>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961937" y="3343782"/>
                <a:ext cx="309653" cy="218027"/>
              </a:xfrm>
              <a:prstGeom prst="rect">
                <a:avLst/>
              </a:prstGeom>
            </p:spPr>
          </p:pic>
        </p:grpSp>
        <p:pic>
          <p:nvPicPr>
            <p:cNvPr id="70" name="Grafik 69">
              <a:hlinkClick r:id="rId13"/>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187412" y="1912910"/>
              <a:ext cx="1146811" cy="987129"/>
            </a:xfrm>
            <a:prstGeom prst="rect">
              <a:avLst/>
            </a:prstGeom>
          </p:spPr>
        </p:pic>
      </p:grpSp>
      <p:pic>
        <p:nvPicPr>
          <p:cNvPr id="59" name="Grafik 58">
            <a:hlinkClick r:id="rId23"/>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2334223" y="2905211"/>
            <a:ext cx="314117" cy="314117"/>
          </a:xfrm>
          <a:prstGeom prst="rect">
            <a:avLst/>
          </a:prstGeom>
        </p:spPr>
      </p:pic>
      <p:sp>
        <p:nvSpPr>
          <p:cNvPr id="43" name="Textfeld 42">
            <a:extLst>
              <a:ext uri="{FF2B5EF4-FFF2-40B4-BE49-F238E27FC236}">
                <a16:creationId xmlns:a16="http://schemas.microsoft.com/office/drawing/2014/main" id="{720B7145-C1DA-4D26-B108-C18116ECDBD4}"/>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Informationsangebote von Saferinternet.at</a:t>
            </a:r>
          </a:p>
        </p:txBody>
      </p:sp>
    </p:spTree>
    <p:extLst>
      <p:ext uri="{BB962C8B-B14F-4D97-AF65-F5344CB8AC3E}">
        <p14:creationId xmlns:p14="http://schemas.microsoft.com/office/powerpoint/2010/main" val="2190539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Person enthält.&#10;&#10;Automatisch generierte Beschreibung">
            <a:extLst>
              <a:ext uri="{FF2B5EF4-FFF2-40B4-BE49-F238E27FC236}">
                <a16:creationId xmlns:a16="http://schemas.microsoft.com/office/drawing/2014/main" id="{A9184547-669E-4B55-87E8-B5323D46219C}"/>
              </a:ext>
            </a:extLst>
          </p:cNvPr>
          <p:cNvPicPr>
            <a:picLocks noChangeAspect="1"/>
          </p:cNvPicPr>
          <p:nvPr/>
        </p:nvPicPr>
        <p:blipFill rotWithShape="1">
          <a:blip r:embed="rId3">
            <a:extLst>
              <a:ext uri="{28A0092B-C50C-407E-A947-70E740481C1C}">
                <a14:useLocalDpi xmlns:a14="http://schemas.microsoft.com/office/drawing/2010/main" val="0"/>
              </a:ext>
            </a:extLst>
          </a:blip>
          <a:srcRect l="2319" r="2317"/>
          <a:stretch/>
        </p:blipFill>
        <p:spPr>
          <a:xfrm>
            <a:off x="1" y="0"/>
            <a:ext cx="9144000" cy="6392333"/>
          </a:xfrm>
          <a:prstGeom prst="rect">
            <a:avLst/>
          </a:prstGeom>
        </p:spPr>
      </p:pic>
      <p:sp>
        <p:nvSpPr>
          <p:cNvPr id="6" name="Textfeld 5">
            <a:extLst>
              <a:ext uri="{FF2B5EF4-FFF2-40B4-BE49-F238E27FC236}">
                <a16:creationId xmlns:a16="http://schemas.microsoft.com/office/drawing/2014/main" id="{F1421945-67D8-49F6-A5CF-0AD1E2CF9E3C}"/>
              </a:ext>
            </a:extLst>
          </p:cNvPr>
          <p:cNvSpPr txBox="1"/>
          <p:nvPr/>
        </p:nvSpPr>
        <p:spPr>
          <a:xfrm>
            <a:off x="4146698" y="6438442"/>
            <a:ext cx="4997301" cy="400110"/>
          </a:xfrm>
          <a:prstGeom prst="rect">
            <a:avLst/>
          </a:prstGeom>
          <a:noFill/>
        </p:spPr>
        <p:txBody>
          <a:bodyPr wrap="square" rtlCol="0">
            <a:spAutoFit/>
          </a:bodyPr>
          <a:lstStyle/>
          <a:p>
            <a:pPr algn="r"/>
            <a:r>
              <a:rPr lang="de-AT" sz="2000" dirty="0">
                <a:latin typeface="Gill Sans MT" panose="020B0502020104020203" pitchFamily="34" charset="0"/>
                <a:ea typeface="ＭＳ Ｐゴシック" pitchFamily="34" charset="-128"/>
                <a:cs typeface="ＭＳ Ｐゴシック" pitchFamily="34" charset="-128"/>
              </a:rPr>
              <a:t>Generation „Head Down“</a:t>
            </a:r>
            <a:endParaRPr lang="de-AT" sz="1900" dirty="0">
              <a:latin typeface="Gill Sans MT" panose="020B0502020104020203" pitchFamily="34" charset="0"/>
            </a:endParaRPr>
          </a:p>
        </p:txBody>
      </p:sp>
      <p:sp>
        <p:nvSpPr>
          <p:cNvPr id="2" name="Textfeld 1">
            <a:extLst>
              <a:ext uri="{FF2B5EF4-FFF2-40B4-BE49-F238E27FC236}">
                <a16:creationId xmlns:a16="http://schemas.microsoft.com/office/drawing/2014/main" id="{75699EC1-61BE-41D4-AEF9-7F6AAB86EECD}"/>
              </a:ext>
            </a:extLst>
          </p:cNvPr>
          <p:cNvSpPr txBox="1"/>
          <p:nvPr/>
        </p:nvSpPr>
        <p:spPr>
          <a:xfrm>
            <a:off x="7224902" y="6144843"/>
            <a:ext cx="1813317"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b="0" i="0" u="none" strike="noStrike" dirty="0">
                <a:solidFill>
                  <a:schemeClr val="bg1"/>
                </a:solidFill>
                <a:effectLst/>
                <a:latin typeface="Gill Sans MT" panose="020B0502020104020203" pitchFamily="34" charset="0"/>
                <a:hlinkClick r:id="rId4">
                  <a:extLst>
                    <a:ext uri="{A12FA001-AC4F-418D-AE19-62706E023703}">
                      <ahyp:hlinkClr xmlns:ahyp="http://schemas.microsoft.com/office/drawing/2018/hyperlinkcolor" val="tx"/>
                    </a:ext>
                  </a:extLst>
                </a:hlinkClick>
              </a:rPr>
              <a:t>McKaela Taylor</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 </a:t>
            </a:r>
            <a:r>
              <a:rPr lang="de-AT" sz="1000" dirty="0">
                <a:solidFill>
                  <a:schemeClr val="bg1"/>
                </a:solidFill>
                <a:latin typeface="Gill Sans MT" panose="020B0502020104020203" pitchFamily="34" charset="0"/>
              </a:rPr>
              <a:t>/ </a:t>
            </a:r>
            <a:r>
              <a:rPr lang="de-AT" sz="1000" dirty="0" err="1">
                <a:solidFill>
                  <a:schemeClr val="bg1"/>
                </a:solidFill>
                <a:latin typeface="Gill Sans MT" panose="020B0502020104020203" pitchFamily="34" charset="0"/>
              </a:rPr>
              <a:t>Unsplash</a:t>
            </a:r>
            <a:endParaRPr lang="de-AT" sz="10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1224213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B48D6D-3C2A-5E40-91B6-8D708B94511D}"/>
              </a:ext>
            </a:extLst>
          </p:cNvPr>
          <p:cNvSpPr>
            <a:spLocks noGrp="1"/>
          </p:cNvSpPr>
          <p:nvPr>
            <p:ph type="title"/>
          </p:nvPr>
        </p:nvSpPr>
        <p:spPr/>
        <p:txBody>
          <a:bodyPr/>
          <a:lstStyle/>
          <a:p>
            <a:endParaRPr lang="de-AT"/>
          </a:p>
        </p:txBody>
      </p:sp>
      <p:pic>
        <p:nvPicPr>
          <p:cNvPr id="7" name="Inhaltsplatzhalter 6" descr="Ein Bild, das Kalender enthält.&#10;&#10;Automatisch generierte Beschreibung">
            <a:extLst>
              <a:ext uri="{FF2B5EF4-FFF2-40B4-BE49-F238E27FC236}">
                <a16:creationId xmlns:a16="http://schemas.microsoft.com/office/drawing/2014/main" id="{30C0F10D-377C-E5CA-FA97-7B774FA5932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3999" cy="6466086"/>
          </a:xfrm>
        </p:spPr>
      </p:pic>
      <p:sp>
        <p:nvSpPr>
          <p:cNvPr id="5" name="Textfeld 4">
            <a:extLst>
              <a:ext uri="{FF2B5EF4-FFF2-40B4-BE49-F238E27FC236}">
                <a16:creationId xmlns:a16="http://schemas.microsoft.com/office/drawing/2014/main" id="{C905C735-A978-4D17-8FFE-688F6BA988CF}"/>
              </a:ext>
            </a:extLst>
          </p:cNvPr>
          <p:cNvSpPr txBox="1"/>
          <p:nvPr/>
        </p:nvSpPr>
        <p:spPr>
          <a:xfrm>
            <a:off x="4146698" y="6438442"/>
            <a:ext cx="4997301" cy="400110"/>
          </a:xfrm>
          <a:prstGeom prst="rect">
            <a:avLst/>
          </a:prstGeom>
          <a:noFill/>
        </p:spPr>
        <p:txBody>
          <a:bodyPr wrap="square" rtlCol="0">
            <a:spAutoFit/>
          </a:bodyPr>
          <a:lstStyle/>
          <a:p>
            <a:pPr algn="r"/>
            <a:r>
              <a:rPr lang="de-AT" sz="2000" dirty="0">
                <a:latin typeface="Gill Sans MT" panose="020B0502020104020203" pitchFamily="34" charset="0"/>
                <a:ea typeface="ＭＳ Ｐゴシック" pitchFamily="34" charset="-128"/>
                <a:cs typeface="ＭＳ Ｐゴシック" pitchFamily="34" charset="-128"/>
              </a:rPr>
              <a:t>Jugend-Internet-Monitor</a:t>
            </a:r>
            <a:endParaRPr lang="de-AT" sz="1900" dirty="0">
              <a:latin typeface="Gill Sans MT" panose="020B0502020104020203" pitchFamily="34" charset="0"/>
            </a:endParaRPr>
          </a:p>
        </p:txBody>
      </p:sp>
    </p:spTree>
    <p:extLst>
      <p:ext uri="{BB962C8B-B14F-4D97-AF65-F5344CB8AC3E}">
        <p14:creationId xmlns:p14="http://schemas.microsoft.com/office/powerpoint/2010/main" val="3285456196"/>
      </p:ext>
    </p:extLst>
  </p:cSld>
  <p:clrMapOvr>
    <a:masterClrMapping/>
  </p:clrMapOvr>
</p:sld>
</file>

<file path=ppt/theme/theme1.xml><?xml version="1.0" encoding="utf-8"?>
<a:theme xmlns:a="http://schemas.openxmlformats.org/drawingml/2006/main" name="Office">
  <a:themeElements>
    <a:clrScheme name="Benutzerdefiniert 3">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39200"/>
      </a:hlink>
      <a:folHlink>
        <a:srgbClr val="434F5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31750">
          <a:solidFill>
            <a:srgbClr val="F39200"/>
          </a:solidFill>
        </a:ln>
      </a:spPr>
      <a:bodyPr rtlCol="0" anchor="ctr"/>
      <a:lstStyle>
        <a:defPPr algn="ctr">
          <a:defRPr sz="1900" dirty="0" err="1" smtClean="0">
            <a:solidFill>
              <a:schemeClr val="tx1"/>
            </a:solidFill>
            <a:latin typeface="Gill Sans MT" panose="020B05020201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63500">
          <a:solidFill>
            <a:srgbClr val="F39200"/>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900" dirty="0" err="1" smtClean="0">
            <a:latin typeface="Gill Sans MT" panose="020B05020201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8205</Words>
  <Application>Microsoft Office PowerPoint</Application>
  <PresentationFormat>Bildschirmpräsentation (4:3)</PresentationFormat>
  <Paragraphs>790</Paragraphs>
  <Slides>71</Slides>
  <Notes>66</Notes>
  <HiddenSlides>16</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71</vt:i4>
      </vt:variant>
    </vt:vector>
  </HeadingPairs>
  <TitlesOfParts>
    <vt:vector size="81" baseType="lpstr">
      <vt:lpstr>-apple-system</vt:lpstr>
      <vt:lpstr>Arial</vt:lpstr>
      <vt:lpstr>Calibri</vt:lpstr>
      <vt:lpstr>Calibri Light</vt:lpstr>
      <vt:lpstr>Gill Sans MT</vt:lpstr>
      <vt:lpstr>Roboto</vt:lpstr>
      <vt:lpstr>TheSans Plain</vt:lpstr>
      <vt:lpstr>Times</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Informationskompetenz</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Das Internet sicher nutzen!</dc:title>
  <dc:creator>lili</dc:creator>
  <cp:lastModifiedBy>Matthias Jax</cp:lastModifiedBy>
  <cp:revision>323</cp:revision>
  <dcterms:created xsi:type="dcterms:W3CDTF">2018-07-11T13:12:25Z</dcterms:created>
  <dcterms:modified xsi:type="dcterms:W3CDTF">2023-04-26T07:24:27Z</dcterms:modified>
</cp:coreProperties>
</file>