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3"/>
  </p:notesMasterIdLst>
  <p:handoutMasterIdLst>
    <p:handoutMasterId r:id="rId54"/>
  </p:handoutMasterIdLst>
  <p:sldIdLst>
    <p:sldId id="360" r:id="rId2"/>
    <p:sldId id="481" r:id="rId3"/>
    <p:sldId id="475" r:id="rId4"/>
    <p:sldId id="587" r:id="rId5"/>
    <p:sldId id="412" r:id="rId6"/>
    <p:sldId id="405" r:id="rId7"/>
    <p:sldId id="657" r:id="rId8"/>
    <p:sldId id="643" r:id="rId9"/>
    <p:sldId id="642" r:id="rId10"/>
    <p:sldId id="451" r:id="rId11"/>
    <p:sldId id="569" r:id="rId12"/>
    <p:sldId id="556" r:id="rId13"/>
    <p:sldId id="807" r:id="rId14"/>
    <p:sldId id="849" r:id="rId15"/>
    <p:sldId id="659" r:id="rId16"/>
    <p:sldId id="554" r:id="rId17"/>
    <p:sldId id="459" r:id="rId18"/>
    <p:sldId id="545" r:id="rId19"/>
    <p:sldId id="641" r:id="rId20"/>
    <p:sldId id="547" r:id="rId21"/>
    <p:sldId id="548" r:id="rId22"/>
    <p:sldId id="471" r:id="rId23"/>
    <p:sldId id="551" r:id="rId24"/>
    <p:sldId id="466" r:id="rId25"/>
    <p:sldId id="571" r:id="rId26"/>
    <p:sldId id="573" r:id="rId27"/>
    <p:sldId id="574" r:id="rId28"/>
    <p:sldId id="589" r:id="rId29"/>
    <p:sldId id="590" r:id="rId30"/>
    <p:sldId id="397" r:id="rId31"/>
    <p:sldId id="461" r:id="rId32"/>
    <p:sldId id="476" r:id="rId33"/>
    <p:sldId id="473" r:id="rId34"/>
    <p:sldId id="544" r:id="rId35"/>
    <p:sldId id="613" r:id="rId36"/>
    <p:sldId id="650" r:id="rId37"/>
    <p:sldId id="614" r:id="rId38"/>
    <p:sldId id="615" r:id="rId39"/>
    <p:sldId id="617" r:id="rId40"/>
    <p:sldId id="658" r:id="rId41"/>
    <p:sldId id="619" r:id="rId42"/>
    <p:sldId id="620" r:id="rId43"/>
    <p:sldId id="656" r:id="rId44"/>
    <p:sldId id="651" r:id="rId45"/>
    <p:sldId id="652" r:id="rId46"/>
    <p:sldId id="624" r:id="rId47"/>
    <p:sldId id="655" r:id="rId48"/>
    <p:sldId id="654" r:id="rId49"/>
    <p:sldId id="625" r:id="rId50"/>
    <p:sldId id="626" r:id="rId51"/>
    <p:sldId id="65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0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ca" initials="f" lastIdx="5" clrIdx="0"/>
  <p:cmAuthor id="2" name="Barbara Buchegger" initials="BB" lastIdx="12" clrIdx="1"/>
  <p:cmAuthor id="3" name="Barbara Buchegger" initials="BB [2]" lastIdx="1" clrIdx="2"/>
  <p:cmAuthor id="4" name="Barbara Buchegger" initials="BB [3]" lastIdx="1" clrIdx="3"/>
  <p:cmAuthor id="5" name="Barbara Buchegger" initials="BB [4]" lastIdx="1" clrIdx="4"/>
  <p:cmAuthor id="6" name="Barbara Buchegger" initials="BB [5]" lastIdx="1" clrIdx="5"/>
  <p:cmAuthor id="7" name="Barbara Buchegger" initials="BB [6]" lastIdx="1" clrIdx="6"/>
  <p:cmAuthor id="8" name="Barbara Buchegger" initials="BB [7]" lastIdx="1" clrIdx="7"/>
  <p:cmAuthor id="9" name="Barbara Buchegger" initials="BB [8]" lastIdx="1" clrIdx="8"/>
  <p:cmAuthor id="10" name="Barbara Buchegger" initials="BB [9]" lastIdx="1" clrIdx="9"/>
  <p:cmAuthor id="11" name="Barbara Buchegger" initials="BB [10]" lastIdx="1" clrIdx="10"/>
  <p:cmAuthor id="12" name="Barbara Buchegger" initials="BB [11]" lastIdx="1" clrIdx="11"/>
  <p:cmAuthor id="13" name="Barbara Buchegger" initials="BB [12]" lastIdx="1" clrIdx="12"/>
  <p:cmAuthor id="14" name="Barbara Buchegger" initials="BB [13]" lastIdx="1" clrIdx="13"/>
  <p:cmAuthor id="15" name="Barbara Buchegger" initials="BB [14]" lastIdx="1" clrIdx="14"/>
  <p:cmAuthor id="16" name="Barbara Buchegger" initials="BB [15]" lastIdx="1" clrIdx="15"/>
  <p:cmAuthor id="17" name="Barbara Buchegger" initials="BB [16]" lastIdx="1" clrIdx="16"/>
  <p:cmAuthor id="18" name="Barbara Buchegger" initials="BB [17]" lastIdx="1" clrIdx="17"/>
  <p:cmAuthor id="19" name="Barbara Buchegger" initials="BB [18]" lastIdx="1" clrIdx="18"/>
  <p:cmAuthor id="20" name="Barbara Buchegger" initials="BB [19]" lastIdx="1" clrIdx="19"/>
  <p:cmAuthor id="21" name="Barbara Buchegger" initials="BB [20]" lastIdx="1" clrIdx="20"/>
  <p:cmAuthor id="22" name="Barbara Buchegger" initials="BB [21]" lastIdx="1" clrIdx="21"/>
  <p:cmAuthor id="23" name="Marlene Kettinger" initials="MK" lastIdx="1" clrIdx="22"/>
  <p:cmAuthor id="24" name="Matthias Jax" initials="MJ" lastIdx="1" clrIdx="23">
    <p:extLst>
      <p:ext uri="{19B8F6BF-5375-455C-9EA6-DF929625EA0E}">
        <p15:presenceInfo xmlns:p15="http://schemas.microsoft.com/office/powerpoint/2012/main" userId="5e50e151f25829bf" providerId="Windows Live"/>
      </p:ext>
    </p:extLst>
  </p:cmAuthor>
  <p:cmAuthor id="25" name="Sandra Pöheim" initials="SP" lastIdx="1" clrIdx="24">
    <p:extLst>
      <p:ext uri="{19B8F6BF-5375-455C-9EA6-DF929625EA0E}">
        <p15:presenceInfo xmlns:p15="http://schemas.microsoft.com/office/powerpoint/2012/main" userId="1db92f2775dc8f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990033"/>
    <a:srgbClr val="434F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6470C-27A7-4CEC-A090-BF8892C90194}" v="1" dt="2023-04-26T07:25:06.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8745" autoAdjust="0"/>
    <p:restoredTop sz="79906" autoAdjust="0"/>
  </p:normalViewPr>
  <p:slideViewPr>
    <p:cSldViewPr snapToGrid="0" showGuides="1">
      <p:cViewPr varScale="1">
        <p:scale>
          <a:sx n="111" d="100"/>
          <a:sy n="111" d="100"/>
        </p:scale>
        <p:origin x="1434" y="78"/>
      </p:cViewPr>
      <p:guideLst>
        <p:guide orient="horz" pos="550"/>
        <p:guide pos="3039"/>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0768"/>
    </p:cViewPr>
  </p:sorterViewPr>
  <p:notesViewPr>
    <p:cSldViewPr snapToGrid="0">
      <p:cViewPr varScale="1">
        <p:scale>
          <a:sx n="80" d="100"/>
          <a:sy n="80" d="100"/>
        </p:scale>
        <p:origin x="273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Jax" userId="cd89ef17-9735-4177-9198-9f4f41e2c0d7" providerId="ADAL" clId="{1A56470C-27A7-4CEC-A090-BF8892C90194}"/>
    <pc:docChg chg="custSel modMainMaster">
      <pc:chgData name="Matthias Jax" userId="cd89ef17-9735-4177-9198-9f4f41e2c0d7" providerId="ADAL" clId="{1A56470C-27A7-4CEC-A090-BF8892C90194}" dt="2023-04-26T07:25:06.186" v="1"/>
      <pc:docMkLst>
        <pc:docMk/>
      </pc:docMkLst>
      <pc:sldMasterChg chg="modSldLayout">
        <pc:chgData name="Matthias Jax" userId="cd89ef17-9735-4177-9198-9f4f41e2c0d7" providerId="ADAL" clId="{1A56470C-27A7-4CEC-A090-BF8892C90194}" dt="2023-04-26T07:25:06.186" v="1"/>
        <pc:sldMasterMkLst>
          <pc:docMk/>
          <pc:sldMasterMk cId="2487646790" sldId="2147483660"/>
        </pc:sldMasterMkLst>
        <pc:sldLayoutChg chg="addSp delSp modSp mod">
          <pc:chgData name="Matthias Jax" userId="cd89ef17-9735-4177-9198-9f4f41e2c0d7" providerId="ADAL" clId="{1A56470C-27A7-4CEC-A090-BF8892C90194}" dt="2023-04-26T07:25:06.186" v="1"/>
          <pc:sldLayoutMkLst>
            <pc:docMk/>
            <pc:sldMasterMk cId="2487646790" sldId="2147483660"/>
            <pc:sldLayoutMk cId="2774457056" sldId="2147483661"/>
          </pc:sldLayoutMkLst>
          <pc:grpChg chg="del">
            <ac:chgData name="Matthias Jax" userId="cd89ef17-9735-4177-9198-9f4f41e2c0d7" providerId="ADAL" clId="{1A56470C-27A7-4CEC-A090-BF8892C90194}" dt="2023-04-26T07:25:05.420" v="0" actId="478"/>
            <ac:grpSpMkLst>
              <pc:docMk/>
              <pc:sldMasterMk cId="2487646790" sldId="2147483660"/>
              <pc:sldLayoutMk cId="2774457056" sldId="2147483661"/>
              <ac:grpSpMk id="13" creationId="{8E3C442F-F6B0-43D2-8693-C845AC3E8821}"/>
            </ac:grpSpMkLst>
          </pc:grpChg>
          <pc:picChg chg="add mod">
            <ac:chgData name="Matthias Jax" userId="cd89ef17-9735-4177-9198-9f4f41e2c0d7" providerId="ADAL" clId="{1A56470C-27A7-4CEC-A090-BF8892C90194}" dt="2023-04-26T07:25:06.186" v="1"/>
            <ac:picMkLst>
              <pc:docMk/>
              <pc:sldMasterMk cId="2487646790" sldId="2147483660"/>
              <pc:sldLayoutMk cId="2774457056" sldId="2147483661"/>
              <ac:picMk id="3" creationId="{E4AB6A6F-3352-3E0F-A99B-DFE61497A2B5}"/>
            </ac:picMkLst>
          </pc:picChg>
          <pc:picChg chg="add mod">
            <ac:chgData name="Matthias Jax" userId="cd89ef17-9735-4177-9198-9f4f41e2c0d7" providerId="ADAL" clId="{1A56470C-27A7-4CEC-A090-BF8892C90194}" dt="2023-04-26T07:25:06.186" v="1"/>
            <ac:picMkLst>
              <pc:docMk/>
              <pc:sldMasterMk cId="2487646790" sldId="2147483660"/>
              <pc:sldLayoutMk cId="2774457056" sldId="2147483661"/>
              <ac:picMk id="4" creationId="{B829CAE2-9C35-D5D2-06B1-C093330C5B68}"/>
            </ac:picMkLst>
          </pc:picChg>
          <pc:picChg chg="add mod">
            <ac:chgData name="Matthias Jax" userId="cd89ef17-9735-4177-9198-9f4f41e2c0d7" providerId="ADAL" clId="{1A56470C-27A7-4CEC-A090-BF8892C90194}" dt="2023-04-26T07:25:06.186" v="1"/>
            <ac:picMkLst>
              <pc:docMk/>
              <pc:sldMasterMk cId="2487646790" sldId="2147483660"/>
              <pc:sldLayoutMk cId="2774457056" sldId="2147483661"/>
              <ac:picMk id="5" creationId="{625A89F4-D1BA-8B91-E24E-BBE51464F9E2}"/>
            </ac:picMkLst>
          </pc:picChg>
          <pc:picChg chg="add mod">
            <ac:chgData name="Matthias Jax" userId="cd89ef17-9735-4177-9198-9f4f41e2c0d7" providerId="ADAL" clId="{1A56470C-27A7-4CEC-A090-BF8892C90194}" dt="2023-04-26T07:25:06.186" v="1"/>
            <ac:picMkLst>
              <pc:docMk/>
              <pc:sldMasterMk cId="2487646790" sldId="2147483660"/>
              <pc:sldLayoutMk cId="2774457056" sldId="2147483661"/>
              <ac:picMk id="6" creationId="{FDDC7A50-A8E6-56E2-AA3B-D2ADD133EB7E}"/>
            </ac:picMkLst>
          </pc:picChg>
          <pc:picChg chg="add mod">
            <ac:chgData name="Matthias Jax" userId="cd89ef17-9735-4177-9198-9f4f41e2c0d7" providerId="ADAL" clId="{1A56470C-27A7-4CEC-A090-BF8892C90194}" dt="2023-04-26T07:25:06.186" v="1"/>
            <ac:picMkLst>
              <pc:docMk/>
              <pc:sldMasterMk cId="2487646790" sldId="2147483660"/>
              <pc:sldLayoutMk cId="2774457056" sldId="2147483661"/>
              <ac:picMk id="7" creationId="{328C10EE-8940-AF89-CAEB-A39B6F00877B}"/>
            </ac:picMkLst>
          </pc:picChg>
          <pc:picChg chg="add mod">
            <ac:chgData name="Matthias Jax" userId="cd89ef17-9735-4177-9198-9f4f41e2c0d7" providerId="ADAL" clId="{1A56470C-27A7-4CEC-A090-BF8892C90194}" dt="2023-04-26T07:25:06.186" v="1"/>
            <ac:picMkLst>
              <pc:docMk/>
              <pc:sldMasterMk cId="2487646790" sldId="2147483660"/>
              <pc:sldLayoutMk cId="2774457056" sldId="2147483661"/>
              <ac:picMk id="8" creationId="{E08DAA34-993B-BCFD-2FCC-D97E0298519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3448096-CA18-4483-8A3B-F400D94E0B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63AD4E35-2699-4A46-9356-0AE6AB818D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6DB28E-C5F0-46A0-84EE-F5579FCF1F04}" type="datetimeFigureOut">
              <a:rPr lang="de-AT" smtClean="0"/>
              <a:t>26.04.2023</a:t>
            </a:fld>
            <a:endParaRPr lang="de-AT"/>
          </a:p>
        </p:txBody>
      </p:sp>
      <p:sp>
        <p:nvSpPr>
          <p:cNvPr id="4" name="Fußzeilenplatzhalter 3">
            <a:extLst>
              <a:ext uri="{FF2B5EF4-FFF2-40B4-BE49-F238E27FC236}">
                <a16:creationId xmlns:a16="http://schemas.microsoft.com/office/drawing/2014/main" id="{E437B0BD-6D93-43F2-8901-D49A4B921A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9464C351-8CB0-485A-AF45-65D5EA7EC1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559EEE-D8DD-45E3-9671-2C5A4B112598}" type="slidenum">
              <a:rPr lang="de-AT" smtClean="0"/>
              <a:t>‹Nr.›</a:t>
            </a:fld>
            <a:endParaRPr lang="de-AT"/>
          </a:p>
        </p:txBody>
      </p:sp>
    </p:spTree>
    <p:extLst>
      <p:ext uri="{BB962C8B-B14F-4D97-AF65-F5344CB8AC3E}">
        <p14:creationId xmlns:p14="http://schemas.microsoft.com/office/powerpoint/2010/main" val="2153010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F06C4-ADF8-4350-A037-0F83E0B0DC09}" type="datetimeFigureOut">
              <a:rPr lang="de-AT" smtClean="0"/>
              <a:t>26.04.2023</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9136F-CA9D-4FE5-85DC-58A8F95C26FC}" type="slidenum">
              <a:rPr lang="de-AT" smtClean="0"/>
              <a:t>‹Nr.›</a:t>
            </a:fld>
            <a:endParaRPr lang="de-AT"/>
          </a:p>
        </p:txBody>
      </p:sp>
    </p:spTree>
    <p:extLst>
      <p:ext uri="{BB962C8B-B14F-4D97-AF65-F5344CB8AC3E}">
        <p14:creationId xmlns:p14="http://schemas.microsoft.com/office/powerpoint/2010/main" val="120400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creativecommons.org/licenses/by-nc/3.0/a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blinde-kuh.d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helles-koepfchen.de/" TargetMode="External"/><Relationship Id="rId4" Type="http://schemas.openxmlformats.org/officeDocument/2006/relationships/hyperlink" Target="http://www.fragfinn.d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rataufdraht.a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Arial" panose="020B0604020202020204" pitchFamily="34" charset="0"/>
                <a:ea typeface="ＭＳ Ｐゴシック" panose="020B0600070205080204" pitchFamily="34" charset="-128"/>
              </a:rPr>
              <a:t>Saferinternet.at</a:t>
            </a:r>
            <a:r>
              <a:rPr lang="de-DE" altLang="de-DE" dirty="0">
                <a:latin typeface="Arial" panose="020B0604020202020204" pitchFamily="34" charset="0"/>
                <a:ea typeface="ＭＳ Ｐゴシック" panose="020B0600070205080204" pitchFamily="34" charset="-128"/>
              </a:rPr>
              <a:t> unterstützt Kinder, Jugendliche, Eltern und Lehrende beim sicheren, kompetenten und verantwortungsvollen Umgang mit digitalen Medien</a:t>
            </a:r>
            <a:r>
              <a:rPr lang="de-DE" altLang="de-DE" dirty="0">
                <a:latin typeface="Times" panose="02020603050405020304" pitchFamily="18" charset="0"/>
                <a:ea typeface="ＭＳ Ｐゴシック" panose="020B0600070205080204" pitchFamily="34" charset="-128"/>
              </a:rPr>
              <a:t>. Auf der Website </a:t>
            </a:r>
            <a:r>
              <a:rPr lang="de-DE" altLang="de-DE" u="sng" dirty="0">
                <a:latin typeface="Times" panose="02020603050405020304" pitchFamily="18" charset="0"/>
                <a:ea typeface="ＭＳ Ｐゴシック" panose="020B0600070205080204" pitchFamily="34" charset="-128"/>
              </a:rPr>
              <a:t>www.saferinternet.at</a:t>
            </a:r>
            <a:r>
              <a:rPr lang="de-DE" altLang="de-DE" dirty="0">
                <a:latin typeface="Times" panose="02020603050405020304" pitchFamily="18" charset="0"/>
                <a:ea typeface="ＭＳ Ｐゴシック" panose="020B0600070205080204" pitchFamily="34" charset="-128"/>
              </a:rPr>
              <a:t> finden sich aktuelle Informationen und Tipps, kostenlose Broschüren und Materialien zum Download, Beratungsangebote sowie das Veranstaltungsservice. </a:t>
            </a:r>
            <a:r>
              <a:rPr lang="de-DE" altLang="de-DE" dirty="0">
                <a:latin typeface="Arial" panose="020B0604020202020204" pitchFamily="34" charset="0"/>
                <a:ea typeface="ＭＳ Ｐゴシック" panose="020B0600070205080204" pitchFamily="34" charset="-128"/>
              </a:rPr>
              <a:t>Die Initiative wird im Auftrag der Europäischen Kommission im Rahmen des CEF/Telecom-Programms umgesetzt.</a:t>
            </a:r>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a:t>
            </a:fld>
            <a:endParaRPr lang="de-AT"/>
          </a:p>
        </p:txBody>
      </p:sp>
    </p:spTree>
    <p:extLst>
      <p:ext uri="{BB962C8B-B14F-4D97-AF65-F5344CB8AC3E}">
        <p14:creationId xmlns:p14="http://schemas.microsoft.com/office/powerpoint/2010/main" val="238272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Was an deinem Gerät kann eigentlich etwas kosten?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Kostenpflichtige Apps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In-App-Käufe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Wenn das Datenvolumen überschritten wird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Versenden von SMS und telefonieren, sofern keine Freieinheiten im Vertrag verankert sind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Ferngespräche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  </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10</a:t>
            </a:fld>
            <a:endParaRPr lang="de-AT"/>
          </a:p>
        </p:txBody>
      </p:sp>
    </p:spTree>
    <p:extLst>
      <p:ext uri="{BB962C8B-B14F-4D97-AF65-F5344CB8AC3E}">
        <p14:creationId xmlns:p14="http://schemas.microsoft.com/office/powerpoint/2010/main" val="1169705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AT" altLang="de-DE" dirty="0">
                <a:latin typeface="Times" panose="02020603050405020304" pitchFamily="18" charset="0"/>
                <a:ea typeface="ヒラギノ角ゴ Pro W3" pitchFamily="6" charset="-128"/>
              </a:rPr>
              <a:t>Man kann mit Kindern üben, welche Aussagen im Internet „wahr“ oder „falsch“ sind und was „ja“ oder „nein“ bedeuten kann. </a:t>
            </a:r>
          </a:p>
          <a:p>
            <a:pPr eaLnBrk="1" hangingPunct="1">
              <a:spcBef>
                <a:spcPct val="0"/>
              </a:spcBef>
            </a:pPr>
            <a:r>
              <a:rPr lang="de-DE" altLang="de-DE" dirty="0">
                <a:latin typeface="Times" panose="02020603050405020304" pitchFamily="18" charset="0"/>
                <a:ea typeface="ヒラギノ角ゴ Pro W3" pitchFamily="6" charset="-128"/>
              </a:rPr>
              <a:t>Bereiten Sie dafür verschiedene Beispiele (Gewinnspiele, Abos, Online-Shopping, Abzocke, Spam…) vor und lassen Sie diese von Ihren SchülerInnen bewerten. Besonders viel Spaß macht es, wenn sich die Kinder dabei bewegen können, z.B. wenn sie sich im Raum je nach „ja“ oder „nein“ positionieren müssen. </a:t>
            </a:r>
          </a:p>
          <a:p>
            <a:pPr eaLnBrk="1" hangingPunct="1">
              <a:spcBef>
                <a:spcPct val="0"/>
              </a:spcBef>
            </a:pPr>
            <a:r>
              <a:rPr lang="de-DE" altLang="de-DE" dirty="0">
                <a:latin typeface="Times" panose="02020603050405020304" pitchFamily="18" charset="0"/>
                <a:ea typeface="ヒラギノ角ゴ Pro W3" pitchFamily="6" charset="-128"/>
              </a:rPr>
              <a:t>Besprechen Sie gemeinsam mit den Kindern das Beispiel: </a:t>
            </a:r>
          </a:p>
          <a:p>
            <a:pPr marL="171450" indent="-171450" eaLnBrk="1" hangingPunct="1">
              <a:spcBef>
                <a:spcPct val="0"/>
              </a:spcBef>
              <a:buFont typeface="Arial" panose="020B0604020202020204" pitchFamily="34" charset="0"/>
              <a:buChar char="•"/>
            </a:pPr>
            <a:r>
              <a:rPr lang="de-DE" altLang="de-DE" dirty="0">
                <a:latin typeface="Times" panose="02020603050405020304" pitchFamily="18" charset="0"/>
                <a:ea typeface="ヒラギノ角ゴ Pro W3" pitchFamily="6" charset="-128"/>
              </a:rPr>
              <a:t>Welche Inhalte/Abfragen sind okay?</a:t>
            </a:r>
          </a:p>
          <a:p>
            <a:pPr marL="171450" indent="-171450" eaLnBrk="1" hangingPunct="1">
              <a:spcBef>
                <a:spcPct val="0"/>
              </a:spcBef>
              <a:buFont typeface="Arial" panose="020B0604020202020204" pitchFamily="34" charset="0"/>
              <a:buChar char="•"/>
            </a:pPr>
            <a:r>
              <a:rPr lang="de-DE" altLang="de-DE" dirty="0">
                <a:latin typeface="Times" panose="02020603050405020304" pitchFamily="18" charset="0"/>
                <a:ea typeface="ヒラギノ角ゴ Pro W3" pitchFamily="6" charset="-128"/>
              </a:rPr>
              <a:t>Wo darf ich weiterklicken, wo nicht?</a:t>
            </a:r>
          </a:p>
          <a:p>
            <a:pPr marL="171450" indent="-171450" eaLnBrk="1" hangingPunct="1">
              <a:spcBef>
                <a:spcPct val="0"/>
              </a:spcBef>
              <a:buFont typeface="Arial" panose="020B0604020202020204" pitchFamily="34" charset="0"/>
              <a:buChar char="•"/>
            </a:pPr>
            <a:r>
              <a:rPr lang="de-DE" altLang="de-DE" dirty="0">
                <a:latin typeface="Times" panose="02020603050405020304" pitchFamily="18" charset="0"/>
                <a:ea typeface="ヒラギノ角ゴ Pro W3" pitchFamily="6" charset="-128"/>
              </a:rPr>
              <a:t>Was bedeutet „ja“ oder „nein“ bei Abos, Anmeldungen, Spiele-Registrierungen im Internet?</a:t>
            </a:r>
          </a:p>
          <a:p>
            <a:pPr marL="171450" indent="-171450" eaLnBrk="1" hangingPunct="1">
              <a:spcBef>
                <a:spcPct val="0"/>
              </a:spcBef>
              <a:buFont typeface="Arial" panose="020B0604020202020204" pitchFamily="34" charset="0"/>
              <a:buChar char="•"/>
            </a:pPr>
            <a:r>
              <a:rPr lang="de-DE" altLang="de-DE" dirty="0">
                <a:latin typeface="Times" panose="02020603050405020304" pitchFamily="18" charset="0"/>
                <a:ea typeface="ヒラギノ角ゴ Pro W3" pitchFamily="6" charset="-128"/>
              </a:rPr>
              <a:t>Gibt es etwas Kleingedrucktes, wo sich Kosten, Fristen oder andere Verpflichtungen verstecken? </a:t>
            </a: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r>
              <a:rPr lang="de-DE" altLang="de-DE" dirty="0">
                <a:latin typeface="Times" panose="02020603050405020304" pitchFamily="18" charset="0"/>
                <a:ea typeface="ヒラギノ角ゴ Pro W3" pitchFamily="6" charset="-128"/>
              </a:rPr>
              <a:t>Die Abbildung stammt aus dem Unterrichtsmaterial „Safer Internet in der Volksschule (1. Aufl.)“</a:t>
            </a:r>
          </a:p>
          <a:p>
            <a:pPr eaLnBrk="1" hangingPunct="1">
              <a:spcBef>
                <a:spcPct val="0"/>
              </a:spcBef>
            </a:pPr>
            <a:endParaRPr lang="de-DE" altLang="de-DE" dirty="0">
              <a:latin typeface="Times" panose="02020603050405020304" pitchFamily="18" charset="0"/>
              <a:ea typeface="ヒラギノ角ゴ Pro W3" pitchFamily="6"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11</a:t>
            </a:fld>
            <a:endParaRPr lang="de-AT"/>
          </a:p>
        </p:txBody>
      </p:sp>
    </p:spTree>
    <p:extLst>
      <p:ext uri="{BB962C8B-B14F-4D97-AF65-F5344CB8AC3E}">
        <p14:creationId xmlns:p14="http://schemas.microsoft.com/office/powerpoint/2010/main" val="1661756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lienbildplatzhalter 1">
            <a:extLst>
              <a:ext uri="{FF2B5EF4-FFF2-40B4-BE49-F238E27FC236}">
                <a16:creationId xmlns:a16="http://schemas.microsoft.com/office/drawing/2014/main" id="{B27390DF-FC60-4336-8555-27E78406D5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izenplatzhalter 2">
            <a:extLst>
              <a:ext uri="{FF2B5EF4-FFF2-40B4-BE49-F238E27FC236}">
                <a16:creationId xmlns:a16="http://schemas.microsoft.com/office/drawing/2014/main" id="{88BCA842-EAF5-4572-9577-9533D6DBC8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sz="2400" dirty="0">
                <a:latin typeface="Times" panose="02020603050405020304" pitchFamily="18" charset="0"/>
                <a:ea typeface="ヒラギノ角ゴ Pro W3" pitchFamily="6" charset="-128"/>
              </a:rPr>
              <a:t>Kinder kommen im Internet immer wieder mit Inhalten in Kontakt, die ihnen Angst machen, z.B. Inhalte in Spielen, Filmen, Pornos etc. In der Regel suchen Kinder nicht gezielt nach diesen Inhalten, sondern stolpern eher zufällig darüber, z.B. bei der Internet-Suche oder bei Mutproben.</a:t>
            </a:r>
          </a:p>
          <a:p>
            <a:pPr eaLnBrk="1" hangingPunct="1">
              <a:spcBef>
                <a:spcPct val="0"/>
              </a:spcBef>
            </a:pPr>
            <a:endParaRPr lang="de-DE" altLang="de-DE" sz="2400" dirty="0">
              <a:latin typeface="Times" panose="02020603050405020304" pitchFamily="18" charset="0"/>
              <a:ea typeface="ヒラギノ角ゴ Pro W3" pitchFamily="6" charset="-128"/>
            </a:endParaRPr>
          </a:p>
          <a:p>
            <a:pPr eaLnBrk="1" hangingPunct="1">
              <a:spcBef>
                <a:spcPct val="0"/>
              </a:spcBef>
              <a:buFontTx/>
              <a:buChar char="•"/>
            </a:pPr>
            <a:r>
              <a:rPr lang="de-DE" altLang="de-DE" sz="2400" b="1" dirty="0">
                <a:latin typeface="Times" panose="02020603050405020304" pitchFamily="18" charset="0"/>
                <a:ea typeface="ヒラギノ角ゴ Pro W3" pitchFamily="6" charset="-128"/>
              </a:rPr>
              <a:t>Diskutieren: </a:t>
            </a:r>
            <a:r>
              <a:rPr lang="de-DE" altLang="de-DE" sz="2400" dirty="0">
                <a:latin typeface="Times" panose="02020603050405020304" pitchFamily="18" charset="0"/>
                <a:ea typeface="ヒラギノ角ゴ Pro W3" pitchFamily="6" charset="-128"/>
              </a:rPr>
              <a:t>Wie kann man reagieren, wenn einem ein Bild Angst macht? (z.B. das Bild schließen, mit jemandem reden etc.)</a:t>
            </a:r>
          </a:p>
          <a:p>
            <a:pPr eaLnBrk="1" hangingPunct="1">
              <a:spcBef>
                <a:spcPct val="0"/>
              </a:spcBef>
              <a:buFontTx/>
              <a:buChar char="•"/>
            </a:pPr>
            <a:r>
              <a:rPr lang="de-DE" altLang="de-DE" sz="2400" b="1" dirty="0">
                <a:latin typeface="Times" panose="02020603050405020304" pitchFamily="18" charset="0"/>
                <a:ea typeface="ヒラギノ角ゴ Pro W3" pitchFamily="6" charset="-128"/>
              </a:rPr>
              <a:t>Übung: </a:t>
            </a:r>
            <a:r>
              <a:rPr lang="de-DE" altLang="de-DE" sz="2400" b="0" dirty="0">
                <a:latin typeface="Times" panose="02020603050405020304" pitchFamily="18" charset="0"/>
                <a:ea typeface="ヒラギノ角ゴ Pro W3" pitchFamily="6" charset="-128"/>
              </a:rPr>
              <a:t>Die</a:t>
            </a:r>
            <a:r>
              <a:rPr lang="de-DE" altLang="de-DE" sz="2400" dirty="0">
                <a:latin typeface="Times" panose="02020603050405020304" pitchFamily="18" charset="0"/>
                <a:ea typeface="ヒラギノ角ゴ Pro W3" pitchFamily="6" charset="-128"/>
              </a:rPr>
              <a:t> SchülerInnen schreiben auf einen Zettel, mit wem er oder sie bei Ängsten reden kann.</a:t>
            </a:r>
            <a:endParaRPr lang="de-AT" altLang="de-DE" sz="2400" dirty="0">
              <a:latin typeface="Times" panose="02020603050405020304" pitchFamily="18" charset="0"/>
              <a:ea typeface="ヒラギノ角ゴ Pro W3" pitchFamily="6" charset="-128"/>
            </a:endParaRPr>
          </a:p>
          <a:p>
            <a:pPr eaLnBrk="1" hangingPunct="1">
              <a:spcBef>
                <a:spcPct val="0"/>
              </a:spcBef>
            </a:pPr>
            <a:endParaRPr lang="de-AT" altLang="de-DE" sz="2400" dirty="0">
              <a:ea typeface="ヒラギノ角ゴ Pro W3" pitchFamily="6" charset="-128"/>
            </a:endParaRPr>
          </a:p>
        </p:txBody>
      </p:sp>
      <p:sp>
        <p:nvSpPr>
          <p:cNvPr id="69635" name="Foliennummernplatzhalter 3">
            <a:extLst>
              <a:ext uri="{FF2B5EF4-FFF2-40B4-BE49-F238E27FC236}">
                <a16:creationId xmlns:a16="http://schemas.microsoft.com/office/drawing/2014/main" id="{74C630DE-3D90-42B1-807D-03B812282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6DA8320-7D08-4D9F-A739-B746F1878744}" type="slidenum">
              <a:rPr lang="de-AT" altLang="de-DE" smtClean="0">
                <a:latin typeface="Calibri" panose="020F0502020204030204" pitchFamily="34" charset="0"/>
              </a:rPr>
              <a:pPr/>
              <a:t>12</a:t>
            </a:fld>
            <a:endParaRPr lang="de-AT" altLang="de-DE">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Viele Kinder kennen Kettenbriefe – Nachrichten, die etwa über WhatsApp verschickt werden, mit der Aufforderung, sie an andere Personen weiterzuleiten. Manche dieser Kettennachrichten beinhalten lustige Geschichten, andere wiederum gruselige Inhalte, die Kindern Angst machen, </a:t>
            </a:r>
            <a:r>
              <a:rPr lang="de-DE" altLang="de-DE" dirty="0" err="1">
                <a:latin typeface="Times" panose="02020603050405020304" pitchFamily="18" charset="0"/>
                <a:ea typeface="ＭＳ Ｐゴシック" panose="020B0600070205080204" pitchFamily="34" charset="-128"/>
              </a:rPr>
              <a:t>z.B</a:t>
            </a:r>
            <a:r>
              <a:rPr lang="de-DE" altLang="de-DE" dirty="0">
                <a:latin typeface="Times" panose="02020603050405020304" pitchFamily="18" charset="0"/>
                <a:ea typeface="ＭＳ Ｐゴシック" panose="020B0600070205080204" pitchFamily="34" charset="-128"/>
              </a:rPr>
              <a:t> Morddrohungen oder angsteinflößende Warnungen.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Solche Kettenbriefe werden von Kindern als sehr bedrohlich empfunden. Es fällt ihnen schwer zu glauben, dass diese Drohungen nicht wahr werden. </a:t>
            </a:r>
          </a:p>
          <a:p>
            <a:endParaRPr lang="de-DE" altLang="de-DE" dirty="0">
              <a:latin typeface="Times" panose="02020603050405020304" pitchFamily="18" charset="0"/>
              <a:ea typeface="ＭＳ Ｐゴシック" panose="020B0600070205080204" pitchFamily="34" charset="-128"/>
            </a:endParaRPr>
          </a:p>
          <a:p>
            <a:r>
              <a:rPr lang="de-AT" dirty="0"/>
              <a:t>Diskutieren: </a:t>
            </a:r>
          </a:p>
          <a:p>
            <a:r>
              <a:rPr lang="de-AT" dirty="0"/>
              <a:t>Was ist ein Kettenbrief?</a:t>
            </a:r>
          </a:p>
          <a:p>
            <a:r>
              <a:rPr lang="de-AT" dirty="0"/>
              <a:t>Sind die Drohungen wahr?</a:t>
            </a:r>
          </a:p>
          <a:p>
            <a:r>
              <a:rPr lang="de-AT" dirty="0"/>
              <a:t>Wie gehen Kinder damit um?</a:t>
            </a:r>
          </a:p>
          <a:p>
            <a:r>
              <a:rPr lang="de-AT" dirty="0"/>
              <a:t>Was können sie tun, wenn sie einen erhalten?</a:t>
            </a:r>
          </a:p>
          <a:p>
            <a:endParaRPr lang="de-AT" b="0" i="0" dirty="0">
              <a:solidFill>
                <a:srgbClr val="333333"/>
              </a:solidFill>
              <a:effectLst/>
              <a:latin typeface="Roboto" pitchFamily="2" charset="0"/>
            </a:endParaRPr>
          </a:p>
          <a:p>
            <a:endParaRPr lang="de-DE"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NEU: </a:t>
            </a:r>
            <a:r>
              <a:rPr lang="de-DE" altLang="de-DE" dirty="0">
                <a:latin typeface="Times" panose="02020603050405020304" pitchFamily="18" charset="0"/>
                <a:ea typeface="ＭＳ Ｐゴシック" panose="020B0600070205080204" pitchFamily="34" charset="-128"/>
              </a:rPr>
              <a:t>Ab sofort gibt</a:t>
            </a:r>
            <a:r>
              <a:rPr lang="de-DE" altLang="de-DE" baseline="0" dirty="0">
                <a:latin typeface="Times" panose="02020603050405020304" pitchFamily="18" charset="0"/>
                <a:ea typeface="ＭＳ Ｐゴシック" panose="020B0600070205080204" pitchFamily="34" charset="-128"/>
              </a:rPr>
              <a:t> es </a:t>
            </a:r>
            <a:r>
              <a:rPr lang="de-DE" altLang="de-DE" dirty="0">
                <a:latin typeface="Times" panose="02020603050405020304" pitchFamily="18" charset="0"/>
                <a:ea typeface="ＭＳ Ｐゴシック" panose="020B0600070205080204" pitchFamily="34" charset="-128"/>
              </a:rPr>
              <a:t>die Möglichkeit, Kettenbriefe an den Kettenbrief-Chatbot zu senden: </a:t>
            </a:r>
            <a:r>
              <a:rPr lang="de-AT" b="0" i="0" dirty="0">
                <a:solidFill>
                  <a:srgbClr val="333333"/>
                </a:solidFill>
                <a:effectLst/>
                <a:latin typeface="Roboto" pitchFamily="2" charset="0"/>
              </a:rPr>
              <a:t> 0681 108 094 49  </a:t>
            </a:r>
          </a:p>
          <a:p>
            <a:r>
              <a:rPr lang="de-DE" baseline="0" dirty="0">
                <a:latin typeface="Times" panose="02020603050405020304" pitchFamily="18" charset="0"/>
                <a:ea typeface="ＭＳ Ｐゴシック" panose="020B0600070205080204" pitchFamily="34" charset="-128"/>
              </a:rPr>
              <a:t>https://www.saferinternet.at/projekte/der-kettenbrief-chatbot/</a:t>
            </a:r>
          </a:p>
        </p:txBody>
      </p:sp>
      <p:sp>
        <p:nvSpPr>
          <p:cNvPr id="4" name="Foliennummernplatzhalter 3"/>
          <p:cNvSpPr>
            <a:spLocks noGrp="1"/>
          </p:cNvSpPr>
          <p:nvPr>
            <p:ph type="sldNum" sz="quarter" idx="10"/>
          </p:nvPr>
        </p:nvSpPr>
        <p:spPr/>
        <p:txBody>
          <a:bodyPr/>
          <a:lstStyle/>
          <a:p>
            <a:fld id="{5BC9136F-CA9D-4FE5-85DC-58A8F95C26FC}" type="slidenum">
              <a:rPr lang="de-AT" smtClean="0"/>
              <a:t>13</a:t>
            </a:fld>
            <a:endParaRPr lang="de-AT"/>
          </a:p>
        </p:txBody>
      </p:sp>
    </p:spTree>
    <p:extLst>
      <p:ext uri="{BB962C8B-B14F-4D97-AF65-F5344CB8AC3E}">
        <p14:creationId xmlns:p14="http://schemas.microsoft.com/office/powerpoint/2010/main" val="3180848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dirty="0">
                <a:ea typeface="ＭＳ Ｐゴシック" pitchFamily="34" charset="-128"/>
              </a:rPr>
              <a:t>PEGI-Symbole: </a:t>
            </a:r>
          </a:p>
          <a:p>
            <a:pPr>
              <a:defRPr/>
            </a:pPr>
            <a:endParaRPr lang="de-AT" altLang="de-DE" b="1"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Faust</a:t>
            </a:r>
            <a:r>
              <a:rPr lang="de-DE" altLang="de-DE" dirty="0">
                <a:ea typeface="ＭＳ Ｐゴシック" pitchFamily="34" charset="-128"/>
              </a:rPr>
              <a:t>: </a:t>
            </a:r>
            <a:r>
              <a:rPr lang="de-DE" sz="1200" b="0" i="0" kern="1200" dirty="0">
                <a:solidFill>
                  <a:schemeClr val="tx1"/>
                </a:solidFill>
                <a:effectLst/>
                <a:latin typeface="+mn-lt"/>
                <a:ea typeface="+mn-ea"/>
                <a:cs typeface="+mn-cs"/>
              </a:rPr>
              <a:t>Das Spiel enthält Gewaltdarstellungen oder verherrlicht/verharmlost Gewalt</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Sprechblase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verwendet Schimpfwörter</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Spinne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bereitet kleinen Kindern Angst oder ist gruselig</a:t>
            </a:r>
          </a:p>
          <a:p>
            <a:pPr marL="171450" indent="-171450">
              <a:buFont typeface="Arial" panose="020B0604020202020204" pitchFamily="34" charset="0"/>
              <a:buChar char="•"/>
              <a:defRPr/>
            </a:pPr>
            <a:r>
              <a:rPr lang="de-DE" altLang="de-DE" b="1" dirty="0">
                <a:ea typeface="ＭＳ Ｐゴシック" pitchFamily="34" charset="-128"/>
              </a:rPr>
              <a:t>Männer</a:t>
            </a:r>
            <a:r>
              <a:rPr lang="de-DE" altLang="de-DE" dirty="0">
                <a:ea typeface="ＭＳ Ｐゴシック" pitchFamily="34" charset="-128"/>
              </a:rPr>
              <a:t>-</a:t>
            </a:r>
            <a:r>
              <a:rPr lang="de-DE" altLang="de-DE" b="1" dirty="0">
                <a:ea typeface="ＭＳ Ｐゴシック" pitchFamily="34" charset="-128"/>
              </a:rPr>
              <a:t>Frauen</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Nacktheit und/oder sexuelle Handlungen oder spielt auf sexuelle Handlungen an</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Spritze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bezieht sich auf Drogenkonsum oder zeigt diesen</a:t>
            </a:r>
          </a:p>
          <a:p>
            <a:pPr marL="171450" indent="-171450">
              <a:buFont typeface="Arial" panose="020B0604020202020204" pitchFamily="34" charset="0"/>
              <a:buChar char="•"/>
              <a:defRPr/>
            </a:pPr>
            <a:r>
              <a:rPr lang="de-DE" altLang="de-DE" b="1" dirty="0">
                <a:ea typeface="ＭＳ Ｐゴシック" pitchFamily="34" charset="-128"/>
              </a:rPr>
              <a:t>Personengruppe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Diskriminierung oder Spielinhalt fördert Diskriminierung</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Würfel</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fordert zum Glücksspiel auf oder gibt Anleitung dazu</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Weltkugel: </a:t>
            </a:r>
            <a:r>
              <a:rPr lang="de-DE" sz="1200" b="0" i="0" kern="1200" dirty="0">
                <a:solidFill>
                  <a:schemeClr val="tx1"/>
                </a:solidFill>
                <a:effectLst/>
                <a:latin typeface="+mn-lt"/>
                <a:ea typeface="+mn-ea"/>
                <a:cs typeface="+mn-cs"/>
              </a:rPr>
              <a:t>Spiel kann online gespielt werden</a:t>
            </a:r>
            <a:br>
              <a:rPr lang="de-DE" altLang="de-DE" dirty="0">
                <a:ea typeface="ＭＳ Ｐゴシック" pitchFamily="34" charset="-128"/>
              </a:rPr>
            </a:b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3, 7, 12, 16, 18</a:t>
            </a:r>
            <a:r>
              <a:rPr lang="de-DE" altLang="de-DE" dirty="0">
                <a:ea typeface="ＭＳ Ｐゴシック" pitchFamily="34" charset="-128"/>
              </a:rPr>
              <a:t>: Altersfreigabe laut Jugendschutzgesetz (in Wien müssen Spiele verpflichtend gekennzeichnet sein) – die Alterskennzeichnung bezieht sich nur auf den Jugendschutz, nicht auf die Spielbarkeit!</a:t>
            </a:r>
          </a:p>
          <a:p>
            <a:pPr>
              <a:defRPr/>
            </a:pPr>
            <a:endParaRPr lang="de-AT" altLang="de-DE" dirty="0">
              <a:ea typeface="ＭＳ Ｐゴシック" pitchFamily="34" charset="-128"/>
            </a:endParaRPr>
          </a:p>
          <a:p>
            <a:pPr>
              <a:defRPr/>
            </a:pPr>
            <a:r>
              <a:rPr lang="de-DE" altLang="de-DE" dirty="0">
                <a:ea typeface="ＭＳ Ｐゴシック" pitchFamily="34" charset="-128"/>
              </a:rPr>
              <a:t>Achtung: Internetspiele ungleich Browserspiele!</a:t>
            </a:r>
          </a:p>
          <a:p>
            <a:pPr>
              <a:defRPr/>
            </a:pPr>
            <a:endParaRPr lang="de-DE" altLang="de-DE" dirty="0">
              <a:ea typeface="ＭＳ Ｐゴシック" pitchFamily="34" charset="-128"/>
            </a:endParaRPr>
          </a:p>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u="sng" dirty="0">
                <a:latin typeface="Arial" panose="020B0604020202020204" pitchFamily="34" charset="0"/>
                <a:ea typeface="ＭＳ Ｐゴシック" panose="020B0600070205080204" pitchFamily="34" charset="-128"/>
              </a:rPr>
              <a:t>www.bupp.at</a:t>
            </a:r>
          </a:p>
          <a:p>
            <a:endParaRPr lang="de-DE" altLang="de-DE" dirty="0">
              <a:latin typeface="Arial" panose="020B0604020202020204" pitchFamily="34" charset="0"/>
              <a:ea typeface="ＭＳ Ｐゴシック" panose="020B0600070205080204" pitchFamily="34" charset="-128"/>
            </a:endParaRPr>
          </a:p>
          <a:p>
            <a:r>
              <a:rPr lang="de-AT" b="1" dirty="0"/>
              <a:t>Elternratgeber</a:t>
            </a:r>
            <a:r>
              <a:rPr lang="de-AT" b="1" baseline="0" dirty="0"/>
              <a:t> „Computerspiele“ </a:t>
            </a:r>
            <a:r>
              <a:rPr lang="de-AT" b="0" baseline="0" dirty="0"/>
              <a:t>von Saferinternet.at</a:t>
            </a:r>
          </a:p>
          <a:p>
            <a:r>
              <a:rPr lang="de-AT" baseline="0" dirty="0"/>
              <a:t>Kostenloser Download: </a:t>
            </a:r>
            <a:r>
              <a:rPr lang="de-AT" u="sng" baseline="0" dirty="0"/>
              <a:t>www.saferinternet.at/services/broschuerenservice</a:t>
            </a:r>
          </a:p>
          <a:p>
            <a:pPr>
              <a:defRPr/>
            </a:pPr>
            <a:endParaRPr lang="de-DE" altLang="de-DE"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15</a:t>
            </a:fld>
            <a:endParaRPr lang="de-AT"/>
          </a:p>
        </p:txBody>
      </p:sp>
    </p:spTree>
    <p:extLst>
      <p:ext uri="{BB962C8B-B14F-4D97-AF65-F5344CB8AC3E}">
        <p14:creationId xmlns:p14="http://schemas.microsoft.com/office/powerpoint/2010/main" val="953215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2800" dirty="0">
                <a:latin typeface="Times" panose="02020603050405020304" pitchFamily="18" charset="0"/>
                <a:ea typeface="ＭＳ Ｐゴシック" panose="020B0600070205080204" pitchFamily="34" charset="-128"/>
              </a:rPr>
              <a:t>Ab welchem Alter ein Spiel geeignet ist, hängt sehr stark davon ab, wie gut sich ein Kind konzentrieren kann. Es gibt also keine allgemeingültigen Regeln! Überlegen Sie bei jedem Spiel, ob es bereits für Ihr Kind geeignet ist. Für die meisten Spiele gibt es eine gesetzliche Altersempfehlung, an der man sich orientieren kann.</a:t>
            </a:r>
          </a:p>
          <a:p>
            <a:endParaRPr lang="de-DE" altLang="de-DE" sz="2800" b="1"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Achtung: </a:t>
            </a:r>
            <a:r>
              <a:rPr lang="de-DE" altLang="de-DE" sz="2800" dirty="0">
                <a:latin typeface="Times" panose="02020603050405020304" pitchFamily="18" charset="0"/>
                <a:ea typeface="ＭＳ Ｐゴシック" panose="020B0600070205080204" pitchFamily="34" charset="-128"/>
              </a:rPr>
              <a:t>Dabei bitte nicht von den eigenen Bedürfnissen ausgehen – auch Kinder haben Wünsche, die ernstgenommen werden sollten. </a:t>
            </a:r>
          </a:p>
          <a:p>
            <a:endParaRPr lang="de-DE"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Beispiel: Offiziell ist das Spiel „World </a:t>
            </a:r>
            <a:r>
              <a:rPr lang="de-DE" altLang="de-DE" sz="2800" dirty="0" err="1">
                <a:latin typeface="Times" panose="02020603050405020304" pitchFamily="18" charset="0"/>
                <a:ea typeface="ＭＳ Ｐゴシック" panose="020B0600070205080204" pitchFamily="34" charset="-128"/>
              </a:rPr>
              <a:t>of</a:t>
            </a:r>
            <a:r>
              <a:rPr lang="de-DE" altLang="de-DE" sz="2800" dirty="0">
                <a:latin typeface="Times" panose="02020603050405020304" pitchFamily="18" charset="0"/>
                <a:ea typeface="ＭＳ Ｐゴシック" panose="020B0600070205080204" pitchFamily="34" charset="-128"/>
              </a:rPr>
              <a:t> Tanks Blitz“ erst ab 12 zugelassen. Welche Spiele gibt es noch (auch auf der Playstation oder am Nintendo)? Für welches Alter sind diese zugelassen? Welche Spiele können Eltern erlauben, welche nicht? Wie kommen Kinder an Spiele, welche die Eltern nicht erlauben? </a:t>
            </a:r>
          </a:p>
          <a:p>
            <a:endParaRPr lang="de-DE"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Hinweis: </a:t>
            </a:r>
            <a:r>
              <a:rPr lang="de-DE" altLang="de-DE" sz="2800" dirty="0">
                <a:latin typeface="Times" panose="02020603050405020304" pitchFamily="18" charset="0"/>
                <a:ea typeface="ＭＳ Ｐゴシック" panose="020B0600070205080204" pitchFamily="34" charset="-128"/>
              </a:rPr>
              <a:t>Wenn Ihr Kind die Chat-App „Talking Angela“ nutzt, kommt eventuell die Angst, dass sich hinter der chattenden Katze Angela Pädophile verstecken können, als Thema zutage. </a:t>
            </a:r>
            <a:endParaRPr lang="de-AT" altLang="de-DE" sz="2800" dirty="0">
              <a:latin typeface="Times" panose="02020603050405020304" pitchFamily="18" charset="0"/>
              <a:ea typeface="ＭＳ Ｐゴシック" panose="020B0600070205080204" pitchFamily="34" charset="-128"/>
            </a:endParaRPr>
          </a:p>
          <a:p>
            <a:endParaRPr lang="de-AT"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Achtung: </a:t>
            </a:r>
            <a:r>
              <a:rPr lang="de-DE" altLang="de-DE" sz="2800" dirty="0">
                <a:latin typeface="Times" panose="02020603050405020304" pitchFamily="18" charset="0"/>
                <a:ea typeface="ＭＳ Ｐゴシック" panose="020B0600070205080204" pitchFamily="34" charset="-128"/>
              </a:rPr>
              <a:t>In den meisten Online-Spielen gibt es immer einen Chat, in dem sich Kinder mit fremden Leuten unterhalten können.</a:t>
            </a:r>
            <a:endParaRPr lang="de-AT" altLang="de-DE" sz="2800" dirty="0">
              <a:latin typeface="Times" panose="02020603050405020304" pitchFamily="18" charset="0"/>
              <a:ea typeface="ＭＳ Ｐゴシック" panose="020B0600070205080204" pitchFamily="34" charset="-128"/>
            </a:endParaRPr>
          </a:p>
          <a:p>
            <a:endParaRPr lang="de-AT"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Manchmal können Spiele den Kindern auch Angst machen. Es ist daher wichtig, diese im Auge zu behalten und immer wieder nachzufragen, wie ihre Spielerfahrungen sind. Erwachsene sollten deutlich machen, dass ihr Kind jederzeit mit ihnen sprechen kann, sollte es sich fürchten oder mit einem Spiel überfordert fühlen. Eine ablehnende Haltung dem Spiel gegenüber kann dazu führen, dass das Kind sich in Zukunft nicht mehr an seine Eltern wendet. </a:t>
            </a:r>
          </a:p>
          <a:p>
            <a:endParaRPr lang="de-DE"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Hinweis: </a:t>
            </a:r>
            <a:r>
              <a:rPr lang="de-DE" altLang="de-DE" sz="2800" dirty="0">
                <a:latin typeface="Times" panose="02020603050405020304" pitchFamily="18" charset="0"/>
                <a:ea typeface="ＭＳ Ｐゴシック" panose="020B0600070205080204" pitchFamily="34" charset="-128"/>
              </a:rPr>
              <a:t>Spiele wie GTA („Grand Theft Auto“) sind bei Volksschulkindern sehr beliebt – es handelt sich aber keineswegs um ein harmloses Autorennspiel, wie es Kinder ihren Eltern manchmal gerne weismachen. Das Spiel ist aus gutem Grund erst ab 18 Jahren erlaubt.</a:t>
            </a:r>
          </a:p>
          <a:p>
            <a:endParaRPr lang="de-AT"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Übung: </a:t>
            </a:r>
            <a:r>
              <a:rPr lang="de-DE" altLang="de-DE" sz="2800" dirty="0">
                <a:latin typeface="Times" panose="02020603050405020304" pitchFamily="18" charset="0"/>
                <a:ea typeface="ＭＳ Ｐゴシック" panose="020B0600070205080204" pitchFamily="34" charset="-128"/>
              </a:rPr>
              <a:t>Frage an die Kinder: Warum gibt es eigentlich Altersgrenzen?</a:t>
            </a:r>
          </a:p>
          <a:p>
            <a:endParaRPr lang="de-DE"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Bild: Screenshot World </a:t>
            </a:r>
            <a:r>
              <a:rPr lang="de-DE" altLang="de-DE" sz="2800" dirty="0" err="1">
                <a:latin typeface="Times" panose="02020603050405020304" pitchFamily="18" charset="0"/>
                <a:ea typeface="ＭＳ Ｐゴシック" panose="020B0600070205080204" pitchFamily="34" charset="-128"/>
              </a:rPr>
              <a:t>of</a:t>
            </a:r>
            <a:r>
              <a:rPr lang="de-DE" altLang="de-DE" sz="2800" dirty="0">
                <a:latin typeface="Times" panose="02020603050405020304" pitchFamily="18" charset="0"/>
                <a:ea typeface="ＭＳ Ｐゴシック" panose="020B0600070205080204" pitchFamily="34" charset="-128"/>
              </a:rPr>
              <a:t> Tank Blitz</a:t>
            </a:r>
            <a:endParaRPr lang="de-AT" altLang="de-DE" sz="2800" dirty="0">
              <a:latin typeface="Times" panose="02020603050405020304" pitchFamily="18" charset="0"/>
              <a:ea typeface="ＭＳ Ｐゴシック" panose="020B0600070205080204" pitchFamily="34" charset="-128"/>
            </a:endParaRPr>
          </a:p>
          <a:p>
            <a:endParaRPr lang="de-AT" sz="2800" dirty="0"/>
          </a:p>
        </p:txBody>
      </p:sp>
      <p:sp>
        <p:nvSpPr>
          <p:cNvPr id="4" name="Foliennummernplatzhalter 3"/>
          <p:cNvSpPr>
            <a:spLocks noGrp="1"/>
          </p:cNvSpPr>
          <p:nvPr>
            <p:ph type="sldNum" sz="quarter" idx="10"/>
          </p:nvPr>
        </p:nvSpPr>
        <p:spPr/>
        <p:txBody>
          <a:bodyPr/>
          <a:lstStyle/>
          <a:p>
            <a:fld id="{5BC9136F-CA9D-4FE5-85DC-58A8F95C26FC}" type="slidenum">
              <a:rPr lang="de-AT" smtClean="0"/>
              <a:t>16</a:t>
            </a:fld>
            <a:endParaRPr lang="de-AT"/>
          </a:p>
        </p:txBody>
      </p:sp>
    </p:spTree>
    <p:extLst>
      <p:ext uri="{BB962C8B-B14F-4D97-AF65-F5344CB8AC3E}">
        <p14:creationId xmlns:p14="http://schemas.microsoft.com/office/powerpoint/2010/main" val="254534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2800" dirty="0"/>
          </a:p>
        </p:txBody>
      </p:sp>
      <p:sp>
        <p:nvSpPr>
          <p:cNvPr id="4" name="Foliennummernplatzhalter 3"/>
          <p:cNvSpPr>
            <a:spLocks noGrp="1"/>
          </p:cNvSpPr>
          <p:nvPr>
            <p:ph type="sldNum" sz="quarter" idx="10"/>
          </p:nvPr>
        </p:nvSpPr>
        <p:spPr/>
        <p:txBody>
          <a:bodyPr/>
          <a:lstStyle/>
          <a:p>
            <a:fld id="{5BC9136F-CA9D-4FE5-85DC-58A8F95C26FC}" type="slidenum">
              <a:rPr lang="de-AT" smtClean="0"/>
              <a:t>17</a:t>
            </a:fld>
            <a:endParaRPr lang="de-AT"/>
          </a:p>
        </p:txBody>
      </p:sp>
    </p:spTree>
    <p:extLst>
      <p:ext uri="{BB962C8B-B14F-4D97-AF65-F5344CB8AC3E}">
        <p14:creationId xmlns:p14="http://schemas.microsoft.com/office/powerpoint/2010/main" val="69913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lienbildplatzhalter 1">
            <a:extLst>
              <a:ext uri="{FF2B5EF4-FFF2-40B4-BE49-F238E27FC236}">
                <a16:creationId xmlns:a16="http://schemas.microsoft.com/office/drawing/2014/main" id="{EA32A6FF-3A07-46B5-986E-FB7B45B8E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izenplatzhalter 2">
            <a:extLst>
              <a:ext uri="{FF2B5EF4-FFF2-40B4-BE49-F238E27FC236}">
                <a16:creationId xmlns:a16="http://schemas.microsoft.com/office/drawing/2014/main" id="{0BDEC8E1-BE8F-4608-AC5C-38483F7A9E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latin typeface="Times" panose="02020603050405020304" pitchFamily="18" charset="0"/>
                <a:ea typeface="ヒラギノ角ゴ Pro W3" pitchFamily="6" charset="-128"/>
              </a:rPr>
              <a:t>Es ist wichtig, klare Regeln für den Umgang miteinander festzulegen. Was dürfen die Kinder und was nicht? </a:t>
            </a:r>
          </a:p>
          <a:p>
            <a:pPr eaLnBrk="1" hangingPunct="1">
              <a:spcBef>
                <a:spcPct val="0"/>
              </a:spcBef>
            </a:pPr>
            <a:r>
              <a:rPr lang="de-DE" altLang="de-DE" dirty="0">
                <a:latin typeface="Times" panose="02020603050405020304" pitchFamily="18" charset="0"/>
                <a:ea typeface="ヒラギノ角ゴ Pro W3" pitchFamily="6" charset="-128"/>
              </a:rPr>
              <a:t>Zum Beispiel können medienfreie Mahlzeiten vereinbart werden – diese müssen für alle Familienmitglieder und auch für Medien wie Bücher, Zeitung oder Fernsehen gelten! </a:t>
            </a: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dirty="0">
                <a:solidFill>
                  <a:schemeClr val="bg1"/>
                </a:solidFill>
                <a:latin typeface="Gill Sans MT" panose="020B0502020104020203" pitchFamily="34" charset="0"/>
                <a:ea typeface="ヒラギノ角ゴ Pro W3" pitchFamily="6" charset="-128"/>
              </a:rPr>
              <a:t>Bild: Saferinternet.at, lizenziert unter </a:t>
            </a:r>
            <a:r>
              <a:rPr lang="en-US" altLang="de-DE" dirty="0">
                <a:ea typeface="ヒラギノ角ゴ Pro W3" pitchFamily="6" charset="-128"/>
              </a:rPr>
              <a:t> </a:t>
            </a:r>
            <a:r>
              <a:rPr lang="en-US" altLang="de-DE" dirty="0">
                <a:ea typeface="ヒラギノ角ゴ Pro W3" pitchFamily="6" charset="-128"/>
                <a:hlinkClick r:id="rId3"/>
              </a:rPr>
              <a:t>CC BY-NC 3.0 AT</a:t>
            </a:r>
            <a:r>
              <a:rPr lang="en-US" altLang="de-DE" dirty="0">
                <a:ea typeface="ヒラギノ角ゴ Pro W3" pitchFamily="6" charset="-128"/>
              </a:rPr>
              <a:t>  </a:t>
            </a:r>
            <a:endParaRPr lang="de-AT" altLang="de-DE" dirty="0">
              <a:latin typeface="Gill Sans MT" panose="020B0502020104020203" pitchFamily="34"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45059" name="Foliennummernplatzhalter 3">
            <a:extLst>
              <a:ext uri="{FF2B5EF4-FFF2-40B4-BE49-F238E27FC236}">
                <a16:creationId xmlns:a16="http://schemas.microsoft.com/office/drawing/2014/main" id="{ED84A20A-6405-4EC2-9650-559A49ED0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CCC3C09D-9662-458C-9299-AB107EA32179}" type="slidenum">
              <a:rPr lang="de-AT" altLang="de-DE" smtClean="0">
                <a:latin typeface="Calibri" panose="020F0502020204030204" pitchFamily="34" charset="0"/>
              </a:rPr>
              <a:pPr/>
              <a:t>18</a:t>
            </a:fld>
            <a:endParaRPr lang="de-AT" altLang="de-DE">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DE" altLang="de-DE" dirty="0">
                <a:latin typeface="Times" panose="02020603050405020304" pitchFamily="18" charset="0"/>
                <a:ea typeface="ヒラギノ角ゴ Pro W3" pitchFamily="6" charset="-128"/>
              </a:rPr>
              <a:t>Das Mindestalter für einen eigenen WhatsApp-Account liegt offiziell bei 13 Jahren, außer es gelten im jeweiligen Land andere Altersgrenzen, ab welcher Kinder keine elterliche Zustimmung mehr zur Nutzung brauchen. Für Österreich kann also von einem Mindestalter von 14 Jahren ausgegangen werden.</a:t>
            </a:r>
            <a:endParaRPr lang="de-AT" altLang="de-DE" dirty="0">
              <a:latin typeface="Arial" panose="020B0604020202020204" pitchFamily="34" charset="0"/>
              <a:ea typeface="ヒラギノ角ゴ Pro W3" pitchFamily="6" charset="-128"/>
            </a:endParaRP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r>
              <a:rPr lang="de-DE" altLang="de-DE" dirty="0">
                <a:latin typeface="Times" panose="02020603050405020304" pitchFamily="18" charset="0"/>
                <a:ea typeface="ヒラギノ角ゴ Pro W3" pitchFamily="6" charset="-128"/>
              </a:rPr>
              <a:t>Kinder sind schon sehr früh in WhatsApp-Gruppen aktiv. Das kann sie teilweise sehr überfordern. Es gibt jedoch Möglichkeiten Gruppenchat für eine Weile </a:t>
            </a:r>
            <a:r>
              <a:rPr lang="de-DE" altLang="de-DE" dirty="0" err="1">
                <a:latin typeface="Times" panose="02020603050405020304" pitchFamily="18" charset="0"/>
                <a:ea typeface="ヒラギノ角ゴ Pro W3" pitchFamily="6" charset="-128"/>
              </a:rPr>
              <a:t>einzudammen</a:t>
            </a:r>
            <a:r>
              <a:rPr lang="de-DE" altLang="de-DE" dirty="0">
                <a:latin typeface="Times" panose="02020603050405020304" pitchFamily="18" charset="0"/>
                <a:ea typeface="ヒラギノ角ゴ Pro W3" pitchFamily="6" charset="-128"/>
              </a:rPr>
              <a:t>. (siehe Privatsphäre-Leitladen WhatsApp digital </a:t>
            </a:r>
            <a:r>
              <a:rPr lang="de-DE" altLang="de-DE" dirty="0" err="1">
                <a:latin typeface="Times" panose="02020603050405020304" pitchFamily="18" charset="0"/>
                <a:ea typeface="ヒラギノ角ゴ Pro W3" pitchFamily="6" charset="-128"/>
              </a:rPr>
              <a:t>wellbeing</a:t>
            </a:r>
            <a:r>
              <a:rPr lang="de-DE" altLang="de-DE" dirty="0">
                <a:latin typeface="Times" panose="02020603050405020304" pitchFamily="18" charset="0"/>
                <a:ea typeface="ヒラギノ角ゴ Pro W3" pitchFamily="6" charset="-128"/>
              </a:rPr>
              <a:t>) Unterstützen Sie auch Ihr Kind, indem Sie zum Beispiel dabei helfen, das Handy einmal wegzulegen.  Es ist allerdings nicht ratsam, Verbote aufzuerlegen – es braucht vielmehr einen ständigen Aushandlungsprozess mit dem Kind. </a:t>
            </a: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dirty="0">
                <a:latin typeface="Times" panose="02020603050405020304" pitchFamily="18" charset="0"/>
                <a:ea typeface="ヒラギノ角ゴ Pro W3" pitchFamily="6" charset="-128"/>
              </a:rPr>
              <a:t>In welchen Gruppen ist Ihr Kind aktiv? Welche Aufgaben haben die Gruppen-Admins? Was ist Spam, was ist wichtig? </a:t>
            </a:r>
          </a:p>
          <a:p>
            <a:pPr eaLnBrk="1" hangingPunct="1">
              <a:spcBef>
                <a:spcPct val="0"/>
              </a:spcBef>
            </a:pPr>
            <a:r>
              <a:rPr lang="de-AT" altLang="de-DE" dirty="0">
                <a:latin typeface="Times" panose="02020603050405020304" pitchFamily="18" charset="0"/>
                <a:ea typeface="ヒラギノ角ゴ Pro W3" pitchFamily="6" charset="-128"/>
              </a:rPr>
              <a:t>Ein Admin hat Verantwortung: https://www.saferinternet.at/privatsphaere-leitfaeden/whatsapp/faqs/wie-verwalte-ich-eine-whatsapp-gruppe/ </a:t>
            </a: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r>
              <a:rPr lang="de-DE" altLang="de-DE" dirty="0">
                <a:latin typeface="Times" panose="02020603050405020304" pitchFamily="18" charset="0"/>
                <a:ea typeface="ヒラギノ角ゴ Pro W3" pitchFamily="6" charset="-128"/>
              </a:rPr>
              <a:t>Achtung: Bei Handy- und Nummernwechsel unbedingt den alten Account am Handy löschen, bevor man die App deinstalliert oder am Gerät löscht. </a:t>
            </a: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r>
              <a:rPr lang="de-AT" altLang="zh-CN" b="1" dirty="0">
                <a:latin typeface="Arial" panose="020B0604020202020204" pitchFamily="34" charset="0"/>
                <a:ea typeface="ヒラギノ角ゴ Pro W3" pitchFamily="6" charset="-128"/>
              </a:rPr>
              <a:t>Datenschutz-Einstellungen: </a:t>
            </a:r>
            <a:r>
              <a:rPr lang="de-AT" altLang="de-DE" dirty="0">
                <a:latin typeface="Arial" panose="020B0604020202020204" pitchFamily="34" charset="0"/>
                <a:ea typeface="ヒラギノ角ゴ Pro W3" pitchFamily="6" charset="-128"/>
              </a:rPr>
              <a:t>Als Standardeinstellung erlaubt WhatsApp, dass der eigene Zuletzt-Online-Zeitstempel, das Profilbild und den Status für alle WhatsApp-NutzerInnen sichtbar sind (d.h. auch für ev. Fremde in Gruppen!). Unter WhatsApp &gt; Einstellungen &gt; Account &gt;Datenschutz kann eingestellt werden, dass nur die eigenen Kontakte bzw. niemand Zeitstempel, Profilbild oder Status sehen können.</a:t>
            </a: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pPr>
            <a:r>
              <a:rPr lang="de-AT" altLang="de-DE" b="1" dirty="0">
                <a:latin typeface="Arial" panose="020B0604020202020204" pitchFamily="34" charset="0"/>
                <a:ea typeface="ヒラギノ角ゴ Pro W3" pitchFamily="6" charset="-128"/>
              </a:rPr>
              <a:t>Lesebestätigung ausschalten: </a:t>
            </a:r>
            <a:r>
              <a:rPr lang="de-AT" altLang="de-DE" dirty="0">
                <a:latin typeface="Arial" panose="020B0604020202020204" pitchFamily="34" charset="0"/>
                <a:ea typeface="ヒラギノ角ゴ Pro W3" pitchFamily="6" charset="-128"/>
              </a:rPr>
              <a:t>Die Lesebestätigung (drei blaue Häkchen) kann ganz schön für Stress sorgen – man glaubt, immer sofort antworten zu müssen. Das muss aber nicht sein, denn die Lesebestätigung kann auch deaktiviert werden: </a:t>
            </a:r>
            <a:r>
              <a:rPr lang="de-AT" altLang="de-DE" dirty="0">
                <a:solidFill>
                  <a:schemeClr val="accent2"/>
                </a:solidFill>
                <a:latin typeface="Arial" panose="020B0604020202020204" pitchFamily="34" charset="0"/>
                <a:ea typeface="ヒラギノ角ゴ Pro W3" pitchFamily="6" charset="-128"/>
              </a:rPr>
              <a:t>„Chat“-Ansicht </a:t>
            </a:r>
            <a:r>
              <a:rPr lang="de-AT" altLang="de-DE" dirty="0">
                <a:solidFill>
                  <a:schemeClr val="accent2"/>
                </a:solidFill>
                <a:latin typeface="Arial" panose="020B0604020202020204" pitchFamily="34" charset="0"/>
                <a:ea typeface="ヒラギノ角ゴ Pro W3" pitchFamily="6" charset="-128"/>
                <a:sym typeface="Wingdings" panose="05000000000000000000" pitchFamily="2" charset="2"/>
              </a:rPr>
              <a:t> Menü  Einstellungen  Account  Datenschutz  Lesebestätigung (Häkchen raus!)</a:t>
            </a:r>
            <a:endParaRPr lang="de-AT" altLang="de-DE" dirty="0">
              <a:solidFill>
                <a:schemeClr val="accent2"/>
              </a:solidFill>
              <a:latin typeface="Arial" panose="020B0604020202020204" pitchFamily="34" charset="0"/>
              <a:ea typeface="ヒラギノ角ゴ Pro W3" pitchFamily="6" charset="-128"/>
            </a:endParaRPr>
          </a:p>
          <a:p>
            <a:pPr eaLnBrk="1" hangingPunct="1">
              <a:spcBef>
                <a:spcPct val="0"/>
              </a:spcBef>
            </a:pPr>
            <a:endParaRPr lang="de-AT" altLang="zh-CN" dirty="0">
              <a:latin typeface="Arial" panose="020B0604020202020204" pitchFamily="34" charset="0"/>
              <a:ea typeface="ヒラギノ角ゴ Pro W3" pitchFamily="6" charset="-128"/>
            </a:endParaRPr>
          </a:p>
          <a:p>
            <a:pPr eaLnBrk="1" hangingPunct="1">
              <a:spcBef>
                <a:spcPct val="0"/>
              </a:spcBef>
            </a:pPr>
            <a:r>
              <a:rPr lang="de-AT" altLang="zh-CN" b="1" dirty="0">
                <a:latin typeface="Arial" panose="020B0604020202020204" pitchFamily="34" charset="0"/>
                <a:ea typeface="ヒラギノ角ゴ Pro W3" pitchFamily="6" charset="-128"/>
              </a:rPr>
              <a:t>NutzerInnen blockieren: </a:t>
            </a:r>
            <a:r>
              <a:rPr lang="de-AT" altLang="zh-CN" dirty="0">
                <a:latin typeface="Arial" panose="020B0604020202020204" pitchFamily="34" charset="0"/>
                <a:ea typeface="ヒラギノ角ゴ Pro W3" pitchFamily="6" charset="-128"/>
              </a:rPr>
              <a:t>Wenn andere über WhatsApp nerven oder belästigen, können diese Nutzer/innen gesperrt werden.</a:t>
            </a:r>
          </a:p>
          <a:p>
            <a:pPr eaLnBrk="1" hangingPunct="1">
              <a:spcBef>
                <a:spcPct val="0"/>
              </a:spcBef>
            </a:pPr>
            <a:endParaRPr lang="de-AT" altLang="zh-CN" dirty="0">
              <a:latin typeface="Arial" panose="020B0604020202020204" pitchFamily="34" charset="0"/>
              <a:ea typeface="ヒラギノ角ゴ Pro W3" pitchFamily="6" charset="-128"/>
            </a:endParaRPr>
          </a:p>
          <a:p>
            <a:pPr eaLnBrk="1" hangingPunct="1">
              <a:spcBef>
                <a:spcPct val="0"/>
              </a:spcBef>
            </a:pPr>
            <a:r>
              <a:rPr lang="de-AT" altLang="zh-CN" dirty="0">
                <a:latin typeface="Arial" panose="020B0604020202020204" pitchFamily="34" charset="0"/>
                <a:ea typeface="ヒラギノ角ゴ Pro W3" pitchFamily="6" charset="-128"/>
              </a:rPr>
              <a:t>Mehr dazu finden Sie im </a:t>
            </a:r>
            <a:r>
              <a:rPr lang="de-AT" altLang="zh-CN" b="1" dirty="0">
                <a:latin typeface="Arial" panose="020B0604020202020204" pitchFamily="34" charset="0"/>
                <a:ea typeface="ヒラギノ角ゴ Pro W3" pitchFamily="6" charset="-128"/>
              </a:rPr>
              <a:t>Privatsphäre-Leitfaden für WhatsApp</a:t>
            </a:r>
            <a:r>
              <a:rPr lang="de-AT" altLang="zh-CN" dirty="0">
                <a:latin typeface="Arial" panose="020B0604020202020204" pitchFamily="34" charset="0"/>
                <a:ea typeface="ヒラギノ角ゴ Pro W3" pitchFamily="6" charset="-128"/>
              </a:rPr>
              <a:t>: https://www.saferinternet.at/fileadmin/files/Leitfaeden_Soziale_Netzwerke/Leitfaden_Sicher_unterwegs_in_WhatsApp.pdf </a:t>
            </a: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b="1" dirty="0">
                <a:latin typeface="Times" panose="02020603050405020304" pitchFamily="18" charset="0"/>
                <a:ea typeface="ヒラギノ角ゴ Pro W3" pitchFamily="6" charset="-128"/>
              </a:rPr>
              <a:t>Regeln für Eltern: </a:t>
            </a:r>
          </a:p>
          <a:p>
            <a:pPr eaLnBrk="1" hangingPunct="1">
              <a:spcBef>
                <a:spcPct val="0"/>
              </a:spcBef>
            </a:pPr>
            <a:endParaRPr lang="de-AT" altLang="de-DE" b="1" dirty="0">
              <a:latin typeface="Times" panose="02020603050405020304" pitchFamily="18" charset="0"/>
              <a:ea typeface="ヒラギノ角ゴ Pro W3" pitchFamily="6" charset="-128"/>
            </a:endParaRPr>
          </a:p>
          <a:p>
            <a:pPr eaLnBrk="1" hangingPunct="1">
              <a:spcBef>
                <a:spcPct val="0"/>
              </a:spcBef>
              <a:buFontTx/>
              <a:buChar char="•"/>
            </a:pPr>
            <a:r>
              <a:rPr lang="de-AT" altLang="de-DE" dirty="0">
                <a:latin typeface="Times" panose="02020603050405020304" pitchFamily="18" charset="0"/>
                <a:ea typeface="ヒラギノ角ゴ Pro W3" pitchFamily="6" charset="-128"/>
              </a:rPr>
              <a:t>Schicken Sie während der Unterrichtszeit keine WhatsApp-Nachrichten an Ihr Kind! Dadurch werden Kinder dazu verleitet, ihr Handy aktiv zu nutzen. Auch Eltern haben hier Pflichten!</a:t>
            </a:r>
          </a:p>
          <a:p>
            <a:pPr eaLnBrk="1" hangingPunct="1">
              <a:spcBef>
                <a:spcPct val="0"/>
              </a:spcBef>
              <a:buFontTx/>
              <a:buChar char="•"/>
            </a:pPr>
            <a:r>
              <a:rPr lang="de-AT" altLang="de-DE" dirty="0">
                <a:latin typeface="Times" panose="02020603050405020304" pitchFamily="18" charset="0"/>
                <a:ea typeface="ヒラギノ角ゴ Pro W3" pitchFamily="6" charset="-128"/>
              </a:rPr>
              <a:t>Posten Sie in Familiengruppen keine Bilder, mit denen die Kinder nicht einverstanden sind! Gehen Sie mit gutem Beispiel voran und zeigen Sie ihrem Kind auf diese Weise, dass das „Recht am eigenen Bild“ respektiert werden muss. </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19</a:t>
            </a:fld>
            <a:endParaRPr lang="de-AT"/>
          </a:p>
        </p:txBody>
      </p:sp>
    </p:spTree>
    <p:extLst>
      <p:ext uri="{BB962C8B-B14F-4D97-AF65-F5344CB8AC3E}">
        <p14:creationId xmlns:p14="http://schemas.microsoft.com/office/powerpoint/2010/main" val="3242880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lienbildplatzhalter 1">
            <a:extLst>
              <a:ext uri="{FF2B5EF4-FFF2-40B4-BE49-F238E27FC236}">
                <a16:creationId xmlns:a16="http://schemas.microsoft.com/office/drawing/2014/main" id="{CAEAB033-3E7E-43CB-A9DC-279D5E15ED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izenplatzhalter 2">
            <a:extLst>
              <a:ext uri="{FF2B5EF4-FFF2-40B4-BE49-F238E27FC236}">
                <a16:creationId xmlns:a16="http://schemas.microsoft.com/office/drawing/2014/main" id="{42E67C59-66E0-44B2-AC64-13FCF05C53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ヒラギノ角ゴ Pro W3" pitchFamily="6" charset="-128"/>
              </a:rPr>
              <a:t>Unter </a:t>
            </a:r>
            <a:r>
              <a:rPr lang="de-DE" altLang="de-DE" b="1" dirty="0">
                <a:ea typeface="ヒラギノ角ゴ Pro W3" pitchFamily="6" charset="-128"/>
              </a:rPr>
              <a:t>Cyber-Mobbing</a:t>
            </a:r>
            <a:r>
              <a:rPr lang="de-DE" altLang="de-DE" dirty="0">
                <a:ea typeface="ヒラギノ角ゴ Pro W3" pitchFamily="6" charset="-128"/>
              </a:rPr>
              <a:t> versteht man gezieltes, gegenseitiges „Fertigmachen“ über digitale Medien wie Internet, Handy &amp; Co., und das über einen längeren Zeitraum hinweg. Während Mobbing früher seine Grenzen im Klassenzimmer hatte, können die Verunglimpfungen über digitale Medien zu einer Belastung rund um die Uhr führen.</a:t>
            </a:r>
          </a:p>
          <a:p>
            <a:pPr eaLnBrk="1" hangingPunct="1">
              <a:spcBef>
                <a:spcPct val="0"/>
              </a:spcBef>
            </a:pPr>
            <a:endParaRPr lang="de-DE" altLang="de-DE" dirty="0">
              <a:ea typeface="ヒラギノ角ゴ Pro W3" pitchFamily="6" charset="-128"/>
            </a:endParaRPr>
          </a:p>
          <a:p>
            <a:pPr eaLnBrk="1" hangingPunct="1">
              <a:spcBef>
                <a:spcPct val="0"/>
              </a:spcBef>
            </a:pPr>
            <a:r>
              <a:rPr lang="de-DE" altLang="de-DE" dirty="0">
                <a:ea typeface="ヒラギノ角ゴ Pro W3" pitchFamily="6" charset="-128"/>
              </a:rPr>
              <a:t>Bereits in der Volksschule lassen sich manchmal bereits „Vorstufen“ von Cyber-Mobbing beobachten.</a:t>
            </a:r>
          </a:p>
          <a:p>
            <a:pPr eaLnBrk="1" hangingPunct="1">
              <a:spcBef>
                <a:spcPct val="0"/>
              </a:spcBef>
            </a:pPr>
            <a:r>
              <a:rPr lang="de-DE" altLang="de-DE" dirty="0">
                <a:ea typeface="ヒラギノ角ゴ Pro W3" pitchFamily="6" charset="-128"/>
              </a:rPr>
              <a:t>Nehmen Sie Ihre SchülerInnen daher unbedingt ernst, wenn es von Verunglimpfungen in Sozialen Netzwerken oder im Internet erzählt! Versuche Sie im Gespräch herauszufinden, ob es sich tatsächlich um Cyber-Mobbing handelt (gezieltes Fertigmachen über einen längeren Zeitraum hinweg) oder um harmlosere Streitereien:</a:t>
            </a:r>
          </a:p>
          <a:p>
            <a:pPr eaLnBrk="1" hangingPunct="1">
              <a:spcBef>
                <a:spcPct val="0"/>
              </a:spcBef>
            </a:pPr>
            <a:endParaRPr lang="de-DE" altLang="de-DE" dirty="0">
              <a:ea typeface="ヒラギノ角ゴ Pro W3" pitchFamily="6" charset="-128"/>
            </a:endParaRPr>
          </a:p>
          <a:p>
            <a:pPr eaLnBrk="1" hangingPunct="1">
              <a:spcBef>
                <a:spcPct val="0"/>
              </a:spcBef>
            </a:pPr>
            <a:r>
              <a:rPr lang="de-DE" altLang="de-DE" dirty="0">
                <a:ea typeface="ヒラギノ角ゴ Pro W3" pitchFamily="6" charset="-128"/>
              </a:rPr>
              <a:t>Lehrende sollten auf ein </a:t>
            </a:r>
            <a:r>
              <a:rPr lang="de-DE" altLang="de-DE" b="1" dirty="0">
                <a:ea typeface="ヒラギノ角ゴ Pro W3" pitchFamily="6" charset="-128"/>
              </a:rPr>
              <a:t>verändertes Klassenklima </a:t>
            </a:r>
            <a:r>
              <a:rPr lang="de-DE" altLang="de-DE" dirty="0">
                <a:ea typeface="ヒラギノ角ゴ Pro W3" pitchFamily="6" charset="-128"/>
              </a:rPr>
              <a:t>achten und, wenn notwendig, gemeinsam mit den Schüler/innen </a:t>
            </a:r>
            <a:r>
              <a:rPr lang="de-DE" altLang="de-DE" b="1" dirty="0">
                <a:ea typeface="ヒラギノ角ゴ Pro W3" pitchFamily="6" charset="-128"/>
              </a:rPr>
              <a:t>Verhaltensregeln</a:t>
            </a:r>
            <a:r>
              <a:rPr lang="de-DE" altLang="de-DE" dirty="0">
                <a:ea typeface="ヒラギノ角ゴ Pro W3" pitchFamily="6" charset="-128"/>
              </a:rPr>
              <a:t> vereinbaren. </a:t>
            </a:r>
          </a:p>
          <a:p>
            <a:pPr eaLnBrk="1" hangingPunct="1">
              <a:spcBef>
                <a:spcPct val="0"/>
              </a:spcBef>
            </a:pPr>
            <a:endParaRPr lang="de-DE" altLang="de-DE" dirty="0">
              <a:ea typeface="ヒラギノ角ゴ Pro W3" pitchFamily="6" charset="-128"/>
            </a:endParaRPr>
          </a:p>
          <a:p>
            <a:pPr eaLnBrk="1" hangingPunct="1">
              <a:spcBef>
                <a:spcPct val="0"/>
              </a:spcBef>
            </a:pPr>
            <a:endParaRPr lang="de-DE" altLang="de-DE" dirty="0">
              <a:ea typeface="ヒラギノ角ゴ Pro W3" pitchFamily="6" charset="-128"/>
            </a:endParaRPr>
          </a:p>
          <a:p>
            <a:pPr eaLnBrk="1" hangingPunct="1">
              <a:spcBef>
                <a:spcPct val="0"/>
              </a:spcBef>
            </a:pPr>
            <a:r>
              <a:rPr lang="de-AT" altLang="de-DE" b="1" dirty="0">
                <a:latin typeface="Arial" panose="020B0604020202020204" pitchFamily="34" charset="0"/>
                <a:ea typeface="ヒラギノ角ゴ Pro W3" pitchFamily="6" charset="-128"/>
              </a:rPr>
              <a:t>Besonderheiten von Cyber-Mobbing:</a:t>
            </a: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Cyber-Mobbing kann </a:t>
            </a:r>
            <a:r>
              <a:rPr lang="de-AT" altLang="de-DE" b="1" dirty="0">
                <a:latin typeface="Arial" panose="020B0604020202020204" pitchFamily="34" charset="0"/>
                <a:ea typeface="ヒラギノ角ゴ Pro W3" pitchFamily="6" charset="-128"/>
              </a:rPr>
              <a:t>rund um die Uhr</a:t>
            </a:r>
            <a:r>
              <a:rPr lang="de-AT" altLang="de-DE" dirty="0">
                <a:latin typeface="Arial" panose="020B0604020202020204" pitchFamily="34" charset="0"/>
                <a:ea typeface="ヒラギノ角ゴ Pro W3" pitchFamily="6" charset="-128"/>
              </a:rPr>
              <a:t> stattfinden. Durch die permanente Verfügbarkeit von Internet und Handy ist es Jugendlichen nur schwer möglich, Cyber-Mobbing-Attacken zu entgehen.</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Cyber-Mobbing erreicht ein großes Publikum. Soziale Netzwerke, E-Mail und Handy ermöglichen die </a:t>
            </a:r>
            <a:r>
              <a:rPr lang="de-AT" altLang="de-DE" b="1" dirty="0">
                <a:latin typeface="Arial" panose="020B0604020202020204" pitchFamily="34" charset="0"/>
                <a:ea typeface="ヒラギノ角ゴ Pro W3" pitchFamily="6" charset="-128"/>
              </a:rPr>
              <a:t>schnelle Verbreitung</a:t>
            </a:r>
            <a:r>
              <a:rPr lang="de-AT" altLang="de-DE" dirty="0">
                <a:latin typeface="Arial" panose="020B0604020202020204" pitchFamily="34" charset="0"/>
                <a:ea typeface="ヒラギノ角ゴ Pro W3" pitchFamily="6" charset="-128"/>
              </a:rPr>
              <a:t> von Inhalten an eine breite Öffentlichkeit. Auch wenn Inhalte von einer Website gelöscht werden, sind sie möglicherweise schon vielfach kopiert, weiterverschickt oder lokal auf Geräten abgespeichert worden.</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Cyber-Bullys agieren </a:t>
            </a:r>
            <a:r>
              <a:rPr lang="de-AT" altLang="de-DE" b="1" dirty="0">
                <a:latin typeface="Arial" panose="020B0604020202020204" pitchFamily="34" charset="0"/>
                <a:ea typeface="ヒラギノ角ゴ Pro W3" pitchFamily="6" charset="-128"/>
              </a:rPr>
              <a:t>(scheinbar) anonym</a:t>
            </a:r>
            <a:r>
              <a:rPr lang="de-AT" altLang="de-DE" dirty="0">
                <a:latin typeface="Arial" panose="020B0604020202020204" pitchFamily="34" charset="0"/>
                <a:ea typeface="ヒラギノ角ゴ Pro W3" pitchFamily="6" charset="-128"/>
              </a:rPr>
              <a:t>. Oft glauben die Täter/innen, im Internet anonym agieren zu können, indem sie sich z.B. hinter einer erfundenen Identität verstecken. Sie müssen sich nicht direkt mit ihrem Opfer auseinandersetzen. Dadurch ist ihnen gar nicht bewusst, was verletzende Worte oder Bilder auslösen können. Was jedoch oft vergessen wird: Jede Aktion im Netz (z. B. bei Facebook oder Instagram einloggen, eine E-Mail schreiben, eine Website besuchen) hinterlässt Spuren und über die so genannte „IP-Adresse“ kann der benutzte Computer bzw. Smartphone eindeutig identifiziert werden.</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Oft sind beim Cyber-Mobbing die </a:t>
            </a:r>
            <a:r>
              <a:rPr lang="de-AT" altLang="de-DE" b="1" dirty="0">
                <a:latin typeface="Arial" panose="020B0604020202020204" pitchFamily="34" charset="0"/>
                <a:ea typeface="ヒラギノ角ゴ Pro W3" pitchFamily="6" charset="-128"/>
              </a:rPr>
              <a:t>Rollen der „Täter/innen“ und der „Opfer“</a:t>
            </a:r>
            <a:r>
              <a:rPr lang="de-AT" altLang="de-DE" dirty="0">
                <a:latin typeface="Arial" panose="020B0604020202020204" pitchFamily="34" charset="0"/>
                <a:ea typeface="ヒラギノ角ゴ Pro W3" pitchFamily="6" charset="-128"/>
              </a:rPr>
              <a:t> nicht ohne weiteres zu trennen. Attacken können als Gegenattacken wiederkehren und so die ursprünglichen Täter/innen zu Opfern werden lassen. Zudem sind Persönlichkeitsmerkmale, die oft auf klassische Mobbingopfer und –</a:t>
            </a:r>
            <a:r>
              <a:rPr lang="de-AT" altLang="de-DE" dirty="0" err="1">
                <a:latin typeface="Arial" panose="020B0604020202020204" pitchFamily="34" charset="0"/>
                <a:ea typeface="ヒラギノ角ゴ Pro W3" pitchFamily="6" charset="-128"/>
              </a:rPr>
              <a:t>täter</a:t>
            </a:r>
            <a:r>
              <a:rPr lang="de-AT" altLang="de-DE" dirty="0">
                <a:latin typeface="Arial" panose="020B0604020202020204" pitchFamily="34" charset="0"/>
                <a:ea typeface="ヒラギノ角ゴ Pro W3" pitchFamily="6" charset="-128"/>
              </a:rPr>
              <a:t>/innen zutreffen, bei Cyber-Mobbing weniger ausschlaggebend.</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Eltern sollen </a:t>
            </a:r>
            <a:r>
              <a:rPr lang="de-AT" altLang="de-DE" b="1" dirty="0">
                <a:latin typeface="Arial" panose="020B0604020202020204" pitchFamily="34" charset="0"/>
                <a:ea typeface="ヒラギノ角ゴ Pro W3" pitchFamily="6" charset="-128"/>
              </a:rPr>
              <a:t>nicht in den direkten Kontakt </a:t>
            </a:r>
            <a:r>
              <a:rPr lang="de-AT" altLang="de-DE" dirty="0">
                <a:latin typeface="Arial" panose="020B0604020202020204" pitchFamily="34" charset="0"/>
                <a:ea typeface="ヒラギノ角ゴ Pro W3" pitchFamily="6" charset="-128"/>
              </a:rPr>
              <a:t>mit den Eltern des/der vermeintlichen Täter/innen treten, um eine weitere Eskalation des Konfliktes zu vermeiden!</a:t>
            </a:r>
          </a:p>
          <a:p>
            <a:pPr eaLnBrk="1" hangingPunct="1">
              <a:spcBef>
                <a:spcPct val="0"/>
              </a:spcBef>
              <a:buFontTx/>
              <a:buChar char="•"/>
            </a:pPr>
            <a:endParaRPr lang="de-AT" altLang="de-DE" dirty="0">
              <a:latin typeface="Arial" panose="020B0604020202020204" pitchFamily="34" charset="0"/>
              <a:ea typeface="ヒラギノ角ゴ Pro W3" pitchFamily="6" charset="-128"/>
            </a:endParaRPr>
          </a:p>
          <a:p>
            <a:pPr eaLnBrk="1" hangingPunct="1">
              <a:spcBef>
                <a:spcPct val="0"/>
              </a:spcBef>
            </a:pPr>
            <a:r>
              <a:rPr lang="de-AT" altLang="de-DE" b="1" dirty="0">
                <a:latin typeface="Arial" panose="020B0604020202020204" pitchFamily="34" charset="0"/>
                <a:ea typeface="ヒラギノ角ゴ Pro W3" pitchFamily="6" charset="-128"/>
              </a:rPr>
              <a:t>Gründe für Cyber-Mobbing: </a:t>
            </a:r>
            <a:r>
              <a:rPr lang="de-AT" altLang="de-DE" dirty="0">
                <a:latin typeface="Arial" panose="020B0604020202020204" pitchFamily="34" charset="0"/>
                <a:ea typeface="ヒラギノ角ゴ Pro W3" pitchFamily="6" charset="-128"/>
              </a:rPr>
              <a:t>Oft sind sich die Täter/innen gar nicht bewusst, wie verletzend ihre Übergriffe über die Opfer eigentlich sind. Manchmal beginnt alles ohne groß nachzudenken </a:t>
            </a:r>
            <a:r>
              <a:rPr lang="de-AT" altLang="de-DE" b="1" dirty="0">
                <a:latin typeface="Arial" panose="020B0604020202020204" pitchFamily="34" charset="0"/>
                <a:ea typeface="ヒラギノ角ゴ Pro W3" pitchFamily="6" charset="-128"/>
              </a:rPr>
              <a:t>aus Langeweile oder „Spaß“. </a:t>
            </a:r>
            <a:r>
              <a:rPr lang="de-AT" altLang="de-DE" dirty="0">
                <a:latin typeface="Arial" panose="020B0604020202020204" pitchFamily="34" charset="0"/>
                <a:ea typeface="ヒラギノ角ゴ Pro W3" pitchFamily="6" charset="-128"/>
              </a:rPr>
              <a:t>In anderen Fällen dient Cyber-Mobbing als </a:t>
            </a:r>
            <a:r>
              <a:rPr lang="de-AT" altLang="de-DE" b="1" dirty="0">
                <a:latin typeface="Arial" panose="020B0604020202020204" pitchFamily="34" charset="0"/>
                <a:ea typeface="ヒラギノ角ゴ Pro W3" pitchFamily="6" charset="-128"/>
              </a:rPr>
              <a:t>Ventil für eigenen Frust oder Ärger</a:t>
            </a:r>
            <a:r>
              <a:rPr lang="de-AT" altLang="de-DE" dirty="0">
                <a:latin typeface="Arial" panose="020B0604020202020204" pitchFamily="34" charset="0"/>
                <a:ea typeface="ヒラギノ角ゴ Pro W3" pitchFamily="6" charset="-128"/>
              </a:rPr>
              <a:t>. Und manchmal steckt auch tatsächlich die </a:t>
            </a:r>
            <a:r>
              <a:rPr lang="de-AT" altLang="de-DE" b="1" dirty="0">
                <a:latin typeface="Arial" panose="020B0604020202020204" pitchFamily="34" charset="0"/>
                <a:ea typeface="ヒラギノ角ゴ Pro W3" pitchFamily="6" charset="-128"/>
              </a:rPr>
              <a:t>Absicht</a:t>
            </a:r>
            <a:r>
              <a:rPr lang="de-AT" altLang="de-DE" dirty="0">
                <a:latin typeface="Arial" panose="020B0604020202020204" pitchFamily="34" charset="0"/>
                <a:ea typeface="ヒラギノ角ゴ Pro W3" pitchFamily="6" charset="-128"/>
              </a:rPr>
              <a:t> dahinter, </a:t>
            </a:r>
            <a:r>
              <a:rPr lang="de-AT" altLang="de-DE" b="1" dirty="0">
                <a:latin typeface="Arial" panose="020B0604020202020204" pitchFamily="34" charset="0"/>
                <a:ea typeface="ヒラギノ角ゴ Pro W3" pitchFamily="6" charset="-128"/>
              </a:rPr>
              <a:t>den oder die Gemobbten auszugrenzen. </a:t>
            </a:r>
            <a:r>
              <a:rPr lang="de-AT" altLang="de-DE" dirty="0">
                <a:latin typeface="Arial" panose="020B0604020202020204" pitchFamily="34" charset="0"/>
                <a:ea typeface="ヒラギノ角ゴ Pro W3" pitchFamily="6" charset="-128"/>
              </a:rPr>
              <a:t>Wenn etwa Freundschaften oder Beziehungen zerbrechen, rächen sich die Verlassenen manchmal, indem sie intime Informationen oder Fotos verbreiten.</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b="1" dirty="0">
                <a:latin typeface="Times" panose="02020603050405020304" pitchFamily="18" charset="0"/>
                <a:ea typeface="ヒラギノ角ゴ Pro W3" pitchFamily="6" charset="-128"/>
              </a:rPr>
              <a:t>Kostenloser Download:</a:t>
            </a:r>
          </a:p>
          <a:p>
            <a:pPr eaLnBrk="1" hangingPunct="1">
              <a:spcBef>
                <a:spcPct val="0"/>
              </a:spcBef>
              <a:buFontTx/>
              <a:buChar char="•"/>
            </a:pPr>
            <a:r>
              <a:rPr lang="de-AT" altLang="de-DE" dirty="0">
                <a:latin typeface="Times" panose="02020603050405020304" pitchFamily="18" charset="0"/>
                <a:ea typeface="ヒラギノ角ゴ Pro W3" pitchFamily="6" charset="-128"/>
              </a:rPr>
              <a:t>Unterrichtsmaterial „Aktiv gegen Cyber-Mobbing“ </a:t>
            </a:r>
          </a:p>
          <a:p>
            <a:pPr eaLnBrk="1" hangingPunct="1">
              <a:spcBef>
                <a:spcPct val="0"/>
              </a:spcBef>
              <a:buFontTx/>
              <a:buChar char="•"/>
            </a:pPr>
            <a:r>
              <a:rPr lang="de-AT" altLang="de-DE" dirty="0">
                <a:latin typeface="Times" panose="02020603050405020304" pitchFamily="18" charset="0"/>
                <a:ea typeface="ヒラギノ角ゴ Pro W3" pitchFamily="6" charset="-128"/>
              </a:rPr>
              <a:t>Info-Folder für Jugendliche zu „Cyber-Mobbing“ </a:t>
            </a:r>
            <a:endParaRPr lang="de-DE" altLang="de-DE" dirty="0">
              <a:ea typeface="ヒラギノ角ゴ Pro W3" pitchFamily="6" charset="-128"/>
            </a:endParaRPr>
          </a:p>
        </p:txBody>
      </p:sp>
      <p:sp>
        <p:nvSpPr>
          <p:cNvPr id="49155" name="Foliennummernplatzhalter 3">
            <a:extLst>
              <a:ext uri="{FF2B5EF4-FFF2-40B4-BE49-F238E27FC236}">
                <a16:creationId xmlns:a16="http://schemas.microsoft.com/office/drawing/2014/main" id="{6504AEF0-2614-4212-AE67-C2CF71944D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5919856E-7F14-4374-8EFF-BE357C171041}" type="slidenum">
              <a:rPr lang="de-AT" altLang="de-DE" smtClean="0">
                <a:latin typeface="Calibri" panose="020F0502020204030204" pitchFamily="34" charset="0"/>
              </a:rPr>
              <a:pPr/>
              <a:t>20</a:t>
            </a:fld>
            <a:endParaRPr lang="de-AT" altLang="de-DE">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dirty="0">
                <a:latin typeface="Arial" panose="020B0604020202020204" pitchFamily="34" charset="0"/>
                <a:ea typeface="ＭＳ Ｐゴシック" panose="020B0600070205080204" pitchFamily="34" charset="-128"/>
              </a:rPr>
              <a:t>Wer hat schon ein Handy? Smartphone? Computer? Tablet? Spielekonsole? WhatsApp? Facebook- oder Instagram-Account?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dirty="0">
                <a:latin typeface="Arial" panose="020B0604020202020204" pitchFamily="34" charset="0"/>
                <a:ea typeface="ＭＳ Ｐゴシック" panose="020B0600070205080204" pitchFamily="34" charset="-128"/>
              </a:rPr>
              <a:t>Was machen die Kinder damit?</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a:t>
            </a:fld>
            <a:endParaRPr lang="de-AT"/>
          </a:p>
        </p:txBody>
      </p:sp>
    </p:spTree>
    <p:extLst>
      <p:ext uri="{BB962C8B-B14F-4D97-AF65-F5344CB8AC3E}">
        <p14:creationId xmlns:p14="http://schemas.microsoft.com/office/powerpoint/2010/main" val="1657218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altLang="de-DE" dirty="0">
                <a:latin typeface="Times" panose="02020603050405020304" pitchFamily="18" charset="0"/>
                <a:ea typeface="ＭＳ Ｐゴシック" panose="020B0600070205080204" pitchFamily="34" charset="-128"/>
              </a:rPr>
              <a:t>Rede darüber! Vertrauensperson, 147 Rat auf Draht</a:t>
            </a:r>
          </a:p>
          <a:p>
            <a:pPr marL="171450" indent="-171450">
              <a:buFont typeface="Arial" panose="020B0604020202020204" pitchFamily="34" charset="0"/>
              <a:buChar char="•"/>
            </a:pPr>
            <a:r>
              <a:rPr lang="de-DE" dirty="0">
                <a:latin typeface="Times" panose="02020603050405020304" pitchFamily="18" charset="0"/>
                <a:ea typeface="ＭＳ Ｐゴシック" panose="020B0600070205080204" pitchFamily="34" charset="-128"/>
              </a:rPr>
              <a:t>Sichere Beweise!</a:t>
            </a:r>
            <a:r>
              <a:rPr lang="de-AT" dirty="0">
                <a:latin typeface="Times" panose="02020603050405020304" pitchFamily="18" charset="0"/>
                <a:ea typeface="ＭＳ Ｐゴシック" panose="020B0600070205080204" pitchFamily="34" charset="-128"/>
              </a:rPr>
              <a:t> Screenshots, Nachrichten speichern</a:t>
            </a:r>
          </a:p>
          <a:p>
            <a:pPr marL="171450" indent="-171450">
              <a:buFont typeface="Arial" panose="020B0604020202020204" pitchFamily="34" charset="0"/>
              <a:buChar char="•"/>
            </a:pPr>
            <a:r>
              <a:rPr lang="de-AT" dirty="0">
                <a:latin typeface="Times" panose="02020603050405020304" pitchFamily="18" charset="0"/>
                <a:ea typeface="ＭＳ Ｐゴシック" panose="020B0600070205080204" pitchFamily="34" charset="-128"/>
              </a:rPr>
              <a:t>Bleib ruhig! Lass dich nicht provozieren</a:t>
            </a:r>
          </a:p>
          <a:p>
            <a:pPr marL="171450" indent="-171450">
              <a:buFont typeface="Arial" panose="020B0604020202020204" pitchFamily="34" charset="0"/>
              <a:buChar char="•"/>
            </a:pPr>
            <a:r>
              <a:rPr lang="de-AT" dirty="0">
                <a:latin typeface="Times" panose="02020603050405020304" pitchFamily="18" charset="0"/>
                <a:ea typeface="ＭＳ Ｐゴシック" panose="020B0600070205080204" pitchFamily="34" charset="-128"/>
              </a:rPr>
              <a:t>Melde, wenn es zu viel wird! Betreiber, Behörden, Schule</a:t>
            </a:r>
            <a:endParaRPr 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21</a:t>
            </a:fld>
            <a:endParaRPr lang="de-AT"/>
          </a:p>
        </p:txBody>
      </p:sp>
    </p:spTree>
    <p:extLst>
      <p:ext uri="{BB962C8B-B14F-4D97-AF65-F5344CB8AC3E}">
        <p14:creationId xmlns:p14="http://schemas.microsoft.com/office/powerpoint/2010/main" val="1560398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sz="2800" dirty="0">
                <a:latin typeface="Times" panose="02020603050405020304" pitchFamily="18" charset="0"/>
                <a:ea typeface="ＭＳ Ｐゴシック" panose="020B0600070205080204" pitchFamily="34" charset="-128"/>
              </a:rPr>
              <a:t>Kinder müssen lernen, miteinander streiten zu streiten – auch innerhalb der Familie. Es ist daher nicht sinnvoll, alle Streitereien unter Geschwistern immer sofort zu unterbinden. </a:t>
            </a:r>
          </a:p>
          <a:p>
            <a:endParaRPr lang="de-AT" sz="2800" dirty="0"/>
          </a:p>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Streitigkeiten lösen: </a:t>
            </a:r>
            <a:r>
              <a:rPr lang="de-AT" altLang="de-DE" dirty="0">
                <a:latin typeface="Gill Sans MT" panose="020B0502020104020203" pitchFamily="34" charset="0"/>
                <a:ea typeface="ＭＳ Ｐゴシック" panose="020B0600070205080204" pitchFamily="34" charset="-128"/>
              </a:rPr>
              <a:t>Lernen, wie!</a:t>
            </a:r>
          </a:p>
          <a:p>
            <a:pPr marL="285750" indent="-285750">
              <a:lnSpc>
                <a:spcPct val="150000"/>
              </a:lnSpc>
              <a:buClr>
                <a:srgbClr val="F39200"/>
              </a:buClr>
              <a:buFont typeface="Wingdings" panose="05000000000000000000" pitchFamily="2" charset="2"/>
              <a:buChar char="§"/>
            </a:pPr>
            <a:r>
              <a:rPr lang="de-AT" altLang="de-DE" dirty="0">
                <a:latin typeface="Gill Sans MT" panose="020B0502020104020203" pitchFamily="34" charset="0"/>
                <a:ea typeface="ＭＳ Ｐゴシック" panose="020B0600070205080204" pitchFamily="34" charset="-128"/>
              </a:rPr>
              <a:t>Was wissen andere über mich? Im Internet, aber auch sonst…</a:t>
            </a:r>
          </a:p>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Spaß? </a:t>
            </a:r>
            <a:r>
              <a:rPr lang="de-AT" altLang="de-DE" dirty="0">
                <a:latin typeface="Gill Sans MT" panose="020B0502020104020203" pitchFamily="34" charset="0"/>
                <a:ea typeface="ＭＳ Ｐゴシック" panose="020B0600070205080204" pitchFamily="34" charset="-128"/>
              </a:rPr>
              <a:t>Für alle das gleiche? Redet darüber!</a:t>
            </a:r>
          </a:p>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Klassenklima! </a:t>
            </a:r>
            <a:r>
              <a:rPr lang="de-AT" altLang="de-DE" dirty="0">
                <a:latin typeface="Gill Sans MT" panose="020B0502020104020203" pitchFamily="34" charset="0"/>
                <a:ea typeface="ＭＳ Ｐゴシック" panose="020B0600070205080204" pitchFamily="34" charset="-128"/>
              </a:rPr>
              <a:t>Guter Umgang miteinander</a:t>
            </a:r>
          </a:p>
          <a:p>
            <a:pPr marL="285750" indent="-285750">
              <a:lnSpc>
                <a:spcPct val="150000"/>
              </a:lnSpc>
              <a:buClr>
                <a:srgbClr val="F39200"/>
              </a:buClr>
              <a:buFont typeface="Wingdings" panose="05000000000000000000" pitchFamily="2" charset="2"/>
              <a:buChar char="§"/>
            </a:pPr>
            <a:r>
              <a:rPr lang="de-AT" altLang="de-DE" dirty="0">
                <a:latin typeface="Gill Sans MT" panose="020B0502020104020203" pitchFamily="34" charset="0"/>
                <a:ea typeface="ＭＳ Ｐゴシック" panose="020B0600070205080204" pitchFamily="34" charset="-128"/>
              </a:rPr>
              <a:t>Passwörter:  Verwende sichere &amp; gibt sie nicht weiter</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22</a:t>
            </a:fld>
            <a:endParaRPr lang="de-AT"/>
          </a:p>
        </p:txBody>
      </p:sp>
    </p:spTree>
    <p:extLst>
      <p:ext uri="{BB962C8B-B14F-4D97-AF65-F5344CB8AC3E}">
        <p14:creationId xmlns:p14="http://schemas.microsoft.com/office/powerpoint/2010/main" val="545948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Kinder müssen lernen, miteinander zu streiten – auch innerhalb der Familie. Es ist daher nicht sinnvoll, alle Streitereien unter Geschwistern immer sofort zu unterbinden. </a:t>
            </a:r>
          </a:p>
          <a:p>
            <a:endParaRPr lang="de-AT" altLang="de-DE" dirty="0">
              <a:latin typeface="Times" panose="02020603050405020304" pitchFamily="18" charset="0"/>
              <a:ea typeface="ＭＳ Ｐゴシック" panose="020B0600070205080204" pitchFamily="34" charset="-128"/>
            </a:endParaRP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Streitigkeiten lösen: Lernen, wie!</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Was wissen andere über mich? Im Internet, aber auch sonst…</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Spaß? Für alle das gleiche? Redet darüber!</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Klassenklima! Guter Umgang miteinander</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Passwörter: Verwende sichere &amp; gibt sie nicht weiter</a:t>
            </a:r>
          </a:p>
        </p:txBody>
      </p:sp>
      <p:sp>
        <p:nvSpPr>
          <p:cNvPr id="4" name="Foliennummernplatzhalter 3"/>
          <p:cNvSpPr>
            <a:spLocks noGrp="1"/>
          </p:cNvSpPr>
          <p:nvPr>
            <p:ph type="sldNum" sz="quarter" idx="10"/>
          </p:nvPr>
        </p:nvSpPr>
        <p:spPr/>
        <p:txBody>
          <a:bodyPr/>
          <a:lstStyle/>
          <a:p>
            <a:fld id="{5BC9136F-CA9D-4FE5-85DC-58A8F95C26FC}" type="slidenum">
              <a:rPr lang="de-AT" smtClean="0"/>
              <a:t>23</a:t>
            </a:fld>
            <a:endParaRPr lang="de-AT"/>
          </a:p>
        </p:txBody>
      </p:sp>
    </p:spTree>
    <p:extLst>
      <p:ext uri="{BB962C8B-B14F-4D97-AF65-F5344CB8AC3E}">
        <p14:creationId xmlns:p14="http://schemas.microsoft.com/office/powerpoint/2010/main" val="20753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b="1" dirty="0">
                <a:latin typeface="Arial" panose="020B0604020202020204" pitchFamily="34" charset="0"/>
                <a:ea typeface="ＭＳ Ｐゴシック" panose="020B0600070205080204" pitchFamily="34" charset="-128"/>
              </a:rPr>
              <a:t>Sei vorsichtig: </a:t>
            </a:r>
          </a:p>
          <a:p>
            <a:r>
              <a:rPr lang="de-AT" altLang="de-DE" dirty="0">
                <a:latin typeface="Arial" panose="020B0604020202020204" pitchFamily="34" charset="0"/>
                <a:ea typeface="ＭＳ Ｐゴシック" panose="020B0600070205080204" pitchFamily="34" charset="-128"/>
              </a:rPr>
              <a:t>Schütze</a:t>
            </a:r>
            <a:r>
              <a:rPr lang="de-AT" altLang="de-DE" baseline="0" dirty="0">
                <a:latin typeface="Arial" panose="020B0604020202020204" pitchFamily="34" charset="0"/>
                <a:ea typeface="ＭＳ Ｐゴシック" panose="020B0600070205080204" pitchFamily="34" charset="-128"/>
              </a:rPr>
              <a:t> deine Privatsphäre in Sozialen Netzwerken wie Facebook, Instagram, Snapchat &amp; Co. Dafür gibt es eigene Einstellungsoptionen, z.B. kannst du festlegen, wer auf dein Profil und deine Inhalte zugreifen kann – das sollten grundsätzlich nur Menschen sein, die du auch im echten Leben gut kennst.</a:t>
            </a:r>
            <a:endParaRPr lang="de-AT" altLang="de-DE" dirty="0">
              <a:latin typeface="Arial" panose="020B0604020202020204" pitchFamily="34" charset="0"/>
              <a:ea typeface="ＭＳ Ｐゴシック" panose="020B0600070205080204" pitchFamily="34" charset="-128"/>
            </a:endParaRP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Sei misstrauisch:</a:t>
            </a:r>
          </a:p>
          <a:p>
            <a:r>
              <a:rPr lang="de-AT" altLang="de-DE" dirty="0">
                <a:latin typeface="Arial" panose="020B0604020202020204" pitchFamily="34" charset="0"/>
                <a:ea typeface="ＭＳ Ｐゴシック" panose="020B0600070205080204" pitchFamily="34" charset="-128"/>
              </a:rPr>
              <a:t>Wenn Fremde dich anschreiben oder als Freund hinzufügen möchten, nimm diese Personen genau unter die Lupe, bevor du zurückschreibst</a:t>
            </a:r>
            <a:r>
              <a:rPr lang="de-AT" altLang="de-DE" baseline="0" dirty="0">
                <a:latin typeface="Arial" panose="020B0604020202020204" pitchFamily="34" charset="0"/>
                <a:ea typeface="ＭＳ Ｐゴシック" panose="020B0600070205080204" pitchFamily="34" charset="-128"/>
              </a:rPr>
              <a:t> oder </a:t>
            </a:r>
            <a:r>
              <a:rPr lang="de-AT" altLang="de-DE" dirty="0">
                <a:latin typeface="Arial" panose="020B0604020202020204" pitchFamily="34" charset="0"/>
                <a:ea typeface="ＭＳ Ｐゴシック" panose="020B0600070205080204" pitchFamily="34" charset="-128"/>
              </a:rPr>
              <a:t>die Einladung annimmst. </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Sei selbstbewusst:</a:t>
            </a:r>
          </a:p>
          <a:p>
            <a:r>
              <a:rPr lang="de-AT" altLang="de-DE" dirty="0">
                <a:latin typeface="Arial" panose="020B0604020202020204" pitchFamily="34" charset="0"/>
                <a:ea typeface="ＭＳ Ｐゴシック" panose="020B0600070205080204" pitchFamily="34" charset="-128"/>
              </a:rPr>
              <a:t>Reagiere nicht auf Nachrichten, die dich ärgern. Sperre die, die dich belästigen. Wichtig ist, dass du an dich selbst glaubst und dir nichts von anderen einreden lässt. Lass dich nicht fertigmachen und mach auch keinen anderen fertig.</a:t>
            </a:r>
          </a:p>
          <a:p>
            <a:endParaRPr lang="de-AT" altLang="de-DE"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24</a:t>
            </a:fld>
            <a:endParaRPr lang="de-AT"/>
          </a:p>
        </p:txBody>
      </p:sp>
    </p:spTree>
    <p:extLst>
      <p:ext uri="{BB962C8B-B14F-4D97-AF65-F5344CB8AC3E}">
        <p14:creationId xmlns:p14="http://schemas.microsoft.com/office/powerpoint/2010/main" val="842040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Kinder müssen lernen, miteinander zu streiten – auch innerhalb der Familie. Es ist daher nicht sinnvoll, alle Streitereien unter Geschwistern immer sofort zu unterbinden. </a:t>
            </a:r>
          </a:p>
          <a:p>
            <a:endParaRPr lang="de-AT" altLang="de-DE" dirty="0">
              <a:latin typeface="Times" panose="02020603050405020304" pitchFamily="18" charset="0"/>
              <a:ea typeface="ＭＳ Ｐゴシック" panose="020B0600070205080204" pitchFamily="34" charset="-128"/>
            </a:endParaRP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Streitigkeiten lösen: Lernen, wie!</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Was wissen andere über mich? Im Internet, aber auch sonst…</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Spaß? Für alle das gleiche? Redet darüber!</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Klassenklima! Guter Umgang miteinander</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Passwörter: Verwende sichere &amp; gibt sie nicht weiter</a:t>
            </a:r>
          </a:p>
        </p:txBody>
      </p:sp>
      <p:sp>
        <p:nvSpPr>
          <p:cNvPr id="4" name="Foliennummernplatzhalter 3"/>
          <p:cNvSpPr>
            <a:spLocks noGrp="1"/>
          </p:cNvSpPr>
          <p:nvPr>
            <p:ph type="sldNum" sz="quarter" idx="10"/>
          </p:nvPr>
        </p:nvSpPr>
        <p:spPr/>
        <p:txBody>
          <a:bodyPr/>
          <a:lstStyle/>
          <a:p>
            <a:fld id="{5BC9136F-CA9D-4FE5-85DC-58A8F95C26FC}" type="slidenum">
              <a:rPr lang="de-AT" smtClean="0"/>
              <a:t>25</a:t>
            </a:fld>
            <a:endParaRPr lang="de-AT"/>
          </a:p>
        </p:txBody>
      </p:sp>
    </p:spTree>
    <p:extLst>
      <p:ext uri="{BB962C8B-B14F-4D97-AF65-F5344CB8AC3E}">
        <p14:creationId xmlns:p14="http://schemas.microsoft.com/office/powerpoint/2010/main" val="2045422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lienbildplatzhalter 1">
            <a:extLst>
              <a:ext uri="{FF2B5EF4-FFF2-40B4-BE49-F238E27FC236}">
                <a16:creationId xmlns:a16="http://schemas.microsoft.com/office/drawing/2014/main" id="{0B135110-50D4-43A1-99CE-608B7E2E1C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izenplatzhalter 2">
            <a:extLst>
              <a:ext uri="{FF2B5EF4-FFF2-40B4-BE49-F238E27FC236}">
                <a16:creationId xmlns:a16="http://schemas.microsoft.com/office/drawing/2014/main" id="{BC7AB917-C3C4-4648-9454-47E3FCE857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sz="2400" dirty="0">
                <a:ea typeface="MS PGothic" panose="020B0600070205080204" pitchFamily="34" charset="-128"/>
              </a:rPr>
              <a:t>Wie sind Quellen im Internet zu bewerten?</a:t>
            </a:r>
          </a:p>
          <a:p>
            <a:pPr eaLnBrk="1" hangingPunct="1">
              <a:spcBef>
                <a:spcPct val="0"/>
              </a:spcBef>
            </a:pPr>
            <a:endParaRPr lang="de-AT" altLang="de-DE" sz="2400" dirty="0">
              <a:ea typeface="MS PGothic" panose="020B0600070205080204" pitchFamily="34" charset="-128"/>
            </a:endParaRPr>
          </a:p>
          <a:p>
            <a:pPr eaLnBrk="1" hangingPunct="1">
              <a:spcBef>
                <a:spcPct val="0"/>
              </a:spcBef>
              <a:buFontTx/>
              <a:buChar char="•"/>
            </a:pPr>
            <a:r>
              <a:rPr lang="de-AT" altLang="de-DE" sz="2400" b="1" dirty="0">
                <a:ea typeface="MS PGothic" panose="020B0600070205080204" pitchFamily="34" charset="-128"/>
              </a:rPr>
              <a:t>Warum</a:t>
            </a:r>
            <a:r>
              <a:rPr lang="de-AT" altLang="de-DE" sz="2400" dirty="0">
                <a:ea typeface="MS PGothic" panose="020B0600070205080204" pitchFamily="34" charset="-128"/>
              </a:rPr>
              <a:t> wird das geschrieben? </a:t>
            </a:r>
            <a:r>
              <a:rPr lang="de-AT" altLang="de-DE" dirty="0">
                <a:ea typeface="MS PGothic" panose="020B0600070205080204" pitchFamily="34" charset="-128"/>
              </a:rPr>
              <a:t>Hintergründe, Autor, Zweck</a:t>
            </a:r>
          </a:p>
          <a:p>
            <a:pPr eaLnBrk="1" hangingPunct="1">
              <a:spcBef>
                <a:spcPct val="0"/>
              </a:spcBef>
              <a:buFontTx/>
              <a:buChar char="•"/>
            </a:pPr>
            <a:r>
              <a:rPr lang="de-AT" altLang="de-DE" b="1" dirty="0">
                <a:ea typeface="MS PGothic" panose="020B0600070205080204" pitchFamily="34" charset="-128"/>
              </a:rPr>
              <a:t>Wer</a:t>
            </a:r>
            <a:r>
              <a:rPr lang="de-AT" altLang="de-DE" dirty="0">
                <a:ea typeface="MS PGothic" panose="020B0600070205080204" pitchFamily="34" charset="-128"/>
              </a:rPr>
              <a:t> soll das glauben? Zielgruppe, die angesprochen werden soll</a:t>
            </a:r>
          </a:p>
          <a:p>
            <a:pPr eaLnBrk="1" hangingPunct="1">
              <a:spcBef>
                <a:spcPct val="0"/>
              </a:spcBef>
              <a:buFontTx/>
              <a:buChar char="•"/>
            </a:pPr>
            <a:r>
              <a:rPr lang="de-AT" altLang="de-DE" b="1" dirty="0">
                <a:ea typeface="MS PGothic" panose="020B0600070205080204" pitchFamily="34" charset="-128"/>
              </a:rPr>
              <a:t>Wozu</a:t>
            </a:r>
            <a:r>
              <a:rPr lang="de-AT" altLang="de-DE" dirty="0">
                <a:ea typeface="MS PGothic" panose="020B0600070205080204" pitchFamily="34" charset="-128"/>
              </a:rPr>
              <a:t> wird das geschrieben? Welcher Zweck? Interessen der Herausgeber?</a:t>
            </a:r>
          </a:p>
          <a:p>
            <a:pPr eaLnBrk="1" hangingPunct="1">
              <a:spcBef>
                <a:spcPct val="0"/>
              </a:spcBef>
              <a:buFontTx/>
              <a:buChar char="•"/>
            </a:pPr>
            <a:r>
              <a:rPr lang="de-AT" altLang="de-DE" b="1" dirty="0">
                <a:ea typeface="MS PGothic" panose="020B0600070205080204" pitchFamily="34" charset="-128"/>
              </a:rPr>
              <a:t>Wer</a:t>
            </a:r>
            <a:r>
              <a:rPr lang="de-AT" altLang="de-DE" dirty="0">
                <a:ea typeface="MS PGothic" panose="020B0600070205080204" pitchFamily="34" charset="-128"/>
              </a:rPr>
              <a:t> hat es bezahlt? Unternehmen, die </a:t>
            </a:r>
            <a:r>
              <a:rPr lang="de-AT" altLang="de-DE" sz="1100" dirty="0">
                <a:ea typeface="MS PGothic" panose="020B0600070205080204" pitchFamily="34" charset="-128"/>
              </a:rPr>
              <a:t>Werbung schalten</a:t>
            </a:r>
          </a:p>
          <a:p>
            <a:pPr eaLnBrk="1" hangingPunct="1">
              <a:spcBef>
                <a:spcPct val="0"/>
              </a:spcBef>
            </a:pPr>
            <a:endParaRPr lang="de-DE" altLang="de-DE" dirty="0">
              <a:ea typeface="MS PGothic" panose="020B0600070205080204" pitchFamily="34" charset="-128"/>
            </a:endParaRPr>
          </a:p>
          <a:p>
            <a:pPr eaLnBrk="1" hangingPunct="1">
              <a:spcBef>
                <a:spcPct val="0"/>
              </a:spcBef>
            </a:pPr>
            <a:r>
              <a:rPr lang="de-DE" altLang="de-DE" dirty="0">
                <a:ea typeface="MS PGothic" panose="020B0600070205080204" pitchFamily="34" charset="-128"/>
              </a:rPr>
              <a:t>Weitere Informationen zum Thema „Informationskompetenz im Internet“ finden Sie im </a:t>
            </a:r>
            <a:r>
              <a:rPr lang="de-DE" altLang="de-DE" b="1" dirty="0">
                <a:ea typeface="MS PGothic" panose="020B0600070205080204" pitchFamily="34" charset="-128"/>
              </a:rPr>
              <a:t>Unterrichtsmaterial „Wahr oder falsch im Internet?“</a:t>
            </a:r>
            <a:r>
              <a:rPr lang="de-DE" altLang="de-DE" dirty="0">
                <a:ea typeface="MS PGothic" panose="020B0600070205080204" pitchFamily="34" charset="-128"/>
              </a:rPr>
              <a:t> auf Seite 16: Kostenloser Download der Broschüre auf www.saferinternet.at</a:t>
            </a:r>
          </a:p>
          <a:p>
            <a:pPr eaLnBrk="1" hangingPunct="1">
              <a:spcBef>
                <a:spcPct val="0"/>
              </a:spcBef>
            </a:pPr>
            <a:endParaRPr lang="de-DE" altLang="de-DE" dirty="0">
              <a:ea typeface="MS PGothic" panose="020B0600070205080204" pitchFamily="34" charset="-128"/>
            </a:endParaRPr>
          </a:p>
          <a:p>
            <a:pPr eaLnBrk="1" hangingPunct="1">
              <a:spcBef>
                <a:spcPct val="0"/>
              </a:spcBef>
            </a:pPr>
            <a:endParaRPr lang="de-AT" altLang="de-DE" dirty="0">
              <a:ea typeface="MS PGothic" panose="020B0600070205080204" pitchFamily="34" charset="-128"/>
            </a:endParaRPr>
          </a:p>
          <a:p>
            <a:pPr eaLnBrk="1" hangingPunct="1">
              <a:spcBef>
                <a:spcPct val="0"/>
              </a:spcBef>
            </a:pPr>
            <a:endParaRPr lang="de-AT" altLang="de-DE" dirty="0">
              <a:ea typeface="MS PGothic" panose="020B0600070205080204" pitchFamily="34" charset="-128"/>
            </a:endParaRPr>
          </a:p>
          <a:p>
            <a:pPr eaLnBrk="1" hangingPunct="1">
              <a:spcBef>
                <a:spcPct val="0"/>
              </a:spcBef>
            </a:pPr>
            <a:endParaRPr lang="de-AT" altLang="de-DE" dirty="0">
              <a:ea typeface="MS PGothic" panose="020B0600070205080204" pitchFamily="34" charset="-128"/>
            </a:endParaRPr>
          </a:p>
          <a:p>
            <a:pPr eaLnBrk="1" hangingPunct="1">
              <a:spcBef>
                <a:spcPct val="0"/>
              </a:spcBef>
            </a:pPr>
            <a:endParaRPr lang="de-AT" altLang="de-DE" dirty="0">
              <a:ea typeface="ヒラギノ角ゴ Pro W3" pitchFamily="6" charset="-128"/>
            </a:endParaRPr>
          </a:p>
        </p:txBody>
      </p:sp>
      <p:sp>
        <p:nvSpPr>
          <p:cNvPr id="113667" name="Foliennummernplatzhalter 3">
            <a:extLst>
              <a:ext uri="{FF2B5EF4-FFF2-40B4-BE49-F238E27FC236}">
                <a16:creationId xmlns:a16="http://schemas.microsoft.com/office/drawing/2014/main" id="{E01D59AB-2CE4-455F-888F-1948203687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AEAE493D-DBF6-4966-9992-F3B1C23F351D}" type="slidenum">
              <a:rPr lang="de-AT" altLang="de-DE" smtClean="0">
                <a:latin typeface="Calibri" panose="020F0502020204030204" pitchFamily="34" charset="0"/>
              </a:rPr>
              <a:pPr/>
              <a:t>26</a:t>
            </a:fld>
            <a:endParaRPr lang="de-AT" altLang="de-DE">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Spezielle Kindersuchmaschinen wie www.blinde-kuh.de, www.fragfinn.de oder www.helles-koepfchen.de sind beim Erstellen von Referaten sehr hilfreich, da die Suchergebnisse für Kinder besser verständlich sind! Außerdem</a:t>
            </a:r>
            <a:r>
              <a:rPr lang="de-AT" altLang="de-DE" baseline="0" dirty="0">
                <a:latin typeface="Times" panose="02020603050405020304" pitchFamily="18" charset="0"/>
                <a:ea typeface="ＭＳ Ｐゴシック" panose="020B0600070205080204" pitchFamily="34" charset="-128"/>
              </a:rPr>
              <a:t> werden nur kindgerechte Inhalte angezeigt.</a:t>
            </a:r>
            <a:endParaRPr lang="de-AT" altLang="de-DE" dirty="0">
              <a:latin typeface="Times" panose="02020603050405020304" pitchFamily="18" charset="0"/>
              <a:ea typeface="ＭＳ Ｐゴシック" panose="020B0600070205080204" pitchFamily="34" charset="-128"/>
            </a:endParaRPr>
          </a:p>
          <a:p>
            <a:pPr marL="514350" indent="-514350" defTabSz="914400">
              <a:lnSpc>
                <a:spcPct val="90000"/>
              </a:lnSpc>
              <a:spcBef>
                <a:spcPts val="1000"/>
              </a:spcBef>
              <a:spcAft>
                <a:spcPts val="1200"/>
              </a:spcAft>
              <a:buClr>
                <a:srgbClr val="F39200"/>
              </a:buClr>
              <a:buFont typeface="Wingdings" panose="05000000000000000000" pitchFamily="2" charset="2"/>
              <a:buChar char="l"/>
            </a:pPr>
            <a:r>
              <a:rPr lang="de-AT" dirty="0">
                <a:solidFill>
                  <a:srgbClr val="434F55"/>
                </a:solidFill>
                <a:latin typeface="Gill Sans MT" panose="020B0502020104020203" pitchFamily="34" charset="0"/>
                <a:hlinkClick r:id="rId3"/>
              </a:rPr>
              <a:t>www.blinde-kuh.de</a:t>
            </a:r>
            <a:r>
              <a:rPr lang="de-AT" dirty="0">
                <a:solidFill>
                  <a:srgbClr val="434F55"/>
                </a:solidFill>
                <a:latin typeface="Gill Sans MT" panose="020B0502020104020203" pitchFamily="34" charset="0"/>
              </a:rPr>
              <a:t> </a:t>
            </a:r>
          </a:p>
          <a:p>
            <a:pPr marL="514350" indent="-514350" defTabSz="914400">
              <a:lnSpc>
                <a:spcPct val="90000"/>
              </a:lnSpc>
              <a:spcBef>
                <a:spcPts val="1000"/>
              </a:spcBef>
              <a:spcAft>
                <a:spcPts val="1200"/>
              </a:spcAft>
              <a:buClr>
                <a:srgbClr val="F39200"/>
              </a:buClr>
              <a:buFont typeface="Wingdings" panose="05000000000000000000" pitchFamily="2" charset="2"/>
              <a:buChar char="l"/>
            </a:pPr>
            <a:r>
              <a:rPr lang="de-AT" dirty="0">
                <a:solidFill>
                  <a:srgbClr val="434F55"/>
                </a:solidFill>
                <a:latin typeface="Gill Sans MT" panose="020B0502020104020203" pitchFamily="34" charset="0"/>
                <a:hlinkClick r:id="rId4"/>
              </a:rPr>
              <a:t>www.fragfinn.de </a:t>
            </a:r>
            <a:endParaRPr lang="de-AT" dirty="0">
              <a:solidFill>
                <a:srgbClr val="434F55"/>
              </a:solidFill>
              <a:latin typeface="Gill Sans MT" panose="020B0502020104020203" pitchFamily="34" charset="0"/>
            </a:endParaRPr>
          </a:p>
          <a:p>
            <a:pPr marL="514350" indent="-514350" defTabSz="914400">
              <a:lnSpc>
                <a:spcPct val="90000"/>
              </a:lnSpc>
              <a:spcBef>
                <a:spcPts val="1000"/>
              </a:spcBef>
              <a:spcAft>
                <a:spcPts val="1200"/>
              </a:spcAft>
              <a:buClr>
                <a:srgbClr val="F39200"/>
              </a:buClr>
              <a:buFont typeface="Wingdings" panose="05000000000000000000" pitchFamily="2" charset="2"/>
              <a:buChar char="l"/>
            </a:pPr>
            <a:r>
              <a:rPr lang="de-AT" dirty="0">
                <a:solidFill>
                  <a:srgbClr val="434F55"/>
                </a:solidFill>
                <a:latin typeface="Gill Sans MT" panose="020B0502020104020203" pitchFamily="34" charset="0"/>
                <a:hlinkClick r:id="rId5"/>
              </a:rPr>
              <a:t>www.helles-koepfchen.de</a:t>
            </a:r>
            <a:r>
              <a:rPr lang="de-AT" dirty="0">
                <a:solidFill>
                  <a:srgbClr val="434F55"/>
                </a:solidFill>
                <a:latin typeface="Gill Sans MT" panose="020B0502020104020203" pitchFamily="34" charset="0"/>
              </a:rPr>
              <a:t> </a:t>
            </a:r>
          </a:p>
          <a:p>
            <a:endParaRPr lang="de-AT" sz="1200" dirty="0">
              <a:solidFill>
                <a:schemeClr val="tx1"/>
              </a:solidFill>
            </a:endParaRPr>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27</a:t>
            </a:fld>
            <a:endParaRPr lang="de-AT"/>
          </a:p>
        </p:txBody>
      </p:sp>
    </p:spTree>
    <p:extLst>
      <p:ext uri="{BB962C8B-B14F-4D97-AF65-F5344CB8AC3E}">
        <p14:creationId xmlns:p14="http://schemas.microsoft.com/office/powerpoint/2010/main" val="2229673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Folienbildplatzhalter 1">
            <a:extLst>
              <a:ext uri="{FF2B5EF4-FFF2-40B4-BE49-F238E27FC236}">
                <a16:creationId xmlns:a16="http://schemas.microsoft.com/office/drawing/2014/main" id="{1E465221-1253-4763-99BC-0071D0519B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Notizenplatzhalter 2">
            <a:extLst>
              <a:ext uri="{FF2B5EF4-FFF2-40B4-BE49-F238E27FC236}">
                <a16:creationId xmlns:a16="http://schemas.microsoft.com/office/drawing/2014/main" id="{A62B411B-2EA7-4242-8D64-810B4A6CA4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ea typeface="ヒラギノ角ゴ Pro W3" pitchFamily="6" charset="-128"/>
              </a:rPr>
              <a:t>Ist das Bild echt? </a:t>
            </a:r>
          </a:p>
          <a:p>
            <a:pPr eaLnBrk="1" hangingPunct="1">
              <a:spcBef>
                <a:spcPct val="0"/>
              </a:spcBef>
            </a:pPr>
            <a:endParaRPr lang="de-AT" altLang="de-DE" dirty="0">
              <a:ea typeface="ヒラギノ角ゴ Pro W3" pitchFamily="6" charset="-128"/>
            </a:endParaRPr>
          </a:p>
          <a:p>
            <a:pPr eaLnBrk="1" hangingPunct="1">
              <a:spcBef>
                <a:spcPct val="0"/>
              </a:spcBef>
            </a:pPr>
            <a:r>
              <a:rPr lang="de-AT" altLang="de-DE" dirty="0">
                <a:ea typeface="ヒラギノ角ゴ Pro W3" pitchFamily="6" charset="-128"/>
              </a:rPr>
              <a:t>Bereits Volksschulkinder bearbeiten Fotos mit Filter (z. B. Instagram- oder </a:t>
            </a:r>
            <a:r>
              <a:rPr lang="de-AT" altLang="de-DE" dirty="0" err="1">
                <a:ea typeface="ヒラギノ角ゴ Pro W3" pitchFamily="6" charset="-128"/>
              </a:rPr>
              <a:t>Snapchatfilter</a:t>
            </a:r>
            <a:r>
              <a:rPr lang="de-AT" altLang="de-DE" dirty="0">
                <a:ea typeface="ヒラギノ角ゴ Pro W3" pitchFamily="6" charset="-128"/>
              </a:rPr>
              <a:t>) oder nutzen spezielle Programme dafür. Trotzdem fällt es ihnen bei Bildern im Internet oder auf sozialen Netzwerken schwer zu erkennen, ob ein Bild echt ist oder bearbeitet wurde. Es muss erst ein Bewusstsein dafür gebildet werden, dass fast alles im Netz in irgendeiner Form nachbearbeitet wurde. </a:t>
            </a:r>
          </a:p>
          <a:p>
            <a:pPr eaLnBrk="1" hangingPunct="1">
              <a:spcBef>
                <a:spcPct val="0"/>
              </a:spcBef>
            </a:pPr>
            <a:r>
              <a:rPr lang="de-AT" altLang="de-DE" dirty="0">
                <a:ea typeface="ヒラギノ角ゴ Pro W3" pitchFamily="6" charset="-128"/>
              </a:rPr>
              <a:t> </a:t>
            </a:r>
          </a:p>
          <a:p>
            <a:pPr eaLnBrk="1" hangingPunct="1">
              <a:spcBef>
                <a:spcPct val="0"/>
              </a:spcBef>
            </a:pPr>
            <a:r>
              <a:rPr lang="de-AT" altLang="de-DE" dirty="0">
                <a:ea typeface="ヒラギノ角ゴ Pro W3" pitchFamily="6" charset="-128"/>
              </a:rPr>
              <a:t>Themen, die besprochen werden können: </a:t>
            </a:r>
          </a:p>
          <a:p>
            <a:pPr eaLnBrk="1" hangingPunct="1">
              <a:spcBef>
                <a:spcPct val="0"/>
              </a:spcBef>
            </a:pPr>
            <a:r>
              <a:rPr lang="de-AT" altLang="de-DE" dirty="0">
                <a:ea typeface="ヒラギノ角ゴ Pro W3" pitchFamily="6" charset="-128"/>
              </a:rPr>
              <a:t>Was ist Schönheit?</a:t>
            </a:r>
          </a:p>
          <a:p>
            <a:pPr eaLnBrk="1" hangingPunct="1">
              <a:spcBef>
                <a:spcPct val="0"/>
              </a:spcBef>
            </a:pPr>
            <a:r>
              <a:rPr lang="de-AT" altLang="de-DE" dirty="0">
                <a:ea typeface="ヒラギノ角ゴ Pro W3" pitchFamily="6" charset="-128"/>
              </a:rPr>
              <a:t>Was ist echt? Was nicht?</a:t>
            </a:r>
          </a:p>
          <a:p>
            <a:pPr eaLnBrk="1" hangingPunct="1">
              <a:spcBef>
                <a:spcPct val="0"/>
              </a:spcBef>
            </a:pPr>
            <a:r>
              <a:rPr lang="de-AT" altLang="de-DE" dirty="0">
                <a:ea typeface="ヒラギノ角ゴ Pro W3" pitchFamily="6" charset="-128"/>
              </a:rPr>
              <a:t>Gemeinsam überlegen warum Bilder überhaupt bearbeitet werden </a:t>
            </a:r>
          </a:p>
          <a:p>
            <a:pPr eaLnBrk="1" hangingPunct="1">
              <a:spcBef>
                <a:spcPct val="0"/>
              </a:spcBef>
            </a:pPr>
            <a:r>
              <a:rPr lang="de-AT" altLang="de-DE" dirty="0">
                <a:ea typeface="ヒラギノ角ゴ Pro W3" pitchFamily="6" charset="-128"/>
              </a:rPr>
              <a:t>Alltägliche Anwendung von Bearbeitungsprogrammen </a:t>
            </a:r>
          </a:p>
          <a:p>
            <a:pPr eaLnBrk="1" hangingPunct="1">
              <a:spcBef>
                <a:spcPct val="0"/>
              </a:spcBef>
            </a:pPr>
            <a:r>
              <a:rPr lang="de-AT" altLang="de-DE" dirty="0">
                <a:ea typeface="ヒラギノ角ゴ Pro W3" pitchFamily="6" charset="-128"/>
              </a:rPr>
              <a:t>Welche nutzen die Kinder wie?</a:t>
            </a:r>
          </a:p>
          <a:p>
            <a:pPr eaLnBrk="1" hangingPunct="1">
              <a:spcBef>
                <a:spcPct val="0"/>
              </a:spcBef>
            </a:pPr>
            <a:endParaRPr lang="de-AT" altLang="de-DE" dirty="0">
              <a:ea typeface="ヒラギノ角ゴ Pro W3" pitchFamily="6" charset="-128"/>
            </a:endParaRPr>
          </a:p>
          <a:p>
            <a:pPr eaLnBrk="1" hangingPunct="1">
              <a:spcBef>
                <a:spcPct val="0"/>
              </a:spcBef>
            </a:pPr>
            <a:endParaRPr lang="de-AT" altLang="de-DE" dirty="0">
              <a:solidFill>
                <a:schemeClr val="bg1"/>
              </a:solidFill>
              <a:latin typeface="Gill Sans MT" panose="020B0502020104020203" pitchFamily="34" charset="0"/>
              <a:ea typeface="ヒラギノ角ゴ Pro W3" pitchFamily="6" charset="-128"/>
            </a:endParaRPr>
          </a:p>
        </p:txBody>
      </p:sp>
      <p:sp>
        <p:nvSpPr>
          <p:cNvPr id="145411" name="Foliennummernplatzhalter 3">
            <a:extLst>
              <a:ext uri="{FF2B5EF4-FFF2-40B4-BE49-F238E27FC236}">
                <a16:creationId xmlns:a16="http://schemas.microsoft.com/office/drawing/2014/main" id="{C90EAC58-F627-4159-B6A3-B894F5A4C7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4C6C05A-1AC2-4F59-B4FB-5AE38D88268D}" type="slidenum">
              <a:rPr lang="de-AT" altLang="de-DE" smtClean="0">
                <a:latin typeface="Calibri" panose="020F0502020204030204" pitchFamily="34" charset="0"/>
              </a:rPr>
              <a:pPr/>
              <a:t>28</a:t>
            </a:fld>
            <a:endParaRPr lang="de-AT" altLang="de-DE">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lnSpc>
                <a:spcPct val="90000"/>
              </a:lnSpc>
              <a:spcBef>
                <a:spcPts val="1000"/>
              </a:spcBef>
              <a:spcAft>
                <a:spcPts val="1200"/>
              </a:spcAft>
              <a:buClr>
                <a:srgbClr val="F39200"/>
              </a:buClr>
            </a:pPr>
            <a:r>
              <a:rPr lang="de-AT" sz="1200" b="1" dirty="0">
                <a:solidFill>
                  <a:srgbClr val="F39200"/>
                </a:solidFill>
                <a:latin typeface="Gill Sans MT" panose="020B0502020104020203" pitchFamily="34" charset="0"/>
              </a:rPr>
              <a:t>Suchmaschinen-Ranking:</a:t>
            </a:r>
          </a:p>
          <a:p>
            <a:pPr marL="171450" indent="-171450" defTabSz="914400">
              <a:lnSpc>
                <a:spcPct val="90000"/>
              </a:lnSpc>
              <a:spcBef>
                <a:spcPts val="1000"/>
              </a:spcBef>
              <a:spcAft>
                <a:spcPts val="1200"/>
              </a:spcAft>
              <a:buClr>
                <a:srgbClr val="F39200"/>
              </a:buClr>
              <a:buFont typeface="Arial" panose="020B0604020202020204" pitchFamily="34" charset="0"/>
              <a:buChar char="•"/>
            </a:pPr>
            <a:r>
              <a:rPr lang="de-AT" sz="1200" dirty="0">
                <a:solidFill>
                  <a:srgbClr val="434F55"/>
                </a:solidFill>
                <a:latin typeface="Gill Sans MT" panose="020B0502020104020203" pitchFamily="34" charset="0"/>
              </a:rPr>
              <a:t>Suchbegriffe in der Seite</a:t>
            </a:r>
          </a:p>
          <a:p>
            <a:pPr marL="171450" indent="-171450" defTabSz="914400">
              <a:lnSpc>
                <a:spcPct val="90000"/>
              </a:lnSpc>
              <a:spcBef>
                <a:spcPts val="1000"/>
              </a:spcBef>
              <a:spcAft>
                <a:spcPts val="1200"/>
              </a:spcAft>
              <a:buClr>
                <a:srgbClr val="F39200"/>
              </a:buClr>
              <a:buFont typeface="Arial" panose="020B0604020202020204" pitchFamily="34" charset="0"/>
              <a:buChar char="•"/>
            </a:pPr>
            <a:r>
              <a:rPr lang="de-AT" sz="1200" dirty="0">
                <a:solidFill>
                  <a:srgbClr val="434F55"/>
                </a:solidFill>
                <a:latin typeface="Gill Sans MT" panose="020B0502020104020203" pitchFamily="34" charset="0"/>
              </a:rPr>
              <a:t>Verlinkungen der Seite</a:t>
            </a:r>
          </a:p>
          <a:p>
            <a:pPr marL="171450" indent="-171450" defTabSz="914400">
              <a:lnSpc>
                <a:spcPct val="90000"/>
              </a:lnSpc>
              <a:spcBef>
                <a:spcPts val="1000"/>
              </a:spcBef>
              <a:spcAft>
                <a:spcPts val="1200"/>
              </a:spcAft>
              <a:buClr>
                <a:srgbClr val="F39200"/>
              </a:buClr>
              <a:buFont typeface="Arial" panose="020B0604020202020204" pitchFamily="34" charset="0"/>
              <a:buChar char="•"/>
            </a:pPr>
            <a:r>
              <a:rPr lang="de-AT" sz="1200" dirty="0">
                <a:solidFill>
                  <a:srgbClr val="434F55"/>
                </a:solidFill>
                <a:latin typeface="Gill Sans MT" panose="020B0502020104020203" pitchFamily="34" charset="0"/>
              </a:rPr>
              <a:t>Aktualität</a:t>
            </a:r>
          </a:p>
          <a:p>
            <a:pPr marL="171450" indent="-171450" defTabSz="914400">
              <a:lnSpc>
                <a:spcPct val="90000"/>
              </a:lnSpc>
              <a:spcBef>
                <a:spcPts val="1000"/>
              </a:spcBef>
              <a:spcAft>
                <a:spcPts val="1200"/>
              </a:spcAft>
              <a:buClr>
                <a:srgbClr val="F39200"/>
              </a:buClr>
              <a:buFont typeface="Arial" panose="020B0604020202020204" pitchFamily="34" charset="0"/>
              <a:buChar char="•"/>
            </a:pPr>
            <a:r>
              <a:rPr lang="de-AT" sz="1200" dirty="0">
                <a:solidFill>
                  <a:srgbClr val="434F55"/>
                </a:solidFill>
                <a:latin typeface="Gill Sans MT" panose="020B0502020104020203" pitchFamily="34" charset="0"/>
              </a:rPr>
              <a:t>Standort des Nutzers</a:t>
            </a:r>
          </a:p>
        </p:txBody>
      </p:sp>
      <p:sp>
        <p:nvSpPr>
          <p:cNvPr id="4" name="Foliennummernplatzhalter 3"/>
          <p:cNvSpPr>
            <a:spLocks noGrp="1"/>
          </p:cNvSpPr>
          <p:nvPr>
            <p:ph type="sldNum" sz="quarter" idx="10"/>
          </p:nvPr>
        </p:nvSpPr>
        <p:spPr/>
        <p:txBody>
          <a:bodyPr/>
          <a:lstStyle/>
          <a:p>
            <a:fld id="{5BC9136F-CA9D-4FE5-85DC-58A8F95C26FC}" type="slidenum">
              <a:rPr lang="de-AT" smtClean="0"/>
              <a:t>29</a:t>
            </a:fld>
            <a:endParaRPr lang="de-AT"/>
          </a:p>
        </p:txBody>
      </p:sp>
    </p:spTree>
    <p:extLst>
      <p:ext uri="{BB962C8B-B14F-4D97-AF65-F5344CB8AC3E}">
        <p14:creationId xmlns:p14="http://schemas.microsoft.com/office/powerpoint/2010/main" val="2304930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Volksschulkinder kennen die Notruf-Hotline 147 Rat auf Draht meist noch nicht, aber auch Eltern oder andere Bezugspersonen des Kindes können sich Hilfe holen: Per Telefon (147 ohne Vorwahl), per Online-Beratung oder Chat unter </a:t>
            </a:r>
            <a:r>
              <a:rPr lang="de-AT" altLang="de-DE" u="sng" dirty="0">
                <a:latin typeface="Arial" panose="020B0604020202020204" pitchFamily="34" charset="0"/>
                <a:ea typeface="ＭＳ Ｐゴシック" panose="020B0600070205080204" pitchFamily="34" charset="-128"/>
                <a:hlinkClick r:id="rId3"/>
              </a:rPr>
              <a:t>www.rataufdraht.at</a:t>
            </a:r>
            <a:r>
              <a:rPr lang="de-AT" altLang="de-DE" u="none" dirty="0">
                <a:latin typeface="Arial" panose="020B0604020202020204" pitchFamily="34" charset="0"/>
                <a:ea typeface="ＭＳ Ｐゴシック" panose="020B0600070205080204" pitchFamily="34" charset="-128"/>
              </a:rPr>
              <a:t>.</a:t>
            </a:r>
            <a:r>
              <a:rPr lang="de-AT" altLang="de-DE" u="none" baseline="0" dirty="0">
                <a:latin typeface="Arial" panose="020B0604020202020204" pitchFamily="34" charset="0"/>
                <a:ea typeface="ＭＳ Ｐゴシック" panose="020B0600070205080204" pitchFamily="34" charset="-128"/>
              </a:rPr>
              <a:t> </a:t>
            </a:r>
            <a:endParaRPr lang="de-DE"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30</a:t>
            </a:fld>
            <a:endParaRPr lang="de-AT"/>
          </a:p>
        </p:txBody>
      </p:sp>
    </p:spTree>
    <p:extLst>
      <p:ext uri="{BB962C8B-B14F-4D97-AF65-F5344CB8AC3E}">
        <p14:creationId xmlns:p14="http://schemas.microsoft.com/office/powerpoint/2010/main" val="203729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GB" altLang="de-DE" b="1" dirty="0" err="1">
                <a:latin typeface="Arial" panose="020B0604020202020204" pitchFamily="34" charset="0"/>
                <a:ea typeface="ＭＳ Ｐゴシック" pitchFamily="34" charset="-128"/>
                <a:cs typeface="Arial" panose="020B0604020202020204" pitchFamily="34" charset="0"/>
              </a:rPr>
              <a:t>Wichtige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Themen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für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Volksschulkinder</a:t>
            </a:r>
            <a:r>
              <a:rPr lang="en-GB" altLang="de-DE" b="1" dirty="0">
                <a:latin typeface="Arial" panose="020B0604020202020204" pitchFamily="34" charset="0"/>
                <a:ea typeface="ＭＳ Ｐゴシック" pitchFamily="34" charset="-128"/>
                <a:cs typeface="Arial" panose="020B0604020202020204" pitchFamily="34" charset="0"/>
              </a:rPr>
              <a:t>: </a:t>
            </a:r>
          </a:p>
          <a:p>
            <a:pPr>
              <a:defRPr/>
            </a:pP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Passwörter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a:latin typeface="Arial" panose="020B0604020202020204" pitchFamily="34" charset="0"/>
                <a:ea typeface="ＭＳ Ｐゴシック" pitchFamily="34" charset="-128"/>
                <a:cs typeface="Arial" panose="020B0604020202020204" pitchFamily="34" charset="0"/>
              </a:rPr>
              <a:t>Wie </a:t>
            </a:r>
            <a:r>
              <a:rPr lang="de-DE" altLang="de-DE" noProof="0" dirty="0">
                <a:latin typeface="Arial" panose="020B0604020202020204" pitchFamily="34" charset="0"/>
                <a:ea typeface="ＭＳ Ｐゴシック" pitchFamily="34" charset="-128"/>
                <a:cs typeface="Arial" panose="020B0604020202020204" pitchFamily="34" charset="0"/>
              </a:rPr>
              <a:t>sieht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ein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sicheres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Passwort</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aus</a:t>
            </a:r>
            <a:r>
              <a:rPr lang="en-GB" altLang="de-DE" baseline="0" dirty="0">
                <a:latin typeface="Arial" panose="020B0604020202020204" pitchFamily="34" charset="0"/>
                <a:ea typeface="ＭＳ Ｐゴシック" pitchFamily="34" charset="-128"/>
                <a:cs typeface="Arial" panose="020B0604020202020204" pitchFamily="34" charset="0"/>
              </a:rPr>
              <a:t>? W</a:t>
            </a:r>
            <a:r>
              <a:rPr lang="en-GB" altLang="de-DE" dirty="0">
                <a:latin typeface="Arial" panose="020B0604020202020204" pitchFamily="34" charset="0"/>
                <a:ea typeface="ＭＳ Ｐゴシック" pitchFamily="34" charset="-128"/>
                <a:cs typeface="Arial" panose="020B0604020202020204" pitchFamily="34" charset="0"/>
              </a:rPr>
              <a:t>ie </a:t>
            </a:r>
            <a:r>
              <a:rPr lang="en-GB" altLang="de-DE" dirty="0" err="1">
                <a:latin typeface="Arial" panose="020B0604020202020204" pitchFamily="34" charset="0"/>
                <a:ea typeface="ＭＳ Ｐゴシック" pitchFamily="34" charset="-128"/>
                <a:cs typeface="Arial" panose="020B0604020202020204" pitchFamily="34" charset="0"/>
              </a:rPr>
              <a:t>geht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Passwörtern</a:t>
            </a:r>
            <a:r>
              <a:rPr lang="en-GB" altLang="de-DE" dirty="0">
                <a:latin typeface="Arial" panose="020B0604020202020204" pitchFamily="34" charset="0"/>
                <a:ea typeface="ＭＳ Ｐゴシック" pitchFamily="34" charset="-128"/>
                <a:cs typeface="Arial" panose="020B0604020202020204" pitchFamily="34" charset="0"/>
              </a:rPr>
              <a:t> um?</a:t>
            </a:r>
          </a:p>
          <a:p>
            <a:pPr marL="171570" indent="-171570">
              <a:buFont typeface="Arial" panose="020B0604020202020204" pitchFamily="34" charset="0"/>
              <a:buChar char="•"/>
              <a:defRPr/>
            </a:pP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Identitäten</a:t>
            </a:r>
            <a:r>
              <a:rPr lang="en-GB" altLang="de-DE" b="1" dirty="0">
                <a:latin typeface="Arial" panose="020B0604020202020204" pitchFamily="34" charset="0"/>
                <a:ea typeface="ＭＳ Ｐゴシック" pitchFamily="34" charset="-128"/>
                <a:cs typeface="Arial" panose="020B0604020202020204" pitchFamily="34" charset="0"/>
              </a:rPr>
              <a:t> online und </a:t>
            </a:r>
            <a:r>
              <a:rPr lang="en-GB" altLang="de-DE" b="1" dirty="0" err="1">
                <a:latin typeface="Arial" panose="020B0604020202020204" pitchFamily="34" charset="0"/>
                <a:ea typeface="ＭＳ Ｐゴシック" pitchFamily="34" charset="-128"/>
                <a:cs typeface="Arial" panose="020B0604020202020204" pitchFamily="34" charset="0"/>
              </a:rPr>
              <a:t>im</a:t>
            </a:r>
            <a:r>
              <a:rPr lang="en-GB" altLang="de-DE" b="1"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realen</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b="1" dirty="0">
                <a:latin typeface="Arial" panose="020B0604020202020204" pitchFamily="34" charset="0"/>
                <a:ea typeface="ＭＳ Ｐゴシック" pitchFamily="34" charset="-128"/>
                <a:cs typeface="Arial" panose="020B0604020202020204" pitchFamily="34" charset="0"/>
              </a:rPr>
              <a:t> Leben: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Informationen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darf</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 von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preisgeben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steckt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hinter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anderen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Personen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Kosten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erkennen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Inhalte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sind</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wirklich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kostenlos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für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muss ich </a:t>
            </a:r>
            <a:r>
              <a:rPr lang="en-GB" altLang="de-DE" dirty="0" err="1">
                <a:latin typeface="Arial" panose="020B0604020202020204" pitchFamily="34" charset="0"/>
                <a:ea typeface="ＭＳ Ｐゴシック" pitchFamily="34" charset="-128"/>
                <a:cs typeface="Arial" panose="020B0604020202020204" pitchFamily="34" charset="0"/>
              </a:rPr>
              <a:t>zahlen</a:t>
            </a:r>
            <a:r>
              <a:rPr lang="en-GB" altLang="de-DE" dirty="0">
                <a:latin typeface="Arial" panose="020B0604020202020204" pitchFamily="34" charset="0"/>
                <a:ea typeface="ＭＳ Ｐゴシック" pitchFamily="34" charset="-128"/>
                <a:cs typeface="Arial" panose="020B0604020202020204" pitchFamily="34" charset="0"/>
              </a:rPr>
              <a:t>? </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Ja</a:t>
            </a:r>
            <a:r>
              <a:rPr lang="en-GB" altLang="de-DE" b="1"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Nein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Aussagen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Internet </a:t>
            </a:r>
            <a:r>
              <a:rPr lang="en-GB" altLang="de-DE" dirty="0" err="1">
                <a:latin typeface="Arial" panose="020B0604020202020204" pitchFamily="34" charset="0"/>
                <a:ea typeface="ＭＳ Ｐゴシック" pitchFamily="34" charset="-128"/>
                <a:cs typeface="Arial" panose="020B0604020202020204" pitchFamily="34" charset="0"/>
              </a:rPr>
              <a:t>sind</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err="1">
                <a:latin typeface="Arial" panose="020B0604020202020204" pitchFamily="34" charset="0"/>
                <a:ea typeface="ＭＳ Ｐゴシック" pitchFamily="34" charset="-128"/>
                <a:cs typeface="Arial" panose="020B0604020202020204" pitchFamily="34" charset="0"/>
              </a:rPr>
              <a:t>wahr</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err="1">
                <a:latin typeface="Arial" panose="020B0604020202020204" pitchFamily="34" charset="0"/>
                <a:ea typeface="ＭＳ Ｐゴシック" pitchFamily="34" charset="-128"/>
                <a:cs typeface="Arial" panose="020B0604020202020204" pitchFamily="34" charset="0"/>
              </a:rPr>
              <a:t>falsch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kann</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„Ja“ </a:t>
            </a:r>
            <a:r>
              <a:rPr lang="en-GB" altLang="de-DE" dirty="0" err="1">
                <a:latin typeface="Arial" panose="020B0604020202020204" pitchFamily="34" charset="0"/>
                <a:ea typeface="ＭＳ Ｐゴシック" pitchFamily="34" charset="-128"/>
                <a:cs typeface="Arial" panose="020B0604020202020204" pitchFamily="34" charset="0"/>
              </a:rPr>
              <a:t>zustimmen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nicht</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Es ist für Kinder überhaupt nicht einfach, im Internet zwischen „Ja“  und „Nein“  zu unterscheiden. Denn „Ja“ und „Nein“ heißen im Internet oft anders, z.B. „OK“, „Weiter“, „Abbrechen“ etc. Hier müssen Eltern helfen!</a:t>
            </a:r>
            <a:br>
              <a:rPr lang="de-AT" altLang="de-DE" dirty="0">
                <a:latin typeface="Arial" panose="020B0604020202020204" pitchFamily="34" charset="0"/>
                <a:ea typeface="ＭＳ Ｐゴシック" pitchFamily="34" charset="-128"/>
                <a:cs typeface="Arial" panose="020B0604020202020204" pitchFamily="34" charset="0"/>
              </a:rPr>
            </a:b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Exzessives</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Spielen</a:t>
            </a:r>
            <a:r>
              <a:rPr lang="en-GB" altLang="de-DE" b="1" dirty="0">
                <a:latin typeface="Arial" panose="020B0604020202020204" pitchFamily="34" charset="0"/>
                <a:ea typeface="ＭＳ Ｐゴシック" pitchFamily="34" charset="-128"/>
                <a:cs typeface="Arial" panose="020B0604020202020204" pitchFamily="34" charset="0"/>
              </a:rPr>
              <a:t> und </a:t>
            </a:r>
            <a:r>
              <a:rPr lang="en-GB" altLang="de-DE" b="1" dirty="0" err="1">
                <a:latin typeface="Arial" panose="020B0604020202020204" pitchFamily="34" charset="0"/>
                <a:ea typeface="ＭＳ Ｐゴシック" pitchFamily="34" charset="-128"/>
                <a:cs typeface="Arial" panose="020B0604020202020204" pitchFamily="34" charset="0"/>
              </a:rPr>
              <a:t>exzessive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Nutzung</a:t>
            </a:r>
            <a:r>
              <a:rPr lang="en-GB" altLang="de-DE" b="1" dirty="0">
                <a:latin typeface="Arial" panose="020B0604020202020204" pitchFamily="34" charset="0"/>
                <a:ea typeface="ＭＳ Ｐゴシック" pitchFamily="34" charset="-128"/>
                <a:cs typeface="Arial" panose="020B0604020202020204" pitchFamily="34" charset="0"/>
              </a:rPr>
              <a:t> von </a:t>
            </a:r>
            <a:r>
              <a:rPr lang="en-GB" altLang="de-DE" b="1" dirty="0" err="1">
                <a:latin typeface="Arial" panose="020B0604020202020204" pitchFamily="34" charset="0"/>
                <a:ea typeface="ＭＳ Ｐゴシック" pitchFamily="34" charset="-128"/>
                <a:cs typeface="Arial" panose="020B0604020202020204" pitchFamily="34" charset="0"/>
              </a:rPr>
              <a:t>Geräten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Hier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ist</a:t>
            </a:r>
            <a:r>
              <a:rPr lang="en-GB" altLang="de-DE" dirty="0">
                <a:latin typeface="Arial" panose="020B0604020202020204" pitchFamily="34" charset="0"/>
                <a:ea typeface="ＭＳ Ｐゴシック" pitchFamily="34" charset="-128"/>
                <a:cs typeface="Arial" panose="020B0604020202020204" pitchFamily="34" charset="0"/>
              </a:rPr>
              <a:t> es </a:t>
            </a:r>
            <a:r>
              <a:rPr lang="en-GB" altLang="de-DE" dirty="0" err="1">
                <a:latin typeface="Arial" panose="020B0604020202020204" pitchFamily="34" charset="0"/>
                <a:ea typeface="ＭＳ Ｐゴシック" pitchFamily="34" charset="-128"/>
                <a:cs typeface="Arial" panose="020B0604020202020204" pitchFamily="34" charset="0"/>
              </a:rPr>
              <a:t>wichtig</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dem</a:t>
            </a:r>
            <a:r>
              <a:rPr lang="en-GB" altLang="de-DE" dirty="0">
                <a:latin typeface="Arial" panose="020B0604020202020204" pitchFamily="34" charset="0"/>
                <a:ea typeface="ＭＳ Ｐゴシック" pitchFamily="34" charset="-128"/>
                <a:cs typeface="Arial" panose="020B0604020202020204" pitchFamily="34" charset="0"/>
              </a:rPr>
              <a:t> Kind </a:t>
            </a:r>
            <a:r>
              <a:rPr lang="en-GB" altLang="de-DE" dirty="0" err="1">
                <a:latin typeface="Arial" panose="020B0604020202020204" pitchFamily="34" charset="0"/>
                <a:ea typeface="ＭＳ Ｐゴシック" pitchFamily="34" charset="-128"/>
                <a:cs typeface="Arial" panose="020B0604020202020204" pitchFamily="34" charset="0"/>
              </a:rPr>
              <a:t>gemeinsame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Regeln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zu</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entwickeln</a:t>
            </a:r>
            <a:r>
              <a:rPr lang="en-GB" altLang="de-DE" dirty="0">
                <a:latin typeface="Arial" panose="020B0604020202020204" pitchFamily="34" charset="0"/>
                <a:ea typeface="ＭＳ Ｐゴシック" pitchFamily="34" charset="-128"/>
                <a:cs typeface="Arial" panose="020B0604020202020204" pitchFamily="34" charset="0"/>
              </a:rPr>
              <a:t>. Kinder </a:t>
            </a:r>
            <a:r>
              <a:rPr lang="en-GB" altLang="de-DE" dirty="0" err="1">
                <a:latin typeface="Arial" panose="020B0604020202020204" pitchFamily="34" charset="0"/>
                <a:ea typeface="ＭＳ Ｐゴシック" pitchFamily="34" charset="-128"/>
                <a:cs typeface="Arial" panose="020B0604020202020204" pitchFamily="34" charset="0"/>
              </a:rPr>
              <a:t>erkennen</a:t>
            </a:r>
            <a:r>
              <a:rPr lang="en-GB" altLang="de-DE" dirty="0">
                <a:latin typeface="Arial" panose="020B0604020202020204" pitchFamily="34" charset="0"/>
                <a:ea typeface="ＭＳ Ｐゴシック" pitchFamily="34" charset="-128"/>
                <a:cs typeface="Arial" panose="020B0604020202020204" pitchFamily="34" charset="0"/>
              </a:rPr>
              <a:t> oft </a:t>
            </a:r>
            <a:r>
              <a:rPr lang="en-GB" altLang="de-DE" dirty="0" err="1">
                <a:latin typeface="Arial" panose="020B0604020202020204" pitchFamily="34" charset="0"/>
                <a:ea typeface="ＭＳ Ｐゴシック" pitchFamily="34" charset="-128"/>
                <a:cs typeface="Arial" panose="020B0604020202020204" pitchFamily="34" charset="0"/>
              </a:rPr>
              <a:t>selbst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ihre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Grenzen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Unterstützen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kann</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sie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Eltern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indem</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Alternativen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anbietet</a:t>
            </a:r>
            <a:r>
              <a:rPr lang="en-GB" altLang="de-DE" dirty="0">
                <a:latin typeface="Arial" panose="020B0604020202020204" pitchFamily="34" charset="0"/>
                <a:ea typeface="ＭＳ Ｐゴシック" pitchFamily="34" charset="-128"/>
                <a:cs typeface="Arial" panose="020B0604020202020204" pitchFamily="34" charset="0"/>
              </a:rPr>
              <a:t>. </a:t>
            </a: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Ungeeignete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Inhalte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Vor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allem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junge</a:t>
            </a:r>
            <a:r>
              <a:rPr lang="en-GB" altLang="de-DE" dirty="0">
                <a:latin typeface="Arial" panose="020B0604020202020204" pitchFamily="34" charset="0"/>
                <a:ea typeface="ＭＳ Ｐゴシック" pitchFamily="34" charset="-128"/>
                <a:cs typeface="Arial" panose="020B0604020202020204" pitchFamily="34" charset="0"/>
              </a:rPr>
              <a:t> Kinder </a:t>
            </a:r>
            <a:r>
              <a:rPr lang="en-GB" altLang="de-DE" dirty="0" err="1">
                <a:latin typeface="Arial" panose="020B0604020202020204" pitchFamily="34" charset="0"/>
                <a:ea typeface="ＭＳ Ｐゴシック" pitchFamily="34" charset="-128"/>
                <a:cs typeface="Arial" panose="020B0604020202020204" pitchFamily="34" charset="0"/>
              </a:rPr>
              <a:t>sollten</a:t>
            </a:r>
            <a:r>
              <a:rPr lang="en-GB" altLang="de-DE" dirty="0">
                <a:latin typeface="Arial" panose="020B0604020202020204" pitchFamily="34" charset="0"/>
                <a:ea typeface="ＭＳ Ｐゴシック" pitchFamily="34" charset="-128"/>
                <a:cs typeface="Arial" panose="020B0604020202020204" pitchFamily="34" charset="0"/>
              </a:rPr>
              <a:t> auf </a:t>
            </a:r>
            <a:r>
              <a:rPr lang="en-GB" altLang="de-DE" dirty="0" err="1">
                <a:latin typeface="Arial" panose="020B0604020202020204" pitchFamily="34" charset="0"/>
                <a:ea typeface="ＭＳ Ｐゴシック" pitchFamily="34" charset="-128"/>
                <a:cs typeface="Arial" panose="020B0604020202020204" pitchFamily="34" charset="0"/>
              </a:rPr>
              <a:t>keinen</a:t>
            </a:r>
            <a:r>
              <a:rPr lang="en-GB" altLang="de-DE" dirty="0">
                <a:latin typeface="Arial" panose="020B0604020202020204" pitchFamily="34" charset="0"/>
                <a:ea typeface="ＭＳ Ｐゴシック" pitchFamily="34" charset="-128"/>
                <a:cs typeface="Arial" panose="020B0604020202020204" pitchFamily="34" charset="0"/>
              </a:rPr>
              <a:t> Fall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Internet </a:t>
            </a:r>
            <a:r>
              <a:rPr lang="en-GB" altLang="de-DE" dirty="0" err="1">
                <a:latin typeface="Arial" panose="020B0604020202020204" pitchFamily="34" charset="0"/>
                <a:ea typeface="ＭＳ Ｐゴシック" pitchFamily="34" charset="-128"/>
                <a:cs typeface="Arial" panose="020B0604020202020204" pitchFamily="34" charset="0"/>
              </a:rPr>
              <a:t>alleine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gelassen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werden</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auch</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nicht</a:t>
            </a:r>
            <a:r>
              <a:rPr lang="en-GB" altLang="de-DE" baseline="0" dirty="0">
                <a:latin typeface="Arial" panose="020B0604020202020204" pitchFamily="34" charset="0"/>
                <a:ea typeface="ＭＳ Ｐゴシック" pitchFamily="34" charset="-128"/>
                <a:cs typeface="Arial" panose="020B0604020202020204" pitchFamily="34" charset="0"/>
              </a:rPr>
              <a:t> auf YouTube!)</a:t>
            </a: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Umgang</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miteinander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a:latin typeface="Arial" panose="020B0604020202020204" pitchFamily="34" charset="0"/>
                <a:ea typeface="ＭＳ Ｐゴシック" pitchFamily="34" charset="-128"/>
                <a:cs typeface="Arial" panose="020B0604020202020204" pitchFamily="34" charset="0"/>
              </a:rPr>
              <a:t>Wie </a:t>
            </a:r>
            <a:r>
              <a:rPr lang="en-GB" altLang="de-DE" dirty="0" err="1">
                <a:latin typeface="Arial" panose="020B0604020202020204" pitchFamily="34" charset="0"/>
                <a:ea typeface="ＭＳ Ｐゴシック" pitchFamily="34" charset="-128"/>
                <a:cs typeface="Arial" panose="020B0604020202020204" pitchFamily="34" charset="0"/>
              </a:rPr>
              <a:t>geht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anderen</a:t>
            </a:r>
            <a:r>
              <a:rPr lang="en-GB" altLang="de-DE" dirty="0">
                <a:latin typeface="Arial" panose="020B0604020202020204" pitchFamily="34" charset="0"/>
                <a:ea typeface="ＭＳ Ｐゴシック" pitchFamily="34" charset="-128"/>
                <a:cs typeface="Arial" panose="020B0604020202020204" pitchFamily="34" charset="0"/>
              </a:rPr>
              <a:t> Menschen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 um? </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Urheberrechte</a:t>
            </a:r>
            <a:r>
              <a:rPr lang="en-GB" altLang="de-DE" b="1"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Recht</a:t>
            </a:r>
            <a:r>
              <a:rPr lang="en-GB" altLang="de-DE" b="1" dirty="0">
                <a:latin typeface="Arial" panose="020B0604020202020204" pitchFamily="34" charset="0"/>
                <a:ea typeface="ＭＳ Ｐゴシック" pitchFamily="34" charset="-128"/>
                <a:cs typeface="Arial" panose="020B0604020202020204" pitchFamily="34" charset="0"/>
              </a:rPr>
              <a:t> am </a:t>
            </a:r>
            <a:r>
              <a:rPr lang="en-GB" altLang="de-DE" b="1" dirty="0" err="1">
                <a:latin typeface="Arial" panose="020B0604020202020204" pitchFamily="34" charset="0"/>
                <a:ea typeface="ＭＳ Ｐゴシック" pitchFamily="34" charset="-128"/>
                <a:cs typeface="Arial" panose="020B0604020202020204" pitchFamily="34" charset="0"/>
              </a:rPr>
              <a:t>eigenen</a:t>
            </a:r>
            <a:r>
              <a:rPr lang="en-GB" altLang="de-DE" b="1" dirty="0">
                <a:latin typeface="Arial" panose="020B0604020202020204" pitchFamily="34" charset="0"/>
                <a:ea typeface="ＭＳ Ｐゴシック" pitchFamily="34" charset="-128"/>
                <a:cs typeface="Arial" panose="020B0604020202020204" pitchFamily="34" charset="0"/>
              </a:rPr>
              <a:t> Bild: </a:t>
            </a:r>
            <a:r>
              <a:rPr lang="en-GB" altLang="de-DE" dirty="0" err="1">
                <a:latin typeface="Arial" panose="020B0604020202020204" pitchFamily="34" charset="0"/>
                <a:ea typeface="ＭＳ Ｐゴシック" pitchFamily="34" charset="-128"/>
                <a:cs typeface="Arial" panose="020B0604020202020204" pitchFamily="34" charset="0"/>
              </a:rPr>
              <a:t>Wer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darf</a:t>
            </a:r>
            <a:r>
              <a:rPr lang="en-GB" altLang="de-DE" dirty="0">
                <a:latin typeface="Arial" panose="020B0604020202020204" pitchFamily="34" charset="0"/>
                <a:ea typeface="ＭＳ Ｐゴシック" pitchFamily="34" charset="-128"/>
                <a:cs typeface="Arial" panose="020B0604020202020204" pitchFamily="34" charset="0"/>
              </a:rPr>
              <a:t> was und wen </a:t>
            </a:r>
            <a:r>
              <a:rPr lang="en-GB" altLang="de-DE" dirty="0" err="1">
                <a:latin typeface="Arial" panose="020B0604020202020204" pitchFamily="34" charset="0"/>
                <a:ea typeface="ＭＳ Ｐゴシック" pitchFamily="34" charset="-128"/>
                <a:cs typeface="Arial" panose="020B0604020202020204" pitchFamily="34" charset="0"/>
              </a:rPr>
              <a:t>fotografieren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Rechte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haben</a:t>
            </a:r>
            <a:r>
              <a:rPr lang="en-GB" altLang="de-DE" dirty="0">
                <a:latin typeface="Arial" panose="020B0604020202020204" pitchFamily="34" charset="0"/>
                <a:ea typeface="ＭＳ Ｐゴシック" pitchFamily="34" charset="-128"/>
                <a:cs typeface="Arial" panose="020B0604020202020204" pitchFamily="34" charset="0"/>
              </a:rPr>
              <a:t> Kinder?</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Umgang</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mit</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persönlichen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Daten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Informationen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können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bedenkenlos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veröffentlicht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werden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behält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besser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für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a:t>
            </a:fld>
            <a:endParaRPr lang="de-AT"/>
          </a:p>
        </p:txBody>
      </p:sp>
    </p:spTree>
    <p:extLst>
      <p:ext uri="{BB962C8B-B14F-4D97-AF65-F5344CB8AC3E}">
        <p14:creationId xmlns:p14="http://schemas.microsoft.com/office/powerpoint/2010/main" val="422020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42950" indent="-457200">
              <a:buFont typeface="Arial" panose="020B0604020202020204" pitchFamily="34" charset="0"/>
              <a:buChar char="•"/>
            </a:pPr>
            <a:r>
              <a:rPr lang="en-US" sz="2800" dirty="0" err="1">
                <a:solidFill>
                  <a:schemeClr val="tx1"/>
                </a:solidFill>
                <a:latin typeface="Gill Sans MT" panose="020B0502020104020203" pitchFamily="34" charset="0"/>
              </a:rPr>
              <a:t>Achte</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darauf</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dass</a:t>
            </a:r>
            <a:r>
              <a:rPr lang="en-US" sz="2800" dirty="0">
                <a:solidFill>
                  <a:schemeClr val="tx1"/>
                </a:solidFill>
                <a:latin typeface="Gill Sans MT" panose="020B0502020104020203" pitchFamily="34" charset="0"/>
              </a:rPr>
              <a:t> du </a:t>
            </a:r>
            <a:r>
              <a:rPr lang="en-US" sz="2800" dirty="0" err="1">
                <a:solidFill>
                  <a:schemeClr val="tx1"/>
                </a:solidFill>
                <a:latin typeface="Gill Sans MT" panose="020B0502020104020203" pitchFamily="34" charset="0"/>
              </a:rPr>
              <a:t>nicht</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zu</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viel</a:t>
            </a:r>
            <a:r>
              <a:rPr lang="en-US" sz="2800" dirty="0">
                <a:solidFill>
                  <a:schemeClr val="tx1"/>
                </a:solidFill>
                <a:latin typeface="Gill Sans MT" panose="020B0502020104020203" pitchFamily="34" charset="0"/>
              </a:rPr>
              <a:t> von </a:t>
            </a:r>
            <a:r>
              <a:rPr lang="en-US" sz="2800" dirty="0" err="1">
                <a:solidFill>
                  <a:schemeClr val="tx1"/>
                </a:solidFill>
                <a:latin typeface="Gill Sans MT" panose="020B0502020104020203" pitchFamily="34" charset="0"/>
              </a:rPr>
              <a:t>dir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zeigst</a:t>
            </a:r>
            <a:r>
              <a:rPr lang="en-US" sz="2800" dirty="0">
                <a:solidFill>
                  <a:schemeClr val="tx1"/>
                </a:solidFill>
                <a:latin typeface="Gill Sans MT" panose="020B0502020104020203" pitchFamily="34" charset="0"/>
              </a:rPr>
              <a:t>!</a:t>
            </a:r>
          </a:p>
          <a:p>
            <a:pPr marL="742950" indent="-457200">
              <a:buFont typeface="Arial" panose="020B0604020202020204" pitchFamily="34" charset="0"/>
              <a:buChar char="•"/>
            </a:pPr>
            <a:r>
              <a:rPr lang="en-US" sz="2800" dirty="0">
                <a:solidFill>
                  <a:schemeClr val="tx1"/>
                </a:solidFill>
                <a:latin typeface="Gill Sans MT" panose="020B0502020104020203" pitchFamily="34" charset="0"/>
              </a:rPr>
              <a:t>Sind </a:t>
            </a:r>
            <a:r>
              <a:rPr lang="en-US" sz="2800" dirty="0" err="1">
                <a:solidFill>
                  <a:schemeClr val="tx1"/>
                </a:solidFill>
                <a:latin typeface="Gill Sans MT" panose="020B0502020104020203" pitchFamily="34" charset="0"/>
              </a:rPr>
              <a:t>andere</a:t>
            </a:r>
            <a:r>
              <a:rPr lang="en-US" sz="2800" dirty="0">
                <a:solidFill>
                  <a:schemeClr val="tx1"/>
                </a:solidFill>
                <a:latin typeface="Gill Sans MT" panose="020B0502020104020203" pitchFamily="34" charset="0"/>
              </a:rPr>
              <a:t> am </a:t>
            </a:r>
            <a:r>
              <a:rPr lang="en-US" sz="2800" dirty="0" err="1">
                <a:solidFill>
                  <a:schemeClr val="tx1"/>
                </a:solidFill>
                <a:latin typeface="Gill Sans MT" panose="020B0502020104020203" pitchFamily="34" charset="0"/>
              </a:rPr>
              <a:t>Foto</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frage</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immer</a:t>
            </a:r>
            <a:r>
              <a:rPr lang="en-US" sz="2800" dirty="0">
                <a:solidFill>
                  <a:schemeClr val="tx1"/>
                </a:solidFill>
                <a:latin typeface="Gill Sans MT" panose="020B0502020104020203" pitchFamily="34" charset="0"/>
              </a:rPr>
              <a:t> um </a:t>
            </a:r>
            <a:r>
              <a:rPr lang="en-US" sz="2800" dirty="0" err="1">
                <a:solidFill>
                  <a:schemeClr val="tx1"/>
                </a:solidFill>
                <a:latin typeface="Gill Sans MT" panose="020B0502020104020203" pitchFamily="34" charset="0"/>
              </a:rPr>
              <a:t>ihre</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Erlaubnis</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ob</a:t>
            </a:r>
            <a:r>
              <a:rPr lang="en-US" sz="2800" dirty="0">
                <a:solidFill>
                  <a:schemeClr val="tx1"/>
                </a:solidFill>
                <a:latin typeface="Gill Sans MT" panose="020B0502020104020203" pitchFamily="34" charset="0"/>
              </a:rPr>
              <a:t> du das Bild </a:t>
            </a:r>
            <a:r>
              <a:rPr lang="en-US" sz="2800" dirty="0" err="1">
                <a:solidFill>
                  <a:schemeClr val="tx1"/>
                </a:solidFill>
                <a:latin typeface="Gill Sans MT" panose="020B0502020104020203" pitchFamily="34" charset="0"/>
              </a:rPr>
              <a:t>posten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darfst</a:t>
            </a:r>
            <a:r>
              <a:rPr lang="en-US" sz="2800" dirty="0">
                <a:solidFill>
                  <a:schemeClr val="tx1"/>
                </a:solidFill>
                <a:latin typeface="Gill Sans MT" panose="020B0502020104020203" pitchFamily="34" charset="0"/>
              </a:rPr>
              <a:t>!</a:t>
            </a:r>
          </a:p>
          <a:p>
            <a:pPr marL="742950" indent="-457200">
              <a:buFont typeface="Arial" panose="020B0604020202020204" pitchFamily="34" charset="0"/>
              <a:buChar char="•"/>
            </a:pPr>
            <a:r>
              <a:rPr lang="en-US" sz="2800" dirty="0" err="1">
                <a:solidFill>
                  <a:schemeClr val="tx1"/>
                </a:solidFill>
                <a:latin typeface="Gill Sans MT" panose="020B0502020104020203" pitchFamily="34" charset="0"/>
              </a:rPr>
              <a:t>Berücksichtige</a:t>
            </a:r>
            <a:r>
              <a:rPr lang="en-US" sz="2800" dirty="0">
                <a:solidFill>
                  <a:schemeClr val="tx1"/>
                </a:solidFill>
                <a:latin typeface="Gill Sans MT" panose="020B0502020104020203" pitchFamily="34" charset="0"/>
              </a:rPr>
              <a:t> das </a:t>
            </a:r>
            <a:r>
              <a:rPr lang="en-US" sz="2800" dirty="0" err="1">
                <a:solidFill>
                  <a:schemeClr val="tx1"/>
                </a:solidFill>
                <a:latin typeface="Gill Sans MT" panose="020B0502020104020203" pitchFamily="34" charset="0"/>
              </a:rPr>
              <a:t>Recht</a:t>
            </a:r>
            <a:r>
              <a:rPr lang="en-US" sz="2800" dirty="0">
                <a:solidFill>
                  <a:schemeClr val="tx1"/>
                </a:solidFill>
                <a:latin typeface="Gill Sans MT" panose="020B0502020104020203" pitchFamily="34" charset="0"/>
              </a:rPr>
              <a:t> am </a:t>
            </a:r>
            <a:r>
              <a:rPr lang="en-US" sz="2800" dirty="0" err="1">
                <a:solidFill>
                  <a:schemeClr val="tx1"/>
                </a:solidFill>
                <a:latin typeface="Gill Sans MT" panose="020B0502020104020203" pitchFamily="34" charset="0"/>
              </a:rPr>
              <a:t>eigenene</a:t>
            </a:r>
            <a:r>
              <a:rPr lang="en-US" sz="2800" dirty="0">
                <a:solidFill>
                  <a:schemeClr val="tx1"/>
                </a:solidFill>
                <a:latin typeface="Gill Sans MT" panose="020B0502020104020203" pitchFamily="34" charset="0"/>
              </a:rPr>
              <a:t> Bild, </a:t>
            </a:r>
            <a:r>
              <a:rPr lang="en-US" sz="2800" dirty="0" err="1">
                <a:solidFill>
                  <a:schemeClr val="tx1"/>
                </a:solidFill>
                <a:latin typeface="Gill Sans MT" panose="020B0502020104020203" pitchFamily="34" charset="0"/>
              </a:rPr>
              <a:t>vor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allem</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Verletzung</a:t>
            </a:r>
            <a:r>
              <a:rPr lang="en-US" sz="2800" dirty="0">
                <a:solidFill>
                  <a:schemeClr val="tx1"/>
                </a:solidFill>
                <a:latin typeface="Gill Sans MT" panose="020B0502020104020203" pitchFamily="34" charset="0"/>
              </a:rPr>
              <a:t> der „</a:t>
            </a:r>
            <a:r>
              <a:rPr lang="en-US" sz="2800" dirty="0" err="1">
                <a:solidFill>
                  <a:schemeClr val="tx1"/>
                </a:solidFill>
                <a:latin typeface="Gill Sans MT" panose="020B0502020104020203" pitchFamily="34" charset="0"/>
              </a:rPr>
              <a:t>berechtigten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Interessen</a:t>
            </a:r>
            <a:r>
              <a:rPr lang="en-US" sz="2800" dirty="0">
                <a:solidFill>
                  <a:schemeClr val="tx1"/>
                </a:solidFill>
                <a:latin typeface="Gill Sans MT" panose="020B0502020104020203" pitchFamily="34" charset="0"/>
              </a:rPr>
              <a:t> des </a:t>
            </a:r>
            <a:r>
              <a:rPr lang="en-US" sz="2800" dirty="0" err="1">
                <a:solidFill>
                  <a:schemeClr val="tx1"/>
                </a:solidFill>
                <a:latin typeface="Gill Sans MT" panose="020B0502020104020203" pitchFamily="34" charset="0"/>
              </a:rPr>
              <a:t>Abgebildeten</a:t>
            </a:r>
            <a:r>
              <a:rPr lang="en-US" sz="2800" dirty="0">
                <a:solidFill>
                  <a:schemeClr val="tx1"/>
                </a:solidFill>
                <a:latin typeface="Gill Sans MT" panose="020B0502020104020203" pitchFamily="34" charset="0"/>
              </a:rPr>
              <a:t>“</a:t>
            </a:r>
          </a:p>
          <a:p>
            <a:pPr marL="742950" indent="-457200">
              <a:buFont typeface="Arial" panose="020B0604020202020204" pitchFamily="34" charset="0"/>
              <a:buChar char="•"/>
            </a:pPr>
            <a:r>
              <a:rPr lang="en-US" sz="2800" dirty="0">
                <a:solidFill>
                  <a:schemeClr val="tx1"/>
                </a:solidFill>
                <a:latin typeface="Gill Sans MT" panose="020B0502020104020203" pitchFamily="34" charset="0"/>
              </a:rPr>
              <a:t>Bei </a:t>
            </a:r>
            <a:r>
              <a:rPr lang="en-US" sz="2800" dirty="0" err="1">
                <a:solidFill>
                  <a:schemeClr val="tx1"/>
                </a:solidFill>
                <a:latin typeface="Gill Sans MT" panose="020B0502020104020203" pitchFamily="34" charset="0"/>
              </a:rPr>
              <a:t>nachteiliger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Darstellung</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können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Abgebildetete</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eine</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Löschung</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verlangen</a:t>
            </a:r>
            <a:r>
              <a:rPr lang="en-US" sz="2800" dirty="0">
                <a:solidFill>
                  <a:schemeClr val="tx1"/>
                </a:solidFill>
                <a:latin typeface="Gill Sans MT" panose="020B0502020104020203" pitchFamily="34" charset="0"/>
              </a:rPr>
              <a:t>! </a:t>
            </a:r>
          </a:p>
          <a:p>
            <a:pPr marL="742950" indent="-457200">
              <a:buFont typeface="Arial" panose="020B0604020202020204" pitchFamily="34" charset="0"/>
              <a:buChar char="•"/>
            </a:pPr>
            <a:r>
              <a:rPr lang="en-US" sz="2800" dirty="0" err="1">
                <a:solidFill>
                  <a:schemeClr val="tx1"/>
                </a:solidFill>
                <a:latin typeface="Gill Sans MT" panose="020B0502020104020203" pitchFamily="34" charset="0"/>
              </a:rPr>
              <a:t>Bilder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können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gemeldet</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werden</a:t>
            </a:r>
            <a:r>
              <a:rPr lang="en-US" sz="2800" dirty="0">
                <a:solidFill>
                  <a:schemeClr val="tx1"/>
                </a:solidFill>
                <a:latin typeface="Gill Sans MT" panose="020B0502020104020203" pitchFamily="34" charset="0"/>
              </a:rPr>
              <a:t>.</a:t>
            </a:r>
          </a:p>
          <a:p>
            <a:endParaRPr lang="de-AT" sz="3600" dirty="0">
              <a:solidFill>
                <a:schemeClr val="tx1"/>
              </a:solidFill>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31</a:t>
            </a:fld>
            <a:endParaRPr lang="de-AT"/>
          </a:p>
        </p:txBody>
      </p:sp>
    </p:spTree>
    <p:extLst>
      <p:ext uri="{BB962C8B-B14F-4D97-AF65-F5344CB8AC3E}">
        <p14:creationId xmlns:p14="http://schemas.microsoft.com/office/powerpoint/2010/main" val="4293623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42950" indent="-457200">
              <a:buFont typeface="Wingdings" panose="05000000000000000000" pitchFamily="2" charset="2"/>
              <a:buChar char="§"/>
            </a:pPr>
            <a:r>
              <a:rPr lang="en-US" sz="2800" dirty="0" err="1">
                <a:solidFill>
                  <a:schemeClr val="tx1"/>
                </a:solidFill>
                <a:latin typeface="Gill Sans MT" panose="020B0502020104020203" pitchFamily="34" charset="0"/>
              </a:rPr>
              <a:t>Achte</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darauf</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dass</a:t>
            </a:r>
            <a:r>
              <a:rPr lang="en-US" sz="2800" dirty="0">
                <a:solidFill>
                  <a:schemeClr val="tx1"/>
                </a:solidFill>
                <a:latin typeface="Gill Sans MT" panose="020B0502020104020203" pitchFamily="34" charset="0"/>
              </a:rPr>
              <a:t> du </a:t>
            </a:r>
            <a:r>
              <a:rPr lang="en-US" sz="2800" dirty="0" err="1">
                <a:solidFill>
                  <a:schemeClr val="tx1"/>
                </a:solidFill>
                <a:latin typeface="Gill Sans MT" panose="020B0502020104020203" pitchFamily="34" charset="0"/>
              </a:rPr>
              <a:t>nicht</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zu</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viel</a:t>
            </a:r>
            <a:r>
              <a:rPr lang="en-US" sz="2800" dirty="0">
                <a:solidFill>
                  <a:schemeClr val="tx1"/>
                </a:solidFill>
                <a:latin typeface="Gill Sans MT" panose="020B0502020104020203" pitchFamily="34" charset="0"/>
              </a:rPr>
              <a:t> von </a:t>
            </a:r>
            <a:r>
              <a:rPr lang="en-US" sz="2800" dirty="0" err="1">
                <a:solidFill>
                  <a:schemeClr val="tx1"/>
                </a:solidFill>
                <a:latin typeface="Gill Sans MT" panose="020B0502020104020203" pitchFamily="34" charset="0"/>
              </a:rPr>
              <a:t>dir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zeigst</a:t>
            </a:r>
            <a:r>
              <a:rPr lang="en-US" sz="28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800" dirty="0">
                <a:solidFill>
                  <a:schemeClr val="tx1"/>
                </a:solidFill>
                <a:latin typeface="Gill Sans MT" panose="020B0502020104020203" pitchFamily="34" charset="0"/>
              </a:rPr>
              <a:t>Du </a:t>
            </a:r>
            <a:r>
              <a:rPr lang="en-US" sz="2800" dirty="0" err="1">
                <a:solidFill>
                  <a:schemeClr val="tx1"/>
                </a:solidFill>
                <a:latin typeface="Gill Sans MT" panose="020B0502020104020203" pitchFamily="34" charset="0"/>
              </a:rPr>
              <a:t>solltest</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immer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fragen</a:t>
            </a:r>
            <a:r>
              <a:rPr lang="en-US" sz="2800" dirty="0">
                <a:solidFill>
                  <a:schemeClr val="tx1"/>
                </a:solidFill>
                <a:latin typeface="Gill Sans MT" panose="020B0502020104020203" pitchFamily="34" charset="0"/>
              </a:rPr>
              <a:t>, bevor du </a:t>
            </a:r>
            <a:r>
              <a:rPr lang="en-US" sz="2800" dirty="0" err="1">
                <a:solidFill>
                  <a:schemeClr val="tx1"/>
                </a:solidFill>
                <a:latin typeface="Gill Sans MT" panose="020B0502020104020203" pitchFamily="34" charset="0"/>
              </a:rPr>
              <a:t>ein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Foto</a:t>
            </a:r>
            <a:r>
              <a:rPr lang="en-US" sz="2800" dirty="0">
                <a:solidFill>
                  <a:schemeClr val="tx1"/>
                </a:solidFill>
                <a:latin typeface="Gill Sans MT" panose="020B0502020104020203" pitchFamily="34" charset="0"/>
              </a:rPr>
              <a:t> von </a:t>
            </a:r>
            <a:r>
              <a:rPr lang="en-US" sz="2800" dirty="0" err="1">
                <a:solidFill>
                  <a:schemeClr val="tx1"/>
                </a:solidFill>
                <a:latin typeface="Gill Sans MT" panose="020B0502020104020203" pitchFamily="34" charset="0"/>
              </a:rPr>
              <a:t>anderen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postest</a:t>
            </a:r>
            <a:r>
              <a:rPr lang="en-US" sz="28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800" dirty="0" err="1">
                <a:solidFill>
                  <a:schemeClr val="tx1"/>
                </a:solidFill>
                <a:latin typeface="Gill Sans MT" panose="020B0502020104020203" pitchFamily="34" charset="0"/>
              </a:rPr>
              <a:t>Verletzung</a:t>
            </a:r>
            <a:r>
              <a:rPr lang="en-US" sz="2800" dirty="0">
                <a:solidFill>
                  <a:schemeClr val="tx1"/>
                </a:solidFill>
                <a:latin typeface="Gill Sans MT" panose="020B0502020104020203" pitchFamily="34" charset="0"/>
              </a:rPr>
              <a:t> der „</a:t>
            </a:r>
            <a:r>
              <a:rPr lang="en-US" sz="2800" dirty="0" err="1">
                <a:solidFill>
                  <a:schemeClr val="tx1"/>
                </a:solidFill>
                <a:latin typeface="Gill Sans MT" panose="020B0502020104020203" pitchFamily="34" charset="0"/>
              </a:rPr>
              <a:t>berechtigten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Interessen</a:t>
            </a:r>
            <a:r>
              <a:rPr lang="en-US" sz="2800" dirty="0">
                <a:solidFill>
                  <a:schemeClr val="tx1"/>
                </a:solidFill>
                <a:latin typeface="Gill Sans MT" panose="020B0502020104020203" pitchFamily="34" charset="0"/>
              </a:rPr>
              <a:t> des </a:t>
            </a:r>
            <a:r>
              <a:rPr lang="en-US" sz="2800" dirty="0" err="1">
                <a:solidFill>
                  <a:schemeClr val="tx1"/>
                </a:solidFill>
                <a:latin typeface="Gill Sans MT" panose="020B0502020104020203" pitchFamily="34" charset="0"/>
              </a:rPr>
              <a:t>Abgebildeten</a:t>
            </a:r>
            <a:r>
              <a:rPr lang="en-US" sz="28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800" dirty="0">
                <a:solidFill>
                  <a:schemeClr val="tx1"/>
                </a:solidFill>
                <a:latin typeface="Gill Sans MT" panose="020B0502020104020203" pitchFamily="34" charset="0"/>
              </a:rPr>
              <a:t>Bei </a:t>
            </a:r>
            <a:r>
              <a:rPr lang="en-US" sz="2800" dirty="0" err="1">
                <a:solidFill>
                  <a:schemeClr val="tx1"/>
                </a:solidFill>
                <a:latin typeface="Gill Sans MT" panose="020B0502020104020203" pitchFamily="34" charset="0"/>
              </a:rPr>
              <a:t>nachteiliger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Darstellung</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Löschung</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verlangen</a:t>
            </a:r>
            <a:r>
              <a:rPr lang="en-US" sz="2800" dirty="0">
                <a:solidFill>
                  <a:schemeClr val="tx1"/>
                </a:solidFill>
                <a:latin typeface="Gill Sans MT" panose="020B0502020104020203" pitchFamily="34" charset="0"/>
              </a:rPr>
              <a:t>! </a:t>
            </a:r>
          </a:p>
          <a:p>
            <a:pPr marL="742950" indent="-457200">
              <a:buFont typeface="Wingdings" panose="05000000000000000000" pitchFamily="2" charset="2"/>
              <a:buChar char="§"/>
            </a:pPr>
            <a:r>
              <a:rPr lang="en-US" sz="2800" dirty="0" err="1">
                <a:solidFill>
                  <a:schemeClr val="tx1"/>
                </a:solidFill>
                <a:latin typeface="Gill Sans MT" panose="020B0502020104020203" pitchFamily="34" charset="0"/>
              </a:rPr>
              <a:t>Im</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Sozialen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Netzwerk</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melden</a:t>
            </a:r>
            <a:r>
              <a:rPr lang="en-US" sz="2800" dirty="0">
                <a:solidFill>
                  <a:schemeClr val="tx1"/>
                </a:solidFill>
                <a:latin typeface="Gill Sans MT" panose="020B0502020104020203" pitchFamily="34" charset="0"/>
              </a:rPr>
              <a:t>.</a:t>
            </a:r>
          </a:p>
        </p:txBody>
      </p:sp>
      <p:sp>
        <p:nvSpPr>
          <p:cNvPr id="4" name="Foliennummernplatzhalter 3"/>
          <p:cNvSpPr>
            <a:spLocks noGrp="1"/>
          </p:cNvSpPr>
          <p:nvPr>
            <p:ph type="sldNum" sz="quarter" idx="10"/>
          </p:nvPr>
        </p:nvSpPr>
        <p:spPr/>
        <p:txBody>
          <a:bodyPr/>
          <a:lstStyle/>
          <a:p>
            <a:fld id="{5BC9136F-CA9D-4FE5-85DC-58A8F95C26FC}" type="slidenum">
              <a:rPr lang="de-AT" smtClean="0"/>
              <a:t>32</a:t>
            </a:fld>
            <a:endParaRPr lang="de-AT"/>
          </a:p>
        </p:txBody>
      </p:sp>
    </p:spTree>
    <p:extLst>
      <p:ext uri="{BB962C8B-B14F-4D97-AF65-F5344CB8AC3E}">
        <p14:creationId xmlns:p14="http://schemas.microsoft.com/office/powerpoint/2010/main" val="516925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2800" dirty="0"/>
              <a:t>Diskutieren, ob es (gesetzlich) erlaubt ist die folgenden Fotos zu posten? Welche Fotos sollte man besser nicht posten und warum?</a:t>
            </a:r>
          </a:p>
        </p:txBody>
      </p:sp>
      <p:sp>
        <p:nvSpPr>
          <p:cNvPr id="4" name="Foliennummernplatzhalter 3"/>
          <p:cNvSpPr>
            <a:spLocks noGrp="1"/>
          </p:cNvSpPr>
          <p:nvPr>
            <p:ph type="sldNum" sz="quarter" idx="10"/>
          </p:nvPr>
        </p:nvSpPr>
        <p:spPr/>
        <p:txBody>
          <a:bodyPr/>
          <a:lstStyle/>
          <a:p>
            <a:fld id="{5BC9136F-CA9D-4FE5-85DC-58A8F95C26FC}" type="slidenum">
              <a:rPr lang="de-AT" smtClean="0"/>
              <a:t>33</a:t>
            </a:fld>
            <a:endParaRPr lang="de-AT"/>
          </a:p>
        </p:txBody>
      </p:sp>
    </p:spTree>
    <p:extLst>
      <p:ext uri="{BB962C8B-B14F-4D97-AF65-F5344CB8AC3E}">
        <p14:creationId xmlns:p14="http://schemas.microsoft.com/office/powerpoint/2010/main" val="202906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2800" b="1" dirty="0">
                <a:latin typeface="Times" panose="02020603050405020304" pitchFamily="18" charset="0"/>
                <a:ea typeface="ＭＳ Ｐゴシック" panose="020B0600070205080204" pitchFamily="34" charset="-128"/>
              </a:rPr>
              <a:t>Recht am eigenen Bild: </a:t>
            </a:r>
          </a:p>
          <a:p>
            <a:endParaRPr lang="de-DE"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Frage: </a:t>
            </a:r>
            <a:r>
              <a:rPr lang="de-DE" altLang="de-DE" sz="2800" dirty="0">
                <a:latin typeface="Times" panose="02020603050405020304" pitchFamily="18" charset="0"/>
                <a:ea typeface="ＭＳ Ｐゴシック" panose="020B0600070205080204" pitchFamily="34" charset="-128"/>
              </a:rPr>
              <a:t>Wer darf welche Fotos machen? Darf das Mädchen</a:t>
            </a:r>
            <a:r>
              <a:rPr lang="de-DE" altLang="de-DE" sz="2800" baseline="0" dirty="0">
                <a:latin typeface="Times" panose="02020603050405020304" pitchFamily="18" charset="0"/>
                <a:ea typeface="ＭＳ Ｐゴシック" panose="020B0600070205080204" pitchFamily="34" charset="-128"/>
              </a:rPr>
              <a:t> mit der grünen Hose das Foto machen? </a:t>
            </a:r>
            <a:r>
              <a:rPr lang="de-DE" altLang="de-DE" sz="2800" dirty="0">
                <a:latin typeface="Times" panose="02020603050405020304" pitchFamily="18" charset="0"/>
                <a:ea typeface="ＭＳ Ｐゴシック" panose="020B0600070205080204" pitchFamily="34" charset="-128"/>
              </a:rPr>
              <a:t>Darf die Person, die das oben gezeigte Foto aufgenommen hat, das? </a:t>
            </a:r>
          </a:p>
          <a:p>
            <a:endParaRPr lang="de-DE"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Antwort: Ja! Das Mädchen</a:t>
            </a:r>
            <a:r>
              <a:rPr lang="de-DE" altLang="de-DE" sz="2800" baseline="0" dirty="0">
                <a:latin typeface="Times" panose="02020603050405020304" pitchFamily="18" charset="0"/>
                <a:ea typeface="ＭＳ Ｐゴシック" panose="020B0600070205080204" pitchFamily="34" charset="-128"/>
              </a:rPr>
              <a:t> </a:t>
            </a:r>
            <a:r>
              <a:rPr lang="de-DE" altLang="de-DE" sz="2800" dirty="0">
                <a:latin typeface="Times" panose="02020603050405020304" pitchFamily="18" charset="0"/>
                <a:ea typeface="ＭＳ Ｐゴシック" panose="020B0600070205080204" pitchFamily="34" charset="-128"/>
              </a:rPr>
              <a:t>darf das Foto schießen, da die beiden anderen</a:t>
            </a:r>
            <a:r>
              <a:rPr lang="de-DE" altLang="de-DE" sz="2800" baseline="0" dirty="0">
                <a:latin typeface="Times" panose="02020603050405020304" pitchFamily="18" charset="0"/>
                <a:ea typeface="ＭＳ Ｐゴシック" panose="020B0600070205080204" pitchFamily="34" charset="-128"/>
              </a:rPr>
              <a:t> </a:t>
            </a:r>
            <a:r>
              <a:rPr lang="de-DE" altLang="de-DE" sz="2800" dirty="0">
                <a:latin typeface="Times" panose="02020603050405020304" pitchFamily="18" charset="0"/>
                <a:ea typeface="ＭＳ Ｐゴシック" panose="020B0600070205080204" pitchFamily="34" charset="-128"/>
              </a:rPr>
              <a:t>offensichtlich damit einverstanden sind (sie posieren</a:t>
            </a:r>
            <a:r>
              <a:rPr lang="de-DE" altLang="de-DE" sz="2800" baseline="0" dirty="0">
                <a:latin typeface="Times" panose="02020603050405020304" pitchFamily="18" charset="0"/>
                <a:ea typeface="ＭＳ Ｐゴシック" panose="020B0600070205080204" pitchFamily="34" charset="-128"/>
              </a:rPr>
              <a:t> für das Foto)</a:t>
            </a:r>
            <a:r>
              <a:rPr lang="de-DE" altLang="de-DE" sz="2800" dirty="0">
                <a:latin typeface="Times" panose="02020603050405020304" pitchFamily="18" charset="0"/>
                <a:ea typeface="ＭＳ Ｐゴシック" panose="020B0600070205080204" pitchFamily="34" charset="-128"/>
              </a:rPr>
              <a:t>. Die Person, das oben gezeigte Foto aufgenommen hat, tut ebenfalls nichts Unrechtes: Einerseits befinden sich die Personen im öffentlichen Raum, andererseits handelt es sich nicht um eine </a:t>
            </a:r>
            <a:r>
              <a:rPr lang="de-AT" altLang="de-DE" sz="2800" dirty="0">
                <a:latin typeface="Arial" panose="020B0604020202020204" pitchFamily="34" charset="0"/>
                <a:ea typeface="ＭＳ Ｐゴシック" panose="020B0600070205080204" pitchFamily="34" charset="-128"/>
              </a:rPr>
              <a:t>entstellende, bloßstellende oder intime </a:t>
            </a:r>
            <a:r>
              <a:rPr lang="de-DE" altLang="de-DE" sz="2800" dirty="0">
                <a:latin typeface="Times" panose="02020603050405020304" pitchFamily="18" charset="0"/>
                <a:ea typeface="ＭＳ Ｐゴシック" panose="020B0600070205080204" pitchFamily="34" charset="-128"/>
              </a:rPr>
              <a:t>Situation. </a:t>
            </a:r>
            <a:r>
              <a:rPr lang="de-AT" sz="2800" dirty="0"/>
              <a:t>TROTZDEM ist es besser, sie zu fragen, ob das Bild wirklich ins Netz darf! </a:t>
            </a:r>
            <a:endParaRPr lang="de-AT" altLang="de-DE" sz="2800" dirty="0">
              <a:latin typeface="Times" panose="02020603050405020304" pitchFamily="18" charset="0"/>
              <a:ea typeface="ＭＳ Ｐゴシック" panose="020B0600070205080204" pitchFamily="34" charset="-128"/>
            </a:endParaRPr>
          </a:p>
          <a:p>
            <a:endParaRPr lang="de-DE" altLang="de-DE" sz="2800" dirty="0">
              <a:latin typeface="Times" panose="02020603050405020304" pitchFamily="18" charset="0"/>
              <a:ea typeface="ＭＳ Ｐゴシック" panose="020B0600070205080204" pitchFamily="34" charset="-128"/>
            </a:endParaRPr>
          </a:p>
          <a:p>
            <a:endParaRPr lang="de-DE"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Hinweis: </a:t>
            </a:r>
            <a:r>
              <a:rPr lang="de-DE" altLang="de-DE" sz="2800" dirty="0">
                <a:latin typeface="Times" panose="02020603050405020304" pitchFamily="18" charset="0"/>
                <a:ea typeface="ＭＳ Ｐゴシック" panose="020B0600070205080204" pitchFamily="34" charset="-128"/>
              </a:rPr>
              <a:t>Auch Kinder haben ein Recht am eigenen Bild! Wenn sie nicht fotografiert werden wollen oder dagegen sind, dass ein Foto von ihnen veröffentlicht wird, ist dies unbedingt zu akzeptieren! Erwachsene haben dabei auch eine Vorbildfunktion. Wenn diese das Recht am eigenen Bild missachten, können auch die Kinder nicht lernen, wie man mit den Rechten anderer umgeht. </a:t>
            </a:r>
          </a:p>
          <a:p>
            <a:r>
              <a:rPr lang="de-AT" sz="2800" b="1" dirty="0"/>
              <a:t>Als Grundregel gilt: </a:t>
            </a:r>
            <a:r>
              <a:rPr lang="de-AT" sz="2800" dirty="0"/>
              <a:t>Fotos einer Person dürfen nicht veröffentlicht werden, wenn dadurch die berechtigte Interessen (Schutz der Privatsphäre, Schutz der Ehre etc.) der Person verletzt werden (vgl. § 78 Urheberrechtsgesetz). Im Zweifel sollte immer einer ausdrückliche Zustimmung von den Freunden eingeholt werden.</a:t>
            </a:r>
            <a:endParaRPr lang="de-AT" altLang="de-DE" sz="2800" dirty="0">
              <a:latin typeface="Times" panose="02020603050405020304" pitchFamily="18" charset="0"/>
              <a:ea typeface="ＭＳ Ｐゴシック" panose="020B0600070205080204" pitchFamily="34" charset="-128"/>
            </a:endParaRPr>
          </a:p>
          <a:p>
            <a:endParaRPr lang="de-AT" sz="2800" dirty="0"/>
          </a:p>
        </p:txBody>
      </p:sp>
      <p:sp>
        <p:nvSpPr>
          <p:cNvPr id="4" name="Foliennummernplatzhalter 3"/>
          <p:cNvSpPr>
            <a:spLocks noGrp="1"/>
          </p:cNvSpPr>
          <p:nvPr>
            <p:ph type="sldNum" sz="quarter" idx="10"/>
          </p:nvPr>
        </p:nvSpPr>
        <p:spPr/>
        <p:txBody>
          <a:bodyPr/>
          <a:lstStyle/>
          <a:p>
            <a:fld id="{5BC9136F-CA9D-4FE5-85DC-58A8F95C26FC}" type="slidenum">
              <a:rPr lang="de-AT" smtClean="0"/>
              <a:t>34</a:t>
            </a:fld>
            <a:endParaRPr lang="de-AT"/>
          </a:p>
        </p:txBody>
      </p:sp>
    </p:spTree>
    <p:extLst>
      <p:ext uri="{BB962C8B-B14F-4D97-AF65-F5344CB8AC3E}">
        <p14:creationId xmlns:p14="http://schemas.microsoft.com/office/powerpoint/2010/main" val="4075405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kann gepostet werden, da Tiere Sachen sind. Allerdings wäre es gut, den/die </a:t>
            </a:r>
            <a:r>
              <a:rPr lang="de-DE" dirty="0" err="1"/>
              <a:t>BesitzerIn</a:t>
            </a:r>
            <a:r>
              <a:rPr lang="de-DE" dirty="0"/>
              <a:t> zu fragen.</a:t>
            </a:r>
          </a:p>
        </p:txBody>
      </p:sp>
      <p:sp>
        <p:nvSpPr>
          <p:cNvPr id="4" name="Foliennummernplatzhalter 3"/>
          <p:cNvSpPr>
            <a:spLocks noGrp="1"/>
          </p:cNvSpPr>
          <p:nvPr>
            <p:ph type="sldNum" sz="quarter" idx="5"/>
          </p:nvPr>
        </p:nvSpPr>
        <p:spPr/>
        <p:txBody>
          <a:bodyPr/>
          <a:lstStyle/>
          <a:p>
            <a:fld id="{5BC9136F-CA9D-4FE5-85DC-58A8F95C26FC}" type="slidenum">
              <a:rPr lang="de-AT" smtClean="0"/>
              <a:t>35</a:t>
            </a:fld>
            <a:endParaRPr lang="de-AT"/>
          </a:p>
        </p:txBody>
      </p:sp>
    </p:spTree>
    <p:extLst>
      <p:ext uri="{BB962C8B-B14F-4D97-AF65-F5344CB8AC3E}">
        <p14:creationId xmlns:p14="http://schemas.microsoft.com/office/powerpoint/2010/main" val="1230998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ist kein Problem dieses Foto zu veröffentlichen, da die Papageien im öffentlichen Raum aufgenommen wurden.  </a:t>
            </a:r>
          </a:p>
        </p:txBody>
      </p:sp>
      <p:sp>
        <p:nvSpPr>
          <p:cNvPr id="4" name="Foliennummernplatzhalter 3"/>
          <p:cNvSpPr>
            <a:spLocks noGrp="1"/>
          </p:cNvSpPr>
          <p:nvPr>
            <p:ph type="sldNum" sz="quarter" idx="5"/>
          </p:nvPr>
        </p:nvSpPr>
        <p:spPr/>
        <p:txBody>
          <a:bodyPr/>
          <a:lstStyle/>
          <a:p>
            <a:fld id="{5BC9136F-CA9D-4FE5-85DC-58A8F95C26FC}" type="slidenum">
              <a:rPr lang="de-AT" smtClean="0"/>
              <a:t>36</a:t>
            </a:fld>
            <a:endParaRPr lang="de-AT"/>
          </a:p>
        </p:txBody>
      </p:sp>
    </p:spTree>
    <p:extLst>
      <p:ext uri="{BB962C8B-B14F-4D97-AF65-F5344CB8AC3E}">
        <p14:creationId xmlns:p14="http://schemas.microsoft.com/office/powerpoint/2010/main" val="3855464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Auto ohne  Kennzeichen darf gepostet werden. Kennzeichen müssten unkenntlich gemacht werden.</a:t>
            </a: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37</a:t>
            </a:fld>
            <a:endParaRPr lang="de-AT"/>
          </a:p>
        </p:txBody>
      </p:sp>
    </p:spTree>
    <p:extLst>
      <p:ext uri="{BB962C8B-B14F-4D97-AF65-F5344CB8AC3E}">
        <p14:creationId xmlns:p14="http://schemas.microsoft.com/office/powerpoint/2010/main" val="2460353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Bild aus dem Urlaub zu veröffentlichen, ist kein Problem. Auf dem Bild sind keine Menschen zu sehen. Es kann jedoch besser sein, die Bilder erst nach dem Urlaub zu veröffentlichen.</a:t>
            </a:r>
          </a:p>
        </p:txBody>
      </p:sp>
      <p:sp>
        <p:nvSpPr>
          <p:cNvPr id="4" name="Foliennummernplatzhalter 3"/>
          <p:cNvSpPr>
            <a:spLocks noGrp="1"/>
          </p:cNvSpPr>
          <p:nvPr>
            <p:ph type="sldNum" sz="quarter" idx="5"/>
          </p:nvPr>
        </p:nvSpPr>
        <p:spPr/>
        <p:txBody>
          <a:bodyPr/>
          <a:lstStyle/>
          <a:p>
            <a:fld id="{5BC9136F-CA9D-4FE5-85DC-58A8F95C26FC}" type="slidenum">
              <a:rPr lang="de-AT" smtClean="0"/>
              <a:t>38</a:t>
            </a:fld>
            <a:endParaRPr lang="de-AT"/>
          </a:p>
        </p:txBody>
      </p:sp>
    </p:spTree>
    <p:extLst>
      <p:ext uri="{BB962C8B-B14F-4D97-AF65-F5344CB8AC3E}">
        <p14:creationId xmlns:p14="http://schemas.microsoft.com/office/powerpoint/2010/main" val="2477921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olienbildplatzhalter 1">
            <a:extLst>
              <a:ext uri="{FF2B5EF4-FFF2-40B4-BE49-F238E27FC236}">
                <a16:creationId xmlns:a16="http://schemas.microsoft.com/office/drawing/2014/main" id="{57B16994-3C8D-0046-A81B-F03A8A5FBD40}"/>
              </a:ext>
            </a:extLst>
          </p:cNvPr>
          <p:cNvSpPr>
            <a:spLocks noGrp="1" noRot="1" noChangeAspect="1" noChangeArrowheads="1" noTextEdit="1"/>
          </p:cNvSpPr>
          <p:nvPr>
            <p:ph type="sldImg"/>
          </p:nvPr>
        </p:nvSpPr>
        <p:spPr>
          <a:ln/>
        </p:spPr>
      </p:sp>
      <p:sp>
        <p:nvSpPr>
          <p:cNvPr id="27650" name="Notizenplatzhalter 2">
            <a:extLst>
              <a:ext uri="{FF2B5EF4-FFF2-40B4-BE49-F238E27FC236}">
                <a16:creationId xmlns:a16="http://schemas.microsoft.com/office/drawing/2014/main" id="{6023847F-9CF9-6745-9E44-4138E22C28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anose="020B0604020202020204" pitchFamily="34" charset="0"/>
                <a:ea typeface="ＭＳ Ｐゴシック" panose="020B0600070205080204" pitchFamily="34" charset="-128"/>
              </a:rPr>
              <a:t>Die beiden Kinder sind nackt und nackte Kinder zu veröffentlichen, ist problematisch. Es sollte also nicht veröffentlicht werden. Es ist jedoch in Ordnung, das Foto den Eltern der Kinder zu senden. </a:t>
            </a:r>
          </a:p>
        </p:txBody>
      </p:sp>
      <p:sp>
        <p:nvSpPr>
          <p:cNvPr id="27651" name="Kopfzeilenplatzhalter 3">
            <a:extLst>
              <a:ext uri="{FF2B5EF4-FFF2-40B4-BE49-F238E27FC236}">
                <a16:creationId xmlns:a16="http://schemas.microsoft.com/office/drawing/2014/main" id="{9EE04598-54F4-214D-AB7F-E00B83C2D55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Times" pitchFamily="2" charset="0"/>
                <a:ea typeface="ＭＳ Ｐゴシック" panose="020B0600070205080204" pitchFamily="34" charset="-128"/>
              </a:defRPr>
            </a:lvl2pPr>
            <a:lvl3pPr marL="1143000" indent="-228600" defTabSz="912813">
              <a:spcBef>
                <a:spcPct val="30000"/>
              </a:spcBef>
              <a:defRPr sz="1200">
                <a:solidFill>
                  <a:schemeClr val="tx1"/>
                </a:solidFill>
                <a:latin typeface="Times" pitchFamily="2" charset="0"/>
                <a:ea typeface="ヒラギノ角ゴ Pro W3" panose="020B0300000000000000" pitchFamily="34" charset="-128"/>
              </a:defRPr>
            </a:lvl3pPr>
            <a:lvl4pPr marL="1600200" indent="-228600" defTabSz="912813">
              <a:spcBef>
                <a:spcPct val="30000"/>
              </a:spcBef>
              <a:defRPr sz="1200">
                <a:solidFill>
                  <a:schemeClr val="tx1"/>
                </a:solidFill>
                <a:latin typeface="Times" pitchFamily="2" charset="0"/>
                <a:ea typeface="ヒラギノ角ゴ Pro W3" panose="020B0300000000000000" pitchFamily="34" charset="-128"/>
              </a:defRPr>
            </a:lvl4pPr>
            <a:lvl5pPr marL="2057400" indent="-228600" defTabSz="912813">
              <a:spcBef>
                <a:spcPct val="30000"/>
              </a:spcBef>
              <a:defRPr sz="1200">
                <a:solidFill>
                  <a:schemeClr val="tx1"/>
                </a:solidFill>
                <a:latin typeface="Times" pitchFamily="2" charset="0"/>
                <a:ea typeface="ヒラギノ角ゴ Pro W3" panose="020B0300000000000000" pitchFamily="34" charset="-128"/>
              </a:defRPr>
            </a:lvl5pPr>
            <a:lvl6pPr marL="25146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r>
              <a:rPr lang="de-DE" altLang="de-DE" sz="1400">
                <a:cs typeface="Arial" panose="020B0604020202020204" pitchFamily="34" charset="0"/>
              </a:rPr>
              <a:t>Das Internet in der Schule</a:t>
            </a:r>
          </a:p>
        </p:txBody>
      </p:sp>
      <p:sp>
        <p:nvSpPr>
          <p:cNvPr id="27652" name="Foliennummernplatzhalter 4">
            <a:extLst>
              <a:ext uri="{FF2B5EF4-FFF2-40B4-BE49-F238E27FC236}">
                <a16:creationId xmlns:a16="http://schemas.microsoft.com/office/drawing/2014/main" id="{23E72C0A-33BA-324C-8AC7-DC121A8C23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Times" pitchFamily="2" charset="0"/>
                <a:ea typeface="ＭＳ Ｐゴシック" panose="020B0600070205080204" pitchFamily="34" charset="-128"/>
              </a:defRPr>
            </a:lvl2pPr>
            <a:lvl3pPr marL="1143000" indent="-228600" defTabSz="912813">
              <a:spcBef>
                <a:spcPct val="30000"/>
              </a:spcBef>
              <a:defRPr sz="1200">
                <a:solidFill>
                  <a:schemeClr val="tx1"/>
                </a:solidFill>
                <a:latin typeface="Times" pitchFamily="2" charset="0"/>
                <a:ea typeface="ヒラギノ角ゴ Pro W3" panose="020B0300000000000000" pitchFamily="34" charset="-128"/>
              </a:defRPr>
            </a:lvl3pPr>
            <a:lvl4pPr marL="1600200" indent="-228600" defTabSz="912813">
              <a:spcBef>
                <a:spcPct val="30000"/>
              </a:spcBef>
              <a:defRPr sz="1200">
                <a:solidFill>
                  <a:schemeClr val="tx1"/>
                </a:solidFill>
                <a:latin typeface="Times" pitchFamily="2" charset="0"/>
                <a:ea typeface="ヒラギノ角ゴ Pro W3" panose="020B0300000000000000" pitchFamily="34" charset="-128"/>
              </a:defRPr>
            </a:lvl4pPr>
            <a:lvl5pPr marL="2057400" indent="-228600" defTabSz="912813">
              <a:spcBef>
                <a:spcPct val="30000"/>
              </a:spcBef>
              <a:defRPr sz="1200">
                <a:solidFill>
                  <a:schemeClr val="tx1"/>
                </a:solidFill>
                <a:latin typeface="Times" pitchFamily="2" charset="0"/>
                <a:ea typeface="ヒラギノ角ゴ Pro W3" panose="020B0300000000000000" pitchFamily="34" charset="-128"/>
              </a:defRPr>
            </a:lvl5pPr>
            <a:lvl6pPr marL="25146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5ED721CC-C450-3746-ADE7-7A41A8D64D1B}" type="slidenum">
              <a:rPr lang="de-DE" altLang="de-DE" sz="1400" smtClean="0"/>
              <a:pPr>
                <a:spcBef>
                  <a:spcPct val="0"/>
                </a:spcBef>
              </a:pPr>
              <a:t>39</a:t>
            </a:fld>
            <a:endParaRPr lang="de-DE" altLang="de-DE" sz="1400"/>
          </a:p>
        </p:txBody>
      </p:sp>
    </p:spTree>
    <p:extLst>
      <p:ext uri="{BB962C8B-B14F-4D97-AF65-F5344CB8AC3E}">
        <p14:creationId xmlns:p14="http://schemas.microsoft.com/office/powerpoint/2010/main" val="1405439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a:extLst>
              <a:ext uri="{FF2B5EF4-FFF2-40B4-BE49-F238E27FC236}">
                <a16:creationId xmlns:a16="http://schemas.microsoft.com/office/drawing/2014/main" id="{CDBC2C19-76B9-E64A-AEF9-7D1970F6C8C2}"/>
              </a:ext>
            </a:extLst>
          </p:cNvPr>
          <p:cNvSpPr>
            <a:spLocks noGrp="1" noRot="1" noChangeAspect="1" noChangeArrowheads="1" noTextEdit="1"/>
          </p:cNvSpPr>
          <p:nvPr>
            <p:ph type="sldImg"/>
          </p:nvPr>
        </p:nvSpPr>
        <p:spPr>
          <a:ln/>
        </p:spPr>
      </p:sp>
      <p:sp>
        <p:nvSpPr>
          <p:cNvPr id="29698" name="Notizenplatzhalter 2">
            <a:extLst>
              <a:ext uri="{FF2B5EF4-FFF2-40B4-BE49-F238E27FC236}">
                <a16:creationId xmlns:a16="http://schemas.microsoft.com/office/drawing/2014/main" id="{05F46C5D-E70E-EF4E-B8E4-94599C5F92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anose="020B0604020202020204" pitchFamily="34" charset="0"/>
                <a:ea typeface="ＭＳ Ｐゴシック" panose="020B0600070205080204" pitchFamily="34" charset="-128"/>
              </a:rPr>
              <a:t>Sofern alle einverstanden sind, kann dieses Bild veröffentlicht werden.  </a:t>
            </a:r>
          </a:p>
        </p:txBody>
      </p:sp>
      <p:sp>
        <p:nvSpPr>
          <p:cNvPr id="29699" name="Kopfzeilenplatzhalter 3">
            <a:extLst>
              <a:ext uri="{FF2B5EF4-FFF2-40B4-BE49-F238E27FC236}">
                <a16:creationId xmlns:a16="http://schemas.microsoft.com/office/drawing/2014/main" id="{2B172AC4-581C-B945-ADE9-35249F9D47E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Times" pitchFamily="2" charset="0"/>
                <a:ea typeface="ＭＳ Ｐゴシック" panose="020B0600070205080204" pitchFamily="34" charset="-128"/>
              </a:defRPr>
            </a:lvl2pPr>
            <a:lvl3pPr marL="1143000" indent="-228600" defTabSz="912813">
              <a:spcBef>
                <a:spcPct val="30000"/>
              </a:spcBef>
              <a:defRPr sz="1200">
                <a:solidFill>
                  <a:schemeClr val="tx1"/>
                </a:solidFill>
                <a:latin typeface="Times" pitchFamily="2" charset="0"/>
                <a:ea typeface="ヒラギノ角ゴ Pro W3" panose="020B0300000000000000" pitchFamily="34" charset="-128"/>
              </a:defRPr>
            </a:lvl3pPr>
            <a:lvl4pPr marL="1600200" indent="-228600" defTabSz="912813">
              <a:spcBef>
                <a:spcPct val="30000"/>
              </a:spcBef>
              <a:defRPr sz="1200">
                <a:solidFill>
                  <a:schemeClr val="tx1"/>
                </a:solidFill>
                <a:latin typeface="Times" pitchFamily="2" charset="0"/>
                <a:ea typeface="ヒラギノ角ゴ Pro W3" panose="020B0300000000000000" pitchFamily="34" charset="-128"/>
              </a:defRPr>
            </a:lvl4pPr>
            <a:lvl5pPr marL="2057400" indent="-228600" defTabSz="912813">
              <a:spcBef>
                <a:spcPct val="30000"/>
              </a:spcBef>
              <a:defRPr sz="1200">
                <a:solidFill>
                  <a:schemeClr val="tx1"/>
                </a:solidFill>
                <a:latin typeface="Times" pitchFamily="2" charset="0"/>
                <a:ea typeface="ヒラギノ角ゴ Pro W3" panose="020B0300000000000000" pitchFamily="34" charset="-128"/>
              </a:defRPr>
            </a:lvl5pPr>
            <a:lvl6pPr marL="25146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r>
              <a:rPr lang="de-DE" altLang="de-DE" sz="1400">
                <a:cs typeface="Arial" panose="020B0604020202020204" pitchFamily="34" charset="0"/>
              </a:rPr>
              <a:t>Das Internet in der Schule</a:t>
            </a:r>
          </a:p>
        </p:txBody>
      </p:sp>
      <p:sp>
        <p:nvSpPr>
          <p:cNvPr id="29700" name="Foliennummernplatzhalter 4">
            <a:extLst>
              <a:ext uri="{FF2B5EF4-FFF2-40B4-BE49-F238E27FC236}">
                <a16:creationId xmlns:a16="http://schemas.microsoft.com/office/drawing/2014/main" id="{9A11851C-18F0-F54F-8861-3A43C6DAFB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Times" pitchFamily="2" charset="0"/>
                <a:ea typeface="ＭＳ Ｐゴシック" panose="020B0600070205080204" pitchFamily="34" charset="-128"/>
              </a:defRPr>
            </a:lvl2pPr>
            <a:lvl3pPr marL="1143000" indent="-228600" defTabSz="912813">
              <a:spcBef>
                <a:spcPct val="30000"/>
              </a:spcBef>
              <a:defRPr sz="1200">
                <a:solidFill>
                  <a:schemeClr val="tx1"/>
                </a:solidFill>
                <a:latin typeface="Times" pitchFamily="2" charset="0"/>
                <a:ea typeface="ヒラギノ角ゴ Pro W3" panose="020B0300000000000000" pitchFamily="34" charset="-128"/>
              </a:defRPr>
            </a:lvl3pPr>
            <a:lvl4pPr marL="1600200" indent="-228600" defTabSz="912813">
              <a:spcBef>
                <a:spcPct val="30000"/>
              </a:spcBef>
              <a:defRPr sz="1200">
                <a:solidFill>
                  <a:schemeClr val="tx1"/>
                </a:solidFill>
                <a:latin typeface="Times" pitchFamily="2" charset="0"/>
                <a:ea typeface="ヒラギノ角ゴ Pro W3" panose="020B0300000000000000" pitchFamily="34" charset="-128"/>
              </a:defRPr>
            </a:lvl4pPr>
            <a:lvl5pPr marL="2057400" indent="-228600" defTabSz="912813">
              <a:spcBef>
                <a:spcPct val="30000"/>
              </a:spcBef>
              <a:defRPr sz="1200">
                <a:solidFill>
                  <a:schemeClr val="tx1"/>
                </a:solidFill>
                <a:latin typeface="Times" pitchFamily="2" charset="0"/>
                <a:ea typeface="ヒラギノ角ゴ Pro W3" panose="020B0300000000000000" pitchFamily="34" charset="-128"/>
              </a:defRPr>
            </a:lvl5pPr>
            <a:lvl6pPr marL="25146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C191B594-7958-1F40-9883-4A2C9D507085}" type="slidenum">
              <a:rPr lang="de-DE" altLang="de-DE" sz="1400" smtClean="0"/>
              <a:pPr>
                <a:spcBef>
                  <a:spcPct val="0"/>
                </a:spcBef>
              </a:pPr>
              <a:t>40</a:t>
            </a:fld>
            <a:endParaRPr lang="de-DE" altLang="de-DE" sz="1400"/>
          </a:p>
        </p:txBody>
      </p:sp>
    </p:spTree>
    <p:extLst>
      <p:ext uri="{BB962C8B-B14F-4D97-AF65-F5344CB8AC3E}">
        <p14:creationId xmlns:p14="http://schemas.microsoft.com/office/powerpoint/2010/main" val="375760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olienbildplatzhalter 1">
            <a:extLst>
              <a:ext uri="{FF2B5EF4-FFF2-40B4-BE49-F238E27FC236}">
                <a16:creationId xmlns:a16="http://schemas.microsoft.com/office/drawing/2014/main" id="{8B348B17-61F0-4E81-A8EF-F51738EE37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izenplatzhalter 2">
            <a:extLst>
              <a:ext uri="{FF2B5EF4-FFF2-40B4-BE49-F238E27FC236}">
                <a16:creationId xmlns:a16="http://schemas.microsoft.com/office/drawing/2014/main" id="{9475C0A5-0A7F-44D7-863D-0F11A31B76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dirty="0">
                <a:latin typeface="Times" panose="02020603050405020304" pitchFamily="18" charset="0"/>
                <a:ea typeface="ヒラギノ角ゴ Pro W3" pitchFamily="6" charset="-128"/>
              </a:rPr>
              <a:t>Das Internet nachbauen</a:t>
            </a:r>
          </a:p>
          <a:p>
            <a:pPr eaLnBrk="1" hangingPunct="1">
              <a:spcBef>
                <a:spcPct val="0"/>
              </a:spcBef>
            </a:pPr>
            <a:endParaRPr lang="de-DE" altLang="de-DE" b="1" dirty="0">
              <a:latin typeface="Times" panose="02020603050405020304" pitchFamily="18" charset="0"/>
              <a:ea typeface="ヒラギノ角ゴ Pro W3" pitchFamily="6" charset="-128"/>
            </a:endParaRPr>
          </a:p>
          <a:p>
            <a:pPr eaLnBrk="1" hangingPunct="1">
              <a:spcBef>
                <a:spcPct val="0"/>
              </a:spcBef>
              <a:buFontTx/>
              <a:buChar char="•"/>
            </a:pPr>
            <a:r>
              <a:rPr lang="de-DE" altLang="de-DE" dirty="0">
                <a:latin typeface="Times" panose="02020603050405020304" pitchFamily="18" charset="0"/>
                <a:ea typeface="ヒラギノ角ゴ Pro W3" pitchFamily="6" charset="-128"/>
              </a:rPr>
              <a:t>Um den Kindern das Internet spielerisch näher zu bringen, kann man sie das Internet mit Wollknäuel „nachbauen“ lassen. Dazu lässt man die Kinder in einem Kreis aufstellen und gibt ihnen erst ein buntes Wollknäuel in die Hand. Die Kinder können dann spielen, dass sie eine Nachricht weiterschicken, indem sie den Knäuel an ein anderes Kind weitergeben und dabei den Faden festhalten, sodass sich schlussendlich ein Netz bildet. Später wird ein zweites und drittes Knäuel in die Runde geschickt, sodass sich ein buntes Geflecht bildet.</a:t>
            </a:r>
            <a:br>
              <a:rPr lang="de-DE" altLang="de-DE" dirty="0">
                <a:latin typeface="Times" panose="02020603050405020304" pitchFamily="18" charset="0"/>
                <a:ea typeface="ヒラギノ角ゴ Pro W3" pitchFamily="6" charset="-128"/>
              </a:rPr>
            </a:br>
            <a:endParaRPr lang="de-DE" altLang="de-DE" dirty="0">
              <a:latin typeface="Times" panose="02020603050405020304" pitchFamily="18" charset="0"/>
              <a:ea typeface="ヒラギノ角ゴ Pro W3" pitchFamily="6" charset="-128"/>
            </a:endParaRPr>
          </a:p>
          <a:p>
            <a:pPr eaLnBrk="1" hangingPunct="1">
              <a:spcBef>
                <a:spcPct val="0"/>
              </a:spcBef>
              <a:buFontTx/>
              <a:buChar char="•"/>
            </a:pPr>
            <a:r>
              <a:rPr lang="de-DE" altLang="de-DE" dirty="0">
                <a:latin typeface="Times" panose="02020603050405020304" pitchFamily="18" charset="0"/>
                <a:ea typeface="ヒラギノ角ゴ Pro W3" pitchFamily="6" charset="-128"/>
              </a:rPr>
              <a:t>Ist erst einmal ein dichtes „Internet“ entstanden, kann man mit den Kindern diskutieren: Was bedeuten die Knoten? Was passiert wenn einer dieser Knoten wegfällt? Was bedeutet es, wenn ein Kind besonders viele Fäden in der Hand hält (wenn es sonst gut integriert ist und es keine Konflikte gibt)? Was ist Spam?  etc.</a:t>
            </a:r>
            <a:br>
              <a:rPr lang="de-DE" altLang="de-DE" dirty="0">
                <a:latin typeface="Times" panose="02020603050405020304" pitchFamily="18" charset="0"/>
                <a:ea typeface="ヒラギノ角ゴ Pro W3" pitchFamily="6" charset="-128"/>
              </a:rPr>
            </a:br>
            <a:endParaRPr lang="de-DE" altLang="de-DE" dirty="0">
              <a:latin typeface="Times" panose="02020603050405020304" pitchFamily="18" charset="0"/>
              <a:ea typeface="ヒラギノ角ゴ Pro W3" pitchFamily="6" charset="-128"/>
            </a:endParaRPr>
          </a:p>
          <a:p>
            <a:pPr eaLnBrk="1" hangingPunct="1">
              <a:spcBef>
                <a:spcPct val="0"/>
              </a:spcBef>
              <a:buFontTx/>
              <a:buChar char="•"/>
            </a:pPr>
            <a:r>
              <a:rPr lang="de-DE" altLang="de-DE" dirty="0">
                <a:latin typeface="Times" panose="02020603050405020304" pitchFamily="18" charset="0"/>
                <a:ea typeface="ヒラギノ角ゴ Pro W3" pitchFamily="6" charset="-128"/>
              </a:rPr>
              <a:t>Abschließend kann man die Kinder das „Internet zerstören lassen“, wobei klar zu machen ist, dass sich das Internet real nicht zerstören lässt.</a:t>
            </a: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ea typeface="ヒラギノ角ゴ Pro W3" pitchFamily="6" charset="-128"/>
            </a:endParaRPr>
          </a:p>
          <a:p>
            <a:pPr eaLnBrk="1" hangingPunct="1">
              <a:spcBef>
                <a:spcPct val="0"/>
              </a:spcBef>
            </a:pPr>
            <a:endParaRPr lang="en-US" altLang="de-DE" dirty="0">
              <a:ea typeface="ヒラギノ角ゴ Pro W3" pitchFamily="6" charset="-128"/>
            </a:endParaRPr>
          </a:p>
        </p:txBody>
      </p:sp>
      <p:sp>
        <p:nvSpPr>
          <p:cNvPr id="141315" name="Foliennummernplatzhalter 3">
            <a:extLst>
              <a:ext uri="{FF2B5EF4-FFF2-40B4-BE49-F238E27FC236}">
                <a16:creationId xmlns:a16="http://schemas.microsoft.com/office/drawing/2014/main" id="{03CDDF4D-DDDD-4119-B186-C9C42B1F4E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EDEC89AB-9437-47D2-A88D-4AB137E9FD81}" type="slidenum">
              <a:rPr lang="de-AT" altLang="de-DE" smtClean="0">
                <a:latin typeface="Calibri" panose="020F0502020204030204" pitchFamily="34" charset="0"/>
              </a:rPr>
              <a:pPr/>
              <a:t>4</a:t>
            </a:fld>
            <a:endParaRPr lang="de-AT" altLang="de-DE">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lienbildplatzhalter 1">
            <a:extLst>
              <a:ext uri="{FF2B5EF4-FFF2-40B4-BE49-F238E27FC236}">
                <a16:creationId xmlns:a16="http://schemas.microsoft.com/office/drawing/2014/main" id="{9FA368FD-E847-2E41-867B-9E94C5B11645}"/>
              </a:ext>
            </a:extLst>
          </p:cNvPr>
          <p:cNvSpPr>
            <a:spLocks noGrp="1" noRot="1" noChangeAspect="1" noChangeArrowheads="1" noTextEdit="1"/>
          </p:cNvSpPr>
          <p:nvPr>
            <p:ph type="sldImg"/>
          </p:nvPr>
        </p:nvSpPr>
        <p:spPr>
          <a:ln/>
        </p:spPr>
      </p:sp>
      <p:sp>
        <p:nvSpPr>
          <p:cNvPr id="31746" name="Notizenplatzhalter 2">
            <a:extLst>
              <a:ext uri="{FF2B5EF4-FFF2-40B4-BE49-F238E27FC236}">
                <a16:creationId xmlns:a16="http://schemas.microsoft.com/office/drawing/2014/main" id="{17D19594-35AA-B848-AD02-7864571BF7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anose="020B0604020202020204" pitchFamily="34" charset="0"/>
                <a:ea typeface="ＭＳ Ｐゴシック" panose="020B0600070205080204" pitchFamily="34" charset="-128"/>
              </a:rPr>
              <a:t>Es ist nicht ok, ein Foto von einem weinenden Kind zu veröffentlichen, so finden zumindest viele Kinder selbst. Weinende Kinder werden jedoch häufig auf Werbeplakate für Spendenaktionen abgebildet. Ein weinendes Kinder für einen guten Zweck zu verwenden kann somit ok sein.  Das Kind muss jedoch einverstanden sein! </a:t>
            </a:r>
          </a:p>
          <a:p>
            <a:r>
              <a:rPr lang="de-DE" altLang="de-DE" dirty="0">
                <a:latin typeface="Arial" panose="020B0604020202020204" pitchFamily="34" charset="0"/>
                <a:ea typeface="ＭＳ Ｐゴシック" panose="020B0600070205080204" pitchFamily="34" charset="-128"/>
              </a:rPr>
              <a:t>Viele Kinder kennen das Bild von Spendenplakaten. Das Bild zeigt ein Kind aus Haiti, das eine Cholera Behandlung erhält.</a:t>
            </a:r>
          </a:p>
        </p:txBody>
      </p:sp>
      <p:sp>
        <p:nvSpPr>
          <p:cNvPr id="31747" name="Kopfzeilenplatzhalter 3">
            <a:extLst>
              <a:ext uri="{FF2B5EF4-FFF2-40B4-BE49-F238E27FC236}">
                <a16:creationId xmlns:a16="http://schemas.microsoft.com/office/drawing/2014/main" id="{ACF354F9-70D8-AE4F-BE22-F6D8B79B101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Times" pitchFamily="2" charset="0"/>
                <a:ea typeface="ＭＳ Ｐゴシック" panose="020B0600070205080204" pitchFamily="34" charset="-128"/>
              </a:defRPr>
            </a:lvl2pPr>
            <a:lvl3pPr marL="1143000" indent="-228600" defTabSz="912813">
              <a:spcBef>
                <a:spcPct val="30000"/>
              </a:spcBef>
              <a:defRPr sz="1200">
                <a:solidFill>
                  <a:schemeClr val="tx1"/>
                </a:solidFill>
                <a:latin typeface="Times" pitchFamily="2" charset="0"/>
                <a:ea typeface="ヒラギノ角ゴ Pro W3" panose="020B0300000000000000" pitchFamily="34" charset="-128"/>
              </a:defRPr>
            </a:lvl3pPr>
            <a:lvl4pPr marL="1600200" indent="-228600" defTabSz="912813">
              <a:spcBef>
                <a:spcPct val="30000"/>
              </a:spcBef>
              <a:defRPr sz="1200">
                <a:solidFill>
                  <a:schemeClr val="tx1"/>
                </a:solidFill>
                <a:latin typeface="Times" pitchFamily="2" charset="0"/>
                <a:ea typeface="ヒラギノ角ゴ Pro W3" panose="020B0300000000000000" pitchFamily="34" charset="-128"/>
              </a:defRPr>
            </a:lvl4pPr>
            <a:lvl5pPr marL="2057400" indent="-228600" defTabSz="912813">
              <a:spcBef>
                <a:spcPct val="30000"/>
              </a:spcBef>
              <a:defRPr sz="1200">
                <a:solidFill>
                  <a:schemeClr val="tx1"/>
                </a:solidFill>
                <a:latin typeface="Times" pitchFamily="2" charset="0"/>
                <a:ea typeface="ヒラギノ角ゴ Pro W3" panose="020B0300000000000000" pitchFamily="34" charset="-128"/>
              </a:defRPr>
            </a:lvl5pPr>
            <a:lvl6pPr marL="25146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r>
              <a:rPr lang="de-DE" altLang="de-DE" sz="1400">
                <a:cs typeface="Arial" panose="020B0604020202020204" pitchFamily="34" charset="0"/>
              </a:rPr>
              <a:t>Das Internet in der Schule</a:t>
            </a:r>
          </a:p>
        </p:txBody>
      </p:sp>
      <p:sp>
        <p:nvSpPr>
          <p:cNvPr id="31748" name="Foliennummernplatzhalter 4">
            <a:extLst>
              <a:ext uri="{FF2B5EF4-FFF2-40B4-BE49-F238E27FC236}">
                <a16:creationId xmlns:a16="http://schemas.microsoft.com/office/drawing/2014/main" id="{9317D32F-6765-4043-9A7F-8C710ED126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Times" pitchFamily="2" charset="0"/>
                <a:ea typeface="ＭＳ Ｐゴシック" panose="020B0600070205080204" pitchFamily="34" charset="-128"/>
              </a:defRPr>
            </a:lvl2pPr>
            <a:lvl3pPr marL="1143000" indent="-228600" defTabSz="912813">
              <a:spcBef>
                <a:spcPct val="30000"/>
              </a:spcBef>
              <a:defRPr sz="1200">
                <a:solidFill>
                  <a:schemeClr val="tx1"/>
                </a:solidFill>
                <a:latin typeface="Times" pitchFamily="2" charset="0"/>
                <a:ea typeface="ヒラギノ角ゴ Pro W3" panose="020B0300000000000000" pitchFamily="34" charset="-128"/>
              </a:defRPr>
            </a:lvl3pPr>
            <a:lvl4pPr marL="1600200" indent="-228600" defTabSz="912813">
              <a:spcBef>
                <a:spcPct val="30000"/>
              </a:spcBef>
              <a:defRPr sz="1200">
                <a:solidFill>
                  <a:schemeClr val="tx1"/>
                </a:solidFill>
                <a:latin typeface="Times" pitchFamily="2" charset="0"/>
                <a:ea typeface="ヒラギノ角ゴ Pro W3" panose="020B0300000000000000" pitchFamily="34" charset="-128"/>
              </a:defRPr>
            </a:lvl4pPr>
            <a:lvl5pPr marL="2057400" indent="-228600" defTabSz="912813">
              <a:spcBef>
                <a:spcPct val="30000"/>
              </a:spcBef>
              <a:defRPr sz="1200">
                <a:solidFill>
                  <a:schemeClr val="tx1"/>
                </a:solidFill>
                <a:latin typeface="Times" pitchFamily="2" charset="0"/>
                <a:ea typeface="ヒラギノ角ゴ Pro W3" panose="020B0300000000000000" pitchFamily="34" charset="-128"/>
              </a:defRPr>
            </a:lvl5pPr>
            <a:lvl6pPr marL="25146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8F882B79-0CC8-FD4A-91CB-B14C6B421E47}" type="slidenum">
              <a:rPr lang="de-DE" altLang="de-DE" sz="1400" smtClean="0"/>
              <a:pPr>
                <a:spcBef>
                  <a:spcPct val="0"/>
                </a:spcBef>
              </a:pPr>
              <a:t>41</a:t>
            </a:fld>
            <a:endParaRPr lang="de-DE" altLang="de-DE" sz="1400"/>
          </a:p>
        </p:txBody>
      </p:sp>
    </p:spTree>
    <p:extLst>
      <p:ext uri="{BB962C8B-B14F-4D97-AF65-F5344CB8AC3E}">
        <p14:creationId xmlns:p14="http://schemas.microsoft.com/office/powerpoint/2010/main" val="4267430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lienbildplatzhalter 1">
            <a:extLst>
              <a:ext uri="{FF2B5EF4-FFF2-40B4-BE49-F238E27FC236}">
                <a16:creationId xmlns:a16="http://schemas.microsoft.com/office/drawing/2014/main" id="{84866581-040B-3541-9605-389B3DCBD31B}"/>
              </a:ext>
            </a:extLst>
          </p:cNvPr>
          <p:cNvSpPr>
            <a:spLocks noGrp="1" noRot="1" noChangeAspect="1" noChangeArrowheads="1" noTextEdit="1"/>
          </p:cNvSpPr>
          <p:nvPr>
            <p:ph type="sldImg"/>
          </p:nvPr>
        </p:nvSpPr>
        <p:spPr>
          <a:ln/>
        </p:spPr>
      </p:sp>
      <p:sp>
        <p:nvSpPr>
          <p:cNvPr id="33794" name="Notizenplatzhalter 2">
            <a:extLst>
              <a:ext uri="{FF2B5EF4-FFF2-40B4-BE49-F238E27FC236}">
                <a16:creationId xmlns:a16="http://schemas.microsoft.com/office/drawing/2014/main" id="{24E2DCEB-341E-664F-B7A6-03EF15AB2D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anose="020B0604020202020204" pitchFamily="34" charset="0"/>
                <a:ea typeface="ＭＳ Ｐゴシック" panose="020B0600070205080204" pitchFamily="34" charset="-128"/>
              </a:rPr>
              <a:t>Dieses Bild kann veröffentlicht werden, da man weder die Gesichter erkennen kann und anderseits die abgebildeten Personen auch wissen, dass sie fotografiert werden. </a:t>
            </a:r>
          </a:p>
        </p:txBody>
      </p:sp>
      <p:sp>
        <p:nvSpPr>
          <p:cNvPr id="33795" name="Kopfzeilenplatzhalter 3">
            <a:extLst>
              <a:ext uri="{FF2B5EF4-FFF2-40B4-BE49-F238E27FC236}">
                <a16:creationId xmlns:a16="http://schemas.microsoft.com/office/drawing/2014/main" id="{1382663A-E6CA-9E42-AC14-4D149EE14C8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Times" pitchFamily="2" charset="0"/>
                <a:ea typeface="ＭＳ Ｐゴシック" panose="020B0600070205080204" pitchFamily="34" charset="-128"/>
              </a:defRPr>
            </a:lvl2pPr>
            <a:lvl3pPr marL="1143000" indent="-228600" defTabSz="912813">
              <a:spcBef>
                <a:spcPct val="30000"/>
              </a:spcBef>
              <a:defRPr sz="1200">
                <a:solidFill>
                  <a:schemeClr val="tx1"/>
                </a:solidFill>
                <a:latin typeface="Times" pitchFamily="2" charset="0"/>
                <a:ea typeface="ヒラギノ角ゴ Pro W3" panose="020B0300000000000000" pitchFamily="34" charset="-128"/>
              </a:defRPr>
            </a:lvl3pPr>
            <a:lvl4pPr marL="1600200" indent="-228600" defTabSz="912813">
              <a:spcBef>
                <a:spcPct val="30000"/>
              </a:spcBef>
              <a:defRPr sz="1200">
                <a:solidFill>
                  <a:schemeClr val="tx1"/>
                </a:solidFill>
                <a:latin typeface="Times" pitchFamily="2" charset="0"/>
                <a:ea typeface="ヒラギノ角ゴ Pro W3" panose="020B0300000000000000" pitchFamily="34" charset="-128"/>
              </a:defRPr>
            </a:lvl4pPr>
            <a:lvl5pPr marL="2057400" indent="-228600" defTabSz="912813">
              <a:spcBef>
                <a:spcPct val="30000"/>
              </a:spcBef>
              <a:defRPr sz="1200">
                <a:solidFill>
                  <a:schemeClr val="tx1"/>
                </a:solidFill>
                <a:latin typeface="Times" pitchFamily="2" charset="0"/>
                <a:ea typeface="ヒラギノ角ゴ Pro W3" panose="020B0300000000000000" pitchFamily="34" charset="-128"/>
              </a:defRPr>
            </a:lvl5pPr>
            <a:lvl6pPr marL="25146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r>
              <a:rPr lang="de-DE" altLang="de-DE" sz="1400">
                <a:cs typeface="Arial" panose="020B0604020202020204" pitchFamily="34" charset="0"/>
              </a:rPr>
              <a:t>Das Internet in der Schule</a:t>
            </a:r>
          </a:p>
        </p:txBody>
      </p:sp>
      <p:sp>
        <p:nvSpPr>
          <p:cNvPr id="33796" name="Foliennummernplatzhalter 4">
            <a:extLst>
              <a:ext uri="{FF2B5EF4-FFF2-40B4-BE49-F238E27FC236}">
                <a16:creationId xmlns:a16="http://schemas.microsoft.com/office/drawing/2014/main" id="{D4C05446-B3CF-AE4B-A0B9-E48F2E89AD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Times" pitchFamily="2" charset="0"/>
                <a:ea typeface="ＭＳ Ｐゴシック" panose="020B0600070205080204" pitchFamily="34" charset="-128"/>
              </a:defRPr>
            </a:lvl2pPr>
            <a:lvl3pPr marL="1143000" indent="-228600" defTabSz="912813">
              <a:spcBef>
                <a:spcPct val="30000"/>
              </a:spcBef>
              <a:defRPr sz="1200">
                <a:solidFill>
                  <a:schemeClr val="tx1"/>
                </a:solidFill>
                <a:latin typeface="Times" pitchFamily="2" charset="0"/>
                <a:ea typeface="ヒラギノ角ゴ Pro W3" panose="020B0300000000000000" pitchFamily="34" charset="-128"/>
              </a:defRPr>
            </a:lvl3pPr>
            <a:lvl4pPr marL="1600200" indent="-228600" defTabSz="912813">
              <a:spcBef>
                <a:spcPct val="30000"/>
              </a:spcBef>
              <a:defRPr sz="1200">
                <a:solidFill>
                  <a:schemeClr val="tx1"/>
                </a:solidFill>
                <a:latin typeface="Times" pitchFamily="2" charset="0"/>
                <a:ea typeface="ヒラギノ角ゴ Pro W3" panose="020B0300000000000000" pitchFamily="34" charset="-128"/>
              </a:defRPr>
            </a:lvl4pPr>
            <a:lvl5pPr marL="2057400" indent="-228600" defTabSz="912813">
              <a:spcBef>
                <a:spcPct val="30000"/>
              </a:spcBef>
              <a:defRPr sz="1200">
                <a:solidFill>
                  <a:schemeClr val="tx1"/>
                </a:solidFill>
                <a:latin typeface="Times" pitchFamily="2" charset="0"/>
                <a:ea typeface="ヒラギノ角ゴ Pro W3" panose="020B0300000000000000" pitchFamily="34" charset="-128"/>
              </a:defRPr>
            </a:lvl5pPr>
            <a:lvl6pPr marL="25146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defTabSz="912813"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658B1A2F-E1BD-004D-8865-61FB45785F83}" type="slidenum">
              <a:rPr lang="de-DE" altLang="de-DE" sz="1400" smtClean="0"/>
              <a:pPr>
                <a:spcBef>
                  <a:spcPct val="0"/>
                </a:spcBef>
              </a:pPr>
              <a:t>42</a:t>
            </a:fld>
            <a:endParaRPr lang="de-DE" altLang="de-DE" sz="1400"/>
          </a:p>
        </p:txBody>
      </p:sp>
    </p:spTree>
    <p:extLst>
      <p:ext uri="{BB962C8B-B14F-4D97-AF65-F5344CB8AC3E}">
        <p14:creationId xmlns:p14="http://schemas.microsoft.com/office/powerpoint/2010/main" val="3166045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Kind weiß, dass es fotografiert wird. Wenn es also auch mit dem Bild einverstanden ist, wäre es kein Problem. </a:t>
            </a:r>
          </a:p>
        </p:txBody>
      </p:sp>
      <p:sp>
        <p:nvSpPr>
          <p:cNvPr id="4" name="Foliennummernplatzhalter 3"/>
          <p:cNvSpPr>
            <a:spLocks noGrp="1"/>
          </p:cNvSpPr>
          <p:nvPr>
            <p:ph type="sldNum" sz="quarter" idx="5"/>
          </p:nvPr>
        </p:nvSpPr>
        <p:spPr/>
        <p:txBody>
          <a:bodyPr/>
          <a:lstStyle/>
          <a:p>
            <a:fld id="{5BC9136F-CA9D-4FE5-85DC-58A8F95C26FC}" type="slidenum">
              <a:rPr lang="de-AT" smtClean="0"/>
              <a:t>43</a:t>
            </a:fld>
            <a:endParaRPr lang="de-AT"/>
          </a:p>
        </p:txBody>
      </p:sp>
    </p:spTree>
    <p:extLst>
      <p:ext uri="{BB962C8B-B14F-4D97-AF65-F5344CB8AC3E}">
        <p14:creationId xmlns:p14="http://schemas.microsoft.com/office/powerpoint/2010/main" val="3164213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Dieses Bild ist zwar rechtlich kein Problem, da das Kind nicht ganz nackt ist. Trotzdem ist es problematisch, da es später im Netz auftauchen könnte und sich Kinder über die abgebildete Person wohl lustig machen werden. Außerdem könnten Personen mit pädophilen Neigungen dieses Bild missbrauchen. Daher haben solche Bilder nichts im Internet verloren und sind nur für das Familien-Fotoalbum geeignet. </a:t>
            </a:r>
          </a:p>
          <a:p>
            <a:endParaRPr lang="de-DE" dirty="0"/>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44</a:t>
            </a:fld>
            <a:endParaRPr lang="de-AT"/>
          </a:p>
        </p:txBody>
      </p:sp>
    </p:spTree>
    <p:extLst>
      <p:ext uri="{BB962C8B-B14F-4D97-AF65-F5344CB8AC3E}">
        <p14:creationId xmlns:p14="http://schemas.microsoft.com/office/powerpoint/2010/main" val="1489141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Bild sollte nicht gepostet werden, da das Kind nackt ist. </a:t>
            </a:r>
          </a:p>
        </p:txBody>
      </p:sp>
      <p:sp>
        <p:nvSpPr>
          <p:cNvPr id="4" name="Foliennummernplatzhalter 3"/>
          <p:cNvSpPr>
            <a:spLocks noGrp="1"/>
          </p:cNvSpPr>
          <p:nvPr>
            <p:ph type="sldNum" sz="quarter" idx="5"/>
          </p:nvPr>
        </p:nvSpPr>
        <p:spPr/>
        <p:txBody>
          <a:bodyPr/>
          <a:lstStyle/>
          <a:p>
            <a:fld id="{5BC9136F-CA9D-4FE5-85DC-58A8F95C26FC}" type="slidenum">
              <a:rPr lang="de-AT" smtClean="0"/>
              <a:t>45</a:t>
            </a:fld>
            <a:endParaRPr lang="de-AT"/>
          </a:p>
        </p:txBody>
      </p:sp>
    </p:spTree>
    <p:extLst>
      <p:ext uri="{BB962C8B-B14F-4D97-AF65-F5344CB8AC3E}">
        <p14:creationId xmlns:p14="http://schemas.microsoft.com/office/powerpoint/2010/main" val="195423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Bild sollte nicht gepostet werden, da die abgebildete Person eine Grimasse schneidet es der Person peinlich sein könnte, wenn es andere sehen. </a:t>
            </a:r>
          </a:p>
        </p:txBody>
      </p:sp>
      <p:sp>
        <p:nvSpPr>
          <p:cNvPr id="4" name="Foliennummernplatzhalter 3"/>
          <p:cNvSpPr>
            <a:spLocks noGrp="1"/>
          </p:cNvSpPr>
          <p:nvPr>
            <p:ph type="sldNum" sz="quarter" idx="5"/>
          </p:nvPr>
        </p:nvSpPr>
        <p:spPr/>
        <p:txBody>
          <a:bodyPr/>
          <a:lstStyle/>
          <a:p>
            <a:fld id="{5BC9136F-CA9D-4FE5-85DC-58A8F95C26FC}" type="slidenum">
              <a:rPr lang="de-AT" smtClean="0"/>
              <a:t>46</a:t>
            </a:fld>
            <a:endParaRPr lang="de-AT"/>
          </a:p>
        </p:txBody>
      </p:sp>
    </p:spTree>
    <p:extLst>
      <p:ext uri="{BB962C8B-B14F-4D97-AF65-F5344CB8AC3E}">
        <p14:creationId xmlns:p14="http://schemas.microsoft.com/office/powerpoint/2010/main" val="3094261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die abgebildete Person einverstanden ist, kann das Bild veröffentlicht werden. Trotzdem könnte dieses Bild der abgebildeten Person in späteren Jahren peinlich sein. </a:t>
            </a: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47</a:t>
            </a:fld>
            <a:endParaRPr lang="de-AT"/>
          </a:p>
        </p:txBody>
      </p:sp>
    </p:spTree>
    <p:extLst>
      <p:ext uri="{BB962C8B-B14F-4D97-AF65-F5344CB8AC3E}">
        <p14:creationId xmlns:p14="http://schemas.microsoft.com/office/powerpoint/2010/main" val="1263303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Darf man etwas posten, wo eine Person etwas tut, dass er oder sie eigentlich nicht machen sollte/darf (z. B. eine Wand beschmieren, rauchen, Schule schwänzen…)? Rechtlich wäre dieses Bild kein Problem. Es könnte jedoch der abgebildeten Person in späteren Jahren schaden. </a:t>
            </a:r>
          </a:p>
        </p:txBody>
      </p:sp>
      <p:sp>
        <p:nvSpPr>
          <p:cNvPr id="4" name="Foliennummernplatzhalter 3"/>
          <p:cNvSpPr>
            <a:spLocks noGrp="1"/>
          </p:cNvSpPr>
          <p:nvPr>
            <p:ph type="sldNum" sz="quarter" idx="5"/>
          </p:nvPr>
        </p:nvSpPr>
        <p:spPr/>
        <p:txBody>
          <a:bodyPr/>
          <a:lstStyle/>
          <a:p>
            <a:fld id="{5BC9136F-CA9D-4FE5-85DC-58A8F95C26FC}" type="slidenum">
              <a:rPr lang="de-AT" smtClean="0"/>
              <a:t>48</a:t>
            </a:fld>
            <a:endParaRPr lang="de-AT"/>
          </a:p>
        </p:txBody>
      </p:sp>
    </p:spTree>
    <p:extLst>
      <p:ext uri="{BB962C8B-B14F-4D97-AF65-F5344CB8AC3E}">
        <p14:creationId xmlns:p14="http://schemas.microsoft.com/office/powerpoint/2010/main" val="1748326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wissen alle Kinder, dass sie fotografiert werden und niemand ist peinlich abgebildet. Also kein Problem, es zu posten. Frag zur Sicherheit trotzdem um Erlaubnis. </a:t>
            </a: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49</a:t>
            </a:fld>
            <a:endParaRPr lang="de-AT"/>
          </a:p>
        </p:txBody>
      </p:sp>
    </p:spTree>
    <p:extLst>
      <p:ext uri="{BB962C8B-B14F-4D97-AF65-F5344CB8AC3E}">
        <p14:creationId xmlns:p14="http://schemas.microsoft.com/office/powerpoint/2010/main" val="1091096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Jeder kennt wohl die Situation, wenn ein Familienfoto einer großen Familie erstellt werden soll. Nicht immer wollen alle aufs Foto und zeigen dies manchmal durch eigenartiges Verhalten. Aber, wenn alle einverstanden sind, darf auch so ein Bild veröffentlicht werden. </a:t>
            </a: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50</a:t>
            </a:fld>
            <a:endParaRPr lang="de-AT"/>
          </a:p>
        </p:txBody>
      </p:sp>
    </p:spTree>
    <p:extLst>
      <p:ext uri="{BB962C8B-B14F-4D97-AF65-F5344CB8AC3E}">
        <p14:creationId xmlns:p14="http://schemas.microsoft.com/office/powerpoint/2010/main" val="338853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dirty="0">
                <a:latin typeface="Times" charset="0"/>
                <a:ea typeface="ＭＳ Ｐゴシック" pitchFamily="34" charset="-128"/>
              </a:rPr>
              <a:t>Wer glaubt, man kommt mit … ins Internet?</a:t>
            </a:r>
          </a:p>
          <a:p>
            <a:pPr>
              <a:defRPr/>
            </a:pPr>
            <a:endParaRPr lang="de-DE" altLang="de-DE" dirty="0">
              <a:latin typeface="Times" charset="0"/>
              <a:ea typeface="ＭＳ Ｐゴシック" pitchFamily="34" charset="-128"/>
            </a:endParaRPr>
          </a:p>
          <a:p>
            <a:pPr>
              <a:defRPr/>
            </a:pPr>
            <a:r>
              <a:rPr lang="de-AT" altLang="de-DE" dirty="0">
                <a:latin typeface="Times" charset="0"/>
                <a:ea typeface="ＭＳ Ｐゴシック" pitchFamily="34" charset="-128"/>
              </a:rPr>
              <a:t>„Wer glaubt, man kommt mit ... ins Internet, steht auf!“ Mit dieser Übung lässt sich auch das „Internet </a:t>
            </a:r>
            <a:r>
              <a:rPr lang="de-AT" altLang="de-DE" dirty="0" err="1">
                <a:latin typeface="Times" charset="0"/>
                <a:ea typeface="ＭＳ Ｐゴシック" pitchFamily="34" charset="-128"/>
              </a:rPr>
              <a:t>of</a:t>
            </a:r>
            <a:r>
              <a:rPr lang="de-AT" altLang="de-DE" dirty="0">
                <a:latin typeface="Times" charset="0"/>
                <a:ea typeface="ＭＳ Ｐゴシック" pitchFamily="34" charset="-128"/>
              </a:rPr>
              <a:t> Things“ thematisieren.</a:t>
            </a:r>
            <a:br>
              <a:rPr lang="de-AT" altLang="de-DE" dirty="0">
                <a:latin typeface="Times" charset="0"/>
                <a:ea typeface="ＭＳ Ｐゴシック" pitchFamily="34" charset="-128"/>
              </a:rPr>
            </a:br>
            <a:r>
              <a:rPr lang="de-AT" altLang="de-DE" dirty="0">
                <a:latin typeface="Times" charset="0"/>
                <a:ea typeface="ＭＳ Ｐゴシック" pitchFamily="34" charset="-128"/>
              </a:rPr>
              <a:t> </a:t>
            </a:r>
          </a:p>
          <a:p>
            <a:pPr marL="171450" indent="-171450">
              <a:buFont typeface="Arial" panose="020B0604020202020204" pitchFamily="34" charset="0"/>
              <a:buChar char="•"/>
              <a:defRPr/>
            </a:pPr>
            <a:r>
              <a:rPr lang="de-AT" altLang="de-DE" dirty="0">
                <a:latin typeface="Times" charset="0"/>
                <a:ea typeface="ＭＳ Ｐゴシック" pitchFamily="34" charset="-128"/>
              </a:rPr>
              <a:t>Vor allem „Smart Homes:“ Gardine, Herd, Kochtopf, Rasenmäher, Fernseher</a:t>
            </a:r>
          </a:p>
          <a:p>
            <a:pPr marL="171450" indent="-171450">
              <a:buFont typeface="Arial" panose="020B0604020202020204" pitchFamily="34" charset="0"/>
              <a:buChar char="•"/>
              <a:defRPr/>
            </a:pPr>
            <a:r>
              <a:rPr lang="de-AT" altLang="de-DE" dirty="0">
                <a:latin typeface="Times" charset="0"/>
                <a:ea typeface="ＭＳ Ｐゴシック" pitchFamily="34" charset="-128"/>
              </a:rPr>
              <a:t>„Smart Toys“:</a:t>
            </a:r>
            <a:r>
              <a:rPr lang="de-AT" altLang="de-DE" baseline="0" dirty="0">
                <a:latin typeface="Times" charset="0"/>
                <a:ea typeface="ＭＳ Ｐゴシック" pitchFamily="34" charset="-128"/>
              </a:rPr>
              <a:t>  </a:t>
            </a:r>
            <a:r>
              <a:rPr lang="de-AT" altLang="de-DE" dirty="0">
                <a:latin typeface="Times" charset="0"/>
                <a:ea typeface="ＭＳ Ｐゴシック" pitchFamily="34" charset="-128"/>
              </a:rPr>
              <a:t>Spielzeug gibt es bereits vernetzt, vor allem im Einsatz mit dementen Personen</a:t>
            </a:r>
          </a:p>
          <a:p>
            <a:pPr marL="171450" indent="-171450">
              <a:buFont typeface="Arial" panose="020B0604020202020204" pitchFamily="34" charset="0"/>
              <a:buChar char="•"/>
              <a:defRPr/>
            </a:pPr>
            <a:r>
              <a:rPr lang="de-AT" altLang="de-DE" dirty="0">
                <a:latin typeface="Times" charset="0"/>
                <a:ea typeface="ＭＳ Ｐゴシック" pitchFamily="34" charset="-128"/>
              </a:rPr>
              <a:t>E-Bikes werden bald online sein, ebenso Navigationssysteme</a:t>
            </a:r>
          </a:p>
          <a:p>
            <a:pPr marL="171450" indent="-171450">
              <a:buFont typeface="Arial" panose="020B0604020202020204" pitchFamily="34" charset="0"/>
              <a:buChar char="•"/>
              <a:defRPr/>
            </a:pPr>
            <a:r>
              <a:rPr lang="de-AT" altLang="de-DE" dirty="0">
                <a:latin typeface="Times" charset="0"/>
                <a:ea typeface="ＭＳ Ｐゴシック" pitchFamily="34" charset="-128"/>
              </a:rPr>
              <a:t>Handys, Spielkonsolen und Computer sind natürlich längst online</a:t>
            </a:r>
          </a:p>
          <a:p>
            <a:pPr marL="171450" indent="-171450">
              <a:buFont typeface="Arial" panose="020B0604020202020204" pitchFamily="34" charset="0"/>
              <a:buChar char="•"/>
              <a:defRPr/>
            </a:pPr>
            <a:r>
              <a:rPr lang="de-AT" altLang="de-DE" dirty="0">
                <a:latin typeface="Times" charset="0"/>
                <a:ea typeface="ＭＳ Ｐゴシック" pitchFamily="34" charset="-128"/>
              </a:rPr>
              <a:t>Taschenmesser und Tixo bis lang noch nicht</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a:t>
            </a:fld>
            <a:endParaRPr lang="de-AT"/>
          </a:p>
        </p:txBody>
      </p:sp>
    </p:spTree>
    <p:extLst>
      <p:ext uri="{BB962C8B-B14F-4D97-AF65-F5344CB8AC3E}">
        <p14:creationId xmlns:p14="http://schemas.microsoft.com/office/powerpoint/2010/main" val="325713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Bilder vom Strand und im Bikini sind prinzipiell gar nicht empfehlenswert, zu veröffentlichen. Dieses Bild ist aber ok, da man die Kinder entweder nicht genau sehen kann oder sie ihr Gesicht verdecken.</a:t>
            </a: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51</a:t>
            </a:fld>
            <a:endParaRPr lang="de-AT"/>
          </a:p>
        </p:txBody>
      </p:sp>
    </p:spTree>
    <p:extLst>
      <p:ext uri="{BB962C8B-B14F-4D97-AF65-F5344CB8AC3E}">
        <p14:creationId xmlns:p14="http://schemas.microsoft.com/office/powerpoint/2010/main" val="3967301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Welche Spuren hinterlasse ich im Netz? Welche möchte ich hinterlassen? Wie erkenne ich andere Personen im Internet?</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Stell dir vor, ich behaupte in einem Chat, dass ich 12 Jahre alt bin. Wie kannst du mich überlisten?</a:t>
            </a:r>
          </a:p>
          <a:p>
            <a:r>
              <a:rPr lang="de-DE" altLang="de-DE" dirty="0">
                <a:latin typeface="Times" panose="02020603050405020304" pitchFamily="18" charset="0"/>
                <a:ea typeface="ＭＳ Ｐゴシック" panose="020B0600070205080204" pitchFamily="34" charset="-128"/>
              </a:rPr>
              <a:t>Zum Beispiel indem du über deine Lieblingscomputerspiele, Musik oder YouTuberInnen sprichst. Im Normalfall kennen sich Erwachsene damit nicht so gut aus. </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a:t>
            </a:fld>
            <a:endParaRPr lang="de-AT"/>
          </a:p>
        </p:txBody>
      </p:sp>
    </p:spTree>
    <p:extLst>
      <p:ext uri="{BB962C8B-B14F-4D97-AF65-F5344CB8AC3E}">
        <p14:creationId xmlns:p14="http://schemas.microsoft.com/office/powerpoint/2010/main" val="95321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Arial" panose="020B0604020202020204" pitchFamily="34" charset="0"/>
                <a:ea typeface="ＭＳ Ｐゴシック" panose="020B0600070205080204" pitchFamily="34" charset="-128"/>
              </a:rPr>
              <a:t>Was haben ein Passwort und eine Zahnbürste miteinander zu tun?</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Ein Passwort ist wie eine Zahnbürste – und die würdest du doch auch nicht weitergeben, oder? Echte Freundinnen und Freunde wissen das auch und verlangen von dir nicht dein Passwort als </a:t>
            </a:r>
          </a:p>
          <a:p>
            <a:r>
              <a:rPr lang="de-AT" altLang="de-DE" dirty="0">
                <a:latin typeface="Arial" panose="020B0604020202020204" pitchFamily="34" charset="0"/>
                <a:ea typeface="ＭＳ Ｐゴシック" panose="020B0600070205080204" pitchFamily="34" charset="-128"/>
              </a:rPr>
              <a:t>Vertrauensbeweis. Halte deine Passwörter daher geheim und wähle sie so, dass andere sie nicht erraten können. Bestimmt hast du auch schon einmal davon gehört, dass Zahnbürsten </a:t>
            </a:r>
          </a:p>
          <a:p>
            <a:r>
              <a:rPr lang="de-AT" altLang="de-DE" dirty="0">
                <a:latin typeface="Arial" panose="020B0604020202020204" pitchFamily="34" charset="0"/>
                <a:ea typeface="ＭＳ Ｐゴシック" panose="020B0600070205080204" pitchFamily="34" charset="-128"/>
              </a:rPr>
              <a:t>regelmäßig gewechselt werden sollten – genauso ist das mit Passwörtern.</a:t>
            </a:r>
          </a:p>
          <a:p>
            <a:r>
              <a:rPr lang="de-DE" altLang="de-DE" dirty="0">
                <a:latin typeface="Arial" panose="020B0604020202020204" pitchFamily="34" charset="0"/>
                <a:ea typeface="ＭＳ Ｐゴシック" panose="020B0600070205080204" pitchFamily="34" charset="-128"/>
              </a:rPr>
              <a:t>Zudem sollten Passwörter am besten aus Groß- und Kleinbuchstaben bestehen (Eselsbrücke: Kurze und lange Borsten der Zahnbürste) und auch Zahlen und Sonderzeichen enthalten. </a:t>
            </a:r>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7</a:t>
            </a:fld>
            <a:endParaRPr lang="de-AT"/>
          </a:p>
        </p:txBody>
      </p:sp>
    </p:spTree>
    <p:extLst>
      <p:ext uri="{BB962C8B-B14F-4D97-AF65-F5344CB8AC3E}">
        <p14:creationId xmlns:p14="http://schemas.microsoft.com/office/powerpoint/2010/main" val="160061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Was tun die Kinder wenn ihnen fad ist? Greifen sie gleich zum Handy und spielen etwas? Was spielen sie? Wann ist ihnen fad? (beim Warten auf den Bus, im Auto, in den Öffis…)</a:t>
            </a:r>
          </a:p>
          <a:p>
            <a:r>
              <a:rPr lang="de-AT" dirty="0"/>
              <a:t>Haben sie das Gefühl, zu viel zu spielen?</a:t>
            </a:r>
          </a:p>
          <a:p>
            <a:r>
              <a:rPr lang="de-AT" dirty="0"/>
              <a:t>Was könnten sie ansonsten tun? Vorschläge: https://www.saferinternet.at/news-detail/mama-mir-ist-fad/  </a:t>
            </a:r>
          </a:p>
          <a:p>
            <a:r>
              <a:rPr lang="de-AT" dirty="0"/>
              <a:t> </a:t>
            </a:r>
          </a:p>
        </p:txBody>
      </p:sp>
      <p:sp>
        <p:nvSpPr>
          <p:cNvPr id="4" name="Foliennummernplatzhalter 3"/>
          <p:cNvSpPr>
            <a:spLocks noGrp="1"/>
          </p:cNvSpPr>
          <p:nvPr>
            <p:ph type="sldNum" sz="quarter" idx="5"/>
          </p:nvPr>
        </p:nvSpPr>
        <p:spPr/>
        <p:txBody>
          <a:bodyPr/>
          <a:lstStyle/>
          <a:p>
            <a:fld id="{5BC9136F-CA9D-4FE5-85DC-58A8F95C26FC}" type="slidenum">
              <a:rPr lang="de-AT" smtClean="0"/>
              <a:t>8</a:t>
            </a:fld>
            <a:endParaRPr lang="de-AT"/>
          </a:p>
        </p:txBody>
      </p:sp>
    </p:spTree>
    <p:extLst>
      <p:ext uri="{BB962C8B-B14F-4D97-AF65-F5344CB8AC3E}">
        <p14:creationId xmlns:p14="http://schemas.microsoft.com/office/powerpoint/2010/main" val="4064884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Kinder können anhand körperlicher Reaktionen recht gut erkennen, wann ihnen die Nutzung digitaler Geräte zu viel wird. Dies bedeutet jedoch noch nicht, dass sie sich auch entsprechend verhalten und die Geräte wieder rechtzeitig weglegen können. Dazu sind viele Voraussetzungen notwendig, etwa die Möglichkeit für Alternativen oder die Eltern und Geschwister als Vorbilder.</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Was können Volksschulkinder lernen: </a:t>
            </a:r>
          </a:p>
          <a:p>
            <a:r>
              <a:rPr lang="de-AT" sz="1200" kern="1200" dirty="0">
                <a:solidFill>
                  <a:schemeClr val="tx1"/>
                </a:solidFill>
                <a:effectLst/>
                <a:latin typeface="+mn-lt"/>
                <a:ea typeface="+mn-ea"/>
                <a:cs typeface="+mn-cs"/>
              </a:rPr>
              <a:t>eigene Grenzen zu erkennen und bewusst wahrnehmen. Alternativen kennen: andere Spiele, hinausgehen, Bewegung machen, kreativ betätigen, .auf die eigene Gesundheit achten können: ausreichend schlafen, genügend essen und trinken, digitalfreie Zeiten einlegen, ausreichend Bewegung machen, ein eigenes gesundes Körperbild entwickeln</a:t>
            </a:r>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9</a:t>
            </a:fld>
            <a:endParaRPr lang="de-AT"/>
          </a:p>
        </p:txBody>
      </p:sp>
    </p:spTree>
    <p:extLst>
      <p:ext uri="{BB962C8B-B14F-4D97-AF65-F5344CB8AC3E}">
        <p14:creationId xmlns:p14="http://schemas.microsoft.com/office/powerpoint/2010/main" val="37572862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07F583CA-E985-45C3-9E43-7DA385F0BC9A}"/>
              </a:ext>
            </a:extLst>
          </p:cNvPr>
          <p:cNvSpPr/>
          <p:nvPr userDrawn="1"/>
        </p:nvSpPr>
        <p:spPr>
          <a:xfrm>
            <a:off x="0" y="6390391"/>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 name="Title 1"/>
          <p:cNvSpPr>
            <a:spLocks noGrp="1"/>
          </p:cNvSpPr>
          <p:nvPr>
            <p:ph type="ctrTitle"/>
          </p:nvPr>
        </p:nvSpPr>
        <p:spPr>
          <a:xfrm>
            <a:off x="192753" y="3831903"/>
            <a:ext cx="8748969" cy="1806819"/>
          </a:xfrm>
        </p:spPr>
        <p:txBody>
          <a:bodyPr anchor="b">
            <a:normAutofit/>
          </a:bodyPr>
          <a:lstStyle>
            <a:lvl1pPr algn="l">
              <a:defRPr sz="3600" b="1">
                <a:solidFill>
                  <a:schemeClr val="bg1"/>
                </a:solidFill>
              </a:defRPr>
            </a:lvl1pPr>
          </a:lstStyle>
          <a:p>
            <a:r>
              <a:rPr lang="de-DE" dirty="0"/>
              <a:t>Titelmasterformat durch Klicken bearbeiten</a:t>
            </a:r>
            <a:endParaRPr lang="en-US" dirty="0"/>
          </a:p>
        </p:txBody>
      </p:sp>
      <p:pic>
        <p:nvPicPr>
          <p:cNvPr id="27" name="Grafik 26">
            <a:extLst>
              <a:ext uri="{FF2B5EF4-FFF2-40B4-BE49-F238E27FC236}">
                <a16:creationId xmlns:a16="http://schemas.microsoft.com/office/drawing/2014/main" id="{B920AF07-F7F6-49E1-8F55-DCDD1ECBD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51" y="6531091"/>
            <a:ext cx="877437" cy="224473"/>
          </a:xfrm>
          <a:prstGeom prst="rect">
            <a:avLst/>
          </a:prstGeom>
        </p:spPr>
      </p:pic>
      <p:pic>
        <p:nvPicPr>
          <p:cNvPr id="14" name="Grafik 13" descr="Ein Bild, das Person, drinnen, Tisch, sitzend enthält.&#10;&#10;Automatisch generierte Beschreibung">
            <a:extLst>
              <a:ext uri="{FF2B5EF4-FFF2-40B4-BE49-F238E27FC236}">
                <a16:creationId xmlns:a16="http://schemas.microsoft.com/office/drawing/2014/main" id="{59E885E4-AFAA-45CE-9985-CE72FF6A4A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754"/>
          <a:stretch/>
        </p:blipFill>
        <p:spPr>
          <a:xfrm>
            <a:off x="-1" y="0"/>
            <a:ext cx="9144001" cy="6400274"/>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E4AB6A6F-3352-3E0F-A99B-DFE61497A2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9587" y="6508192"/>
            <a:ext cx="1227101" cy="257440"/>
          </a:xfrm>
          <a:prstGeom prst="rect">
            <a:avLst/>
          </a:prstGeom>
        </p:spPr>
      </p:pic>
      <p:pic>
        <p:nvPicPr>
          <p:cNvPr id="4" name="Grafik 3">
            <a:extLst>
              <a:ext uri="{FF2B5EF4-FFF2-40B4-BE49-F238E27FC236}">
                <a16:creationId xmlns:a16="http://schemas.microsoft.com/office/drawing/2014/main" id="{B829CAE2-9C35-D5D2-06B1-C093330C5B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7722" y="6449955"/>
            <a:ext cx="1227101" cy="410808"/>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625A89F4-D1BA-8B91-E24E-BBE51464F9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11133" y="6462141"/>
            <a:ext cx="997441" cy="179156"/>
          </a:xfrm>
          <a:prstGeom prst="rect">
            <a:avLst/>
          </a:prstGeom>
        </p:spPr>
      </p:pic>
      <p:pic>
        <p:nvPicPr>
          <p:cNvPr id="6" name="Grafik 5">
            <a:extLst>
              <a:ext uri="{FF2B5EF4-FFF2-40B4-BE49-F238E27FC236}">
                <a16:creationId xmlns:a16="http://schemas.microsoft.com/office/drawing/2014/main" id="{FDDC7A50-A8E6-56E2-AA3B-D2ADD133EB7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13832" y="6454196"/>
            <a:ext cx="1080621" cy="295989"/>
          </a:xfrm>
          <a:prstGeom prst="rect">
            <a:avLst/>
          </a:prstGeom>
        </p:spPr>
      </p:pic>
      <p:pic>
        <p:nvPicPr>
          <p:cNvPr id="7" name="Grafik 6">
            <a:extLst>
              <a:ext uri="{FF2B5EF4-FFF2-40B4-BE49-F238E27FC236}">
                <a16:creationId xmlns:a16="http://schemas.microsoft.com/office/drawing/2014/main" id="{328C10EE-8940-AF89-CAEB-A39B6F00877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29204" y="6481848"/>
            <a:ext cx="312518" cy="312518"/>
          </a:xfrm>
          <a:prstGeom prst="rect">
            <a:avLst/>
          </a:prstGeom>
        </p:spPr>
      </p:pic>
      <p:pic>
        <p:nvPicPr>
          <p:cNvPr id="8" name="Grafik 7" descr="Ein Bild, das Logo enthält.&#10;&#10;Automatisch generierte Beschreibung">
            <a:extLst>
              <a:ext uri="{FF2B5EF4-FFF2-40B4-BE49-F238E27FC236}">
                <a16:creationId xmlns:a16="http://schemas.microsoft.com/office/drawing/2014/main" id="{E08DAA34-993B-BCFD-2FCC-D97E0298519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77509" y="6449622"/>
            <a:ext cx="895234" cy="385761"/>
          </a:xfrm>
          <a:prstGeom prst="rect">
            <a:avLst/>
          </a:prstGeom>
        </p:spPr>
      </p:pic>
    </p:spTree>
    <p:extLst>
      <p:ext uri="{BB962C8B-B14F-4D97-AF65-F5344CB8AC3E}">
        <p14:creationId xmlns:p14="http://schemas.microsoft.com/office/powerpoint/2010/main" val="2774457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ohne Fußzeile">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799476765"/>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ganzflächi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9144000" cy="6858000"/>
          </a:xfrm>
        </p:spPr>
        <p:txBody>
          <a:bodyPr/>
          <a:lstStyle/>
          <a:p>
            <a:endParaRPr lang="de-AT"/>
          </a:p>
        </p:txBody>
      </p:sp>
    </p:spTree>
    <p:extLst>
      <p:ext uri="{BB962C8B-B14F-4D97-AF65-F5344CB8AC3E}">
        <p14:creationId xmlns:p14="http://schemas.microsoft.com/office/powerpoint/2010/main" val="403084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Fußzeilenplatzhalter 2">
            <a:extLst>
              <a:ext uri="{FF2B5EF4-FFF2-40B4-BE49-F238E27FC236}">
                <a16:creationId xmlns:a16="http://schemas.microsoft.com/office/drawing/2014/main" id="{6FBE0059-5ED2-BF48-8AD2-302C068F1C94}"/>
              </a:ext>
            </a:extLst>
          </p:cNvPr>
          <p:cNvSpPr>
            <a:spLocks noGrp="1"/>
          </p:cNvSpPr>
          <p:nvPr>
            <p:ph type="ftr" sz="quarter" idx="10"/>
          </p:nvPr>
        </p:nvSpPr>
        <p:spPr/>
        <p:txBody>
          <a:bodyPr/>
          <a:lstStyle>
            <a:lvl1pPr eaLnBrk="1" hangingPunct="1">
              <a:defRPr>
                <a:solidFill>
                  <a:schemeClr val="bg1"/>
                </a:solidFill>
              </a:defRPr>
            </a:lvl1pPr>
          </a:lstStyle>
          <a:p>
            <a:pPr>
              <a:defRPr/>
            </a:pPr>
            <a:r>
              <a:rPr lang="pt-BR" altLang="de-DE"/>
              <a:t>w w w . s a f e r i n t e r n e t . a t </a:t>
            </a:r>
            <a:endParaRPr lang="de-AT" altLang="de-DE"/>
          </a:p>
        </p:txBody>
      </p:sp>
      <p:sp>
        <p:nvSpPr>
          <p:cNvPr id="3" name="Foliennummernplatzhalter 3">
            <a:extLst>
              <a:ext uri="{FF2B5EF4-FFF2-40B4-BE49-F238E27FC236}">
                <a16:creationId xmlns:a16="http://schemas.microsoft.com/office/drawing/2014/main" id="{453B4D12-C78E-0348-ACB9-94C60386D86B}"/>
              </a:ext>
            </a:extLst>
          </p:cNvPr>
          <p:cNvSpPr>
            <a:spLocks noGrp="1"/>
          </p:cNvSpPr>
          <p:nvPr>
            <p:ph type="sldNum" sz="quarter" idx="11"/>
          </p:nvPr>
        </p:nvSpPr>
        <p:spPr/>
        <p:txBody>
          <a:bodyPr/>
          <a:lstStyle>
            <a:lvl1pPr>
              <a:defRPr/>
            </a:lvl1pPr>
          </a:lstStyle>
          <a:p>
            <a:pPr>
              <a:defRPr/>
            </a:pPr>
            <a:fld id="{56E9240C-751C-7547-92AA-BA6BB04A10CD}" type="slidenum">
              <a:rPr lang="de-AT" altLang="de-DE"/>
              <a:pPr>
                <a:defRPr/>
              </a:pPr>
              <a:t>‹Nr.›</a:t>
            </a:fld>
            <a:endParaRPr lang="de-AT" altLang="de-DE"/>
          </a:p>
        </p:txBody>
      </p:sp>
    </p:spTree>
    <p:extLst>
      <p:ext uri="{BB962C8B-B14F-4D97-AF65-F5344CB8AC3E}">
        <p14:creationId xmlns:p14="http://schemas.microsoft.com/office/powerpoint/2010/main" val="1459429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404757290"/>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893C1D3-05D7-4930-B66F-E7EAA8BD3065}"/>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1504867014"/>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Rechteck 6"/>
          <p:cNvSpPr/>
          <p:nvPr userDrawn="1"/>
        </p:nvSpPr>
        <p:spPr>
          <a:xfrm>
            <a:off x="0" y="3219395"/>
            <a:ext cx="9144000" cy="1620024"/>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title"/>
          </p:nvPr>
        </p:nvSpPr>
        <p:spPr>
          <a:xfrm>
            <a:off x="147088" y="3219395"/>
            <a:ext cx="8738119" cy="1318100"/>
          </a:xfrm>
        </p:spPr>
        <p:txBody>
          <a:bodyPr anchor="b">
            <a:normAutofit/>
          </a:bodyPr>
          <a:lstStyle>
            <a:lvl1pPr>
              <a:defRPr sz="4000" b="1">
                <a:solidFill>
                  <a:schemeClr val="bg1"/>
                </a:solidFill>
              </a:defRPr>
            </a:lvl1pPr>
          </a:lstStyle>
          <a:p>
            <a:r>
              <a:rPr lang="de-DE" dirty="0"/>
              <a:t>Titelmasterformat durch Klicken bearbeiten</a:t>
            </a:r>
            <a:endParaRPr lang="en-US" dirty="0"/>
          </a:p>
        </p:txBody>
      </p:sp>
      <p:pic>
        <p:nvPicPr>
          <p:cNvPr id="15" name="Grafik 14">
            <a:extLst>
              <a:ext uri="{FF2B5EF4-FFF2-40B4-BE49-F238E27FC236}">
                <a16:creationId xmlns:a16="http://schemas.microsoft.com/office/drawing/2014/main" id="{1268F025-C003-483D-AE9D-9C8551B0D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08" y="71404"/>
            <a:ext cx="2384736" cy="610084"/>
          </a:xfrm>
          <a:prstGeom prst="rect">
            <a:avLst/>
          </a:prstGeom>
        </p:spPr>
      </p:pic>
    </p:spTree>
    <p:extLst>
      <p:ext uri="{BB962C8B-B14F-4D97-AF65-F5344CB8AC3E}">
        <p14:creationId xmlns:p14="http://schemas.microsoft.com/office/powerpoint/2010/main" val="76301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0"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3" name="Title 1">
            <a:extLst>
              <a:ext uri="{FF2B5EF4-FFF2-40B4-BE49-F238E27FC236}">
                <a16:creationId xmlns:a16="http://schemas.microsoft.com/office/drawing/2014/main" id="{F63ABA5C-3763-4652-AE96-93F9C2860D21}"/>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3981511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9980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Content Placeholder 3"/>
          <p:cNvSpPr>
            <a:spLocks noGrp="1"/>
          </p:cNvSpPr>
          <p:nvPr>
            <p:ph sz="half" idx="2"/>
          </p:nvPr>
        </p:nvSpPr>
        <p:spPr>
          <a:xfrm>
            <a:off x="628650" y="2223720"/>
            <a:ext cx="3868340"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7958" y="139980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7958" y="2223720"/>
            <a:ext cx="3887391"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1"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7" name="Title 1">
            <a:extLst>
              <a:ext uri="{FF2B5EF4-FFF2-40B4-BE49-F238E27FC236}">
                <a16:creationId xmlns:a16="http://schemas.microsoft.com/office/drawing/2014/main" id="{007D317B-BD82-4A76-8E33-568C01648C48}"/>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86762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ßzei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5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ßzeile mit Bild ganzflächig">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0" y="0"/>
            <a:ext cx="9144000" cy="6326188"/>
          </a:xfrm>
        </p:spPr>
        <p:txBody>
          <a:bodyPr/>
          <a:lstStyle/>
          <a:p>
            <a:pPr lvl="0"/>
            <a:endParaRPr lang="de-AT" dirty="0"/>
          </a:p>
        </p:txBody>
      </p:sp>
    </p:spTree>
    <p:extLst>
      <p:ext uri="{BB962C8B-B14F-4D97-AF65-F5344CB8AC3E}">
        <p14:creationId xmlns:p14="http://schemas.microsoft.com/office/powerpoint/2010/main" val="113331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ßzeile und Logo">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spTree>
    <p:extLst>
      <p:ext uri="{BB962C8B-B14F-4D97-AF65-F5344CB8AC3E}">
        <p14:creationId xmlns:p14="http://schemas.microsoft.com/office/powerpoint/2010/main" val="2699435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Rechteck 3">
            <a:extLst>
              <a:ext uri="{FF2B5EF4-FFF2-40B4-BE49-F238E27FC236}">
                <a16:creationId xmlns:a16="http://schemas.microsoft.com/office/drawing/2014/main" id="{A318EA8C-EE6C-4E86-BFF4-2D2C532FE970}"/>
              </a:ext>
            </a:extLst>
          </p:cNvPr>
          <p:cNvSpPr/>
          <p:nvPr userDrawn="1"/>
        </p:nvSpPr>
        <p:spPr>
          <a:xfrm>
            <a:off x="0" y="6400799"/>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pic>
        <p:nvPicPr>
          <p:cNvPr id="6" name="Grafik 25">
            <a:extLst>
              <a:ext uri="{FF2B5EF4-FFF2-40B4-BE49-F238E27FC236}">
                <a16:creationId xmlns:a16="http://schemas.microsoft.com/office/drawing/2014/main" id="{7229BFDA-DDF9-4F1A-80A0-2B6C7E22801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68275" y="6527227"/>
            <a:ext cx="877310" cy="22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646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5" r:id="rId3"/>
    <p:sldLayoutId id="2147483663" r:id="rId4"/>
    <p:sldLayoutId id="2147483664" r:id="rId5"/>
    <p:sldLayoutId id="2147483665" r:id="rId6"/>
    <p:sldLayoutId id="2147483681" r:id="rId7"/>
    <p:sldLayoutId id="2147483682" r:id="rId8"/>
    <p:sldLayoutId id="2147483683" r:id="rId9"/>
    <p:sldLayoutId id="2147483684" r:id="rId10"/>
    <p:sldLayoutId id="2147483678" r:id="rId11"/>
    <p:sldLayoutId id="2147483686" r:id="rId12"/>
  </p:sldLayoutIdLst>
  <p:hf hdr="0" ftr="0" dt="0"/>
  <p:txStyles>
    <p:titleStyle>
      <a:lvl1pPr algn="l" defTabSz="914400" rtl="0" eaLnBrk="1" latinLnBrk="0" hangingPunct="1">
        <a:lnSpc>
          <a:spcPct val="90000"/>
        </a:lnSpc>
        <a:spcBef>
          <a:spcPct val="0"/>
        </a:spcBef>
        <a:buNone/>
        <a:defRPr sz="4000" kern="1200">
          <a:solidFill>
            <a:srgbClr val="434F55"/>
          </a:solidFill>
          <a:latin typeface="Gill Sans MT" panose="020B0502020104020203" pitchFamily="34" charset="0"/>
          <a:ea typeface="+mj-ea"/>
          <a:cs typeface="+mj-cs"/>
        </a:defRPr>
      </a:lvl1pPr>
    </p:titleStyle>
    <p:body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nsplash.com/@apsprudent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unsplash.com/photos/t6ZtBcWEptQ" TargetMode="Externa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pixabay.com/de/photos/jack-o-lantern-halloween-k%C3%BCrbis-24876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ixabay.com/de/users/StartupStockPhotos-69051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flickr.com/photos/161106599@N02/3115703604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unsplash.com/photos/boL69W0UmU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pixabay.com/de/photos/person-wenig-junge-kind-kinder-731165/"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pixabay.com/de/photos/mobbing-h%C3%A4nde-gesicht-einrollen-679274/"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unsplash.com/photos/-Ux5mdMJNEA?utm_source=unsplash&amp;utm_medium=referral&amp;utm_content=creditCopyTex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pixabay.com/de/illustrations/fragezeichen-haufen-fragen-symbol-2492009/"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ragfinn.d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pixabay.com/de/photos/l%C3%B6we-br%C3%BCllen-afrika-tier-wildkatze-301251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rataufdraht.at/"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unsplash.com/photos/mGFJIUD9yiM" TargetMode="Externa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de/photos/selfie-m%C3%A4dchen-silhouette-3611467/" TargetMode="External"/><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s://www.flickr.com/photos/sebastian-silva/297694214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www.flickr.com/photos/30957604@N06/8579186647/in/photolist-e57zia-9Kowqu-cSnPzL-vfLt7u-28ormz5-gcbA4m-ne4tTr-24R4Uin-9HDEfq-DtATyo-ELG1x1-d3wo5w-aAYN4p-kJt5Yd-mQ8Ujw-53uje3-GpYteJ-oUbar6-h7cumC-G46kNr-d9SmKS-G46jGD-mQ7j1V-nLW9KA-arXzTR-qCbZqS-anDxdn-e5up1b-9XEwSP-81NJ7x-dhVxuN-4P6HDh-MuXkay-9EBiBn-Ecxz4B-e96C8n-e2Vvcm-9iGg3K-cGcdwE-dyWJbK-bUJzp2-24zrcvw-2idFa-GTbwDJ-9fmfQL-FKAqJ7-e2PR5z-d9pUQb-bVHShb-6sN2DC"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hyperlink" Target="https://www.flickr.com/photos/marcelocampi/1490372524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s://unsplash.com/photos/n7DY58YFg9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pixabay.com/de/photos/kinder-jungen-spielen-grimassen-14302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ixabay.com/de/photos/wolle-strickwolle-wollkn%C3%A4uel-131399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s://pixabay.com/de/photos/familie-kinder-gl%C3%BCcklich-menschen-52155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s://www.flickr.com/photos/un_photo/5489687864/"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s://www.flickr.com/photos/adulau/1555424828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unsplash.com/photos/8pN1tJy8r6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s://unsplash.com/photos/uMf8Ma02cv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s://www.flickr.com/photos/jorgeravines/2297506186"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hyperlink" Target="https://www.flickr.com/photos/4blueeyes/122611036/in/album-7205759411579687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hyperlink" Target="https://unsplash.com/photos/W82dYwtQrT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s://pixabay.com/de/photos/malerei-kind-zeichnung-wandbilder-80801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hyperlink" Target="https://www.flickr.com/photos/kk/20155523/in/album-485848/" TargetMode="External"/><Relationship Id="rId5" Type="http://schemas.openxmlformats.org/officeDocument/2006/relationships/image" Target="../media/image76.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hyperlink" Target="https://www.flickr.com/photos/thebees/9257294709/in/album-72157634587635561/" TargetMode="External"/><Relationship Id="rId5" Type="http://schemas.openxmlformats.org/officeDocument/2006/relationships/image" Target="../media/image77.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unsplash.com/photos/MIUqc2mmdB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pixabay.com/de/photos/h%C3%A4nde-w%C3%B6rter-bedeutung-finger-423794/" TargetMode="External"/><Relationship Id="rId5" Type="http://schemas.openxmlformats.org/officeDocument/2006/relationships/image" Target="../media/image27.jpe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unsplash.com/photos/7ByfI6Fpi9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6DFED1A-D6F4-4FFD-8778-F0344078BB46}"/>
              </a:ext>
            </a:extLst>
          </p:cNvPr>
          <p:cNvSpPr/>
          <p:nvPr/>
        </p:nvSpPr>
        <p:spPr>
          <a:xfrm>
            <a:off x="-1" y="5087770"/>
            <a:ext cx="9144001" cy="1026558"/>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6" name="Textfeld 5"/>
          <p:cNvSpPr txBox="1"/>
          <p:nvPr/>
        </p:nvSpPr>
        <p:spPr>
          <a:xfrm>
            <a:off x="6265749" y="5729607"/>
            <a:ext cx="2878251" cy="384721"/>
          </a:xfrm>
          <a:prstGeom prst="rect">
            <a:avLst/>
          </a:prstGeom>
          <a:noFill/>
        </p:spPr>
        <p:txBody>
          <a:bodyPr wrap="square" rtlCol="0">
            <a:spAutoFit/>
          </a:bodyPr>
          <a:lstStyle/>
          <a:p>
            <a:pPr algn="r"/>
            <a:r>
              <a:rPr lang="de-AT" sz="1900" dirty="0">
                <a:latin typeface="Gill Sans MT" panose="020B0502020104020203" pitchFamily="34" charset="0"/>
              </a:rPr>
              <a:t>6 - 10 Jahre</a:t>
            </a:r>
          </a:p>
        </p:txBody>
      </p:sp>
      <p:sp>
        <p:nvSpPr>
          <p:cNvPr id="7" name="Titel 3">
            <a:extLst>
              <a:ext uri="{FF2B5EF4-FFF2-40B4-BE49-F238E27FC236}">
                <a16:creationId xmlns:a16="http://schemas.microsoft.com/office/drawing/2014/main" id="{3A39456A-5F50-447E-927D-1260A9AAAC95}"/>
              </a:ext>
            </a:extLst>
          </p:cNvPr>
          <p:cNvSpPr txBox="1">
            <a:spLocks/>
          </p:cNvSpPr>
          <p:nvPr/>
        </p:nvSpPr>
        <p:spPr>
          <a:xfrm>
            <a:off x="140205" y="5108553"/>
            <a:ext cx="8609422" cy="59094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bg1"/>
                </a:solidFill>
                <a:latin typeface="Gill Sans MT" panose="020B0502020104020203" pitchFamily="34" charset="0"/>
                <a:ea typeface="+mj-ea"/>
                <a:cs typeface="+mj-cs"/>
              </a:defRPr>
            </a:lvl1pPr>
          </a:lstStyle>
          <a:p>
            <a:r>
              <a:rPr lang="de-AT" altLang="de-DE" sz="2800" dirty="0">
                <a:solidFill>
                  <a:schemeClr val="tx1"/>
                </a:solidFill>
              </a:rPr>
              <a:t>Viel Spaß mit dem Internet &amp; Handy</a:t>
            </a:r>
            <a:endParaRPr lang="de-AT" sz="2800" dirty="0">
              <a:solidFill>
                <a:schemeClr val="tx1"/>
              </a:solidFill>
            </a:endParaRPr>
          </a:p>
        </p:txBody>
      </p:sp>
      <p:sp>
        <p:nvSpPr>
          <p:cNvPr id="8" name="Untertitel 4">
            <a:extLst>
              <a:ext uri="{FF2B5EF4-FFF2-40B4-BE49-F238E27FC236}">
                <a16:creationId xmlns:a16="http://schemas.microsoft.com/office/drawing/2014/main" id="{D5841829-B5D4-4C59-88EC-3846C8F69BC5}"/>
              </a:ext>
            </a:extLst>
          </p:cNvPr>
          <p:cNvSpPr txBox="1">
            <a:spLocks/>
          </p:cNvSpPr>
          <p:nvPr/>
        </p:nvSpPr>
        <p:spPr>
          <a:xfrm>
            <a:off x="140205" y="5720276"/>
            <a:ext cx="5719763" cy="355482"/>
          </a:xfrm>
          <a:prstGeom prst="rect">
            <a:avLst/>
          </a:prstGeom>
          <a:noFill/>
        </p:spPr>
        <p:txBody>
          <a:bodyPr vert="horz" wrap="square" lIns="91440" tIns="45720" rIns="91440" bIns="45720" rtlCol="0">
            <a:spAutoFit/>
          </a:bodyPr>
          <a:lst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Font typeface="Wingdings" panose="05000000000000000000" pitchFamily="2" charset="2"/>
              <a:buNone/>
            </a:pPr>
            <a:r>
              <a:rPr lang="de-AT" altLang="de-DE" sz="1900" dirty="0">
                <a:solidFill>
                  <a:schemeClr val="tx1"/>
                </a:solidFill>
              </a:rPr>
              <a:t>Informationen für SchülerInnen</a:t>
            </a:r>
            <a:endParaRPr lang="de-AT" sz="1900" dirty="0">
              <a:solidFill>
                <a:schemeClr val="tx1"/>
              </a:solidFill>
            </a:endParaRPr>
          </a:p>
        </p:txBody>
      </p:sp>
      <p:sp>
        <p:nvSpPr>
          <p:cNvPr id="9" name="Textfeld 8">
            <a:extLst>
              <a:ext uri="{FF2B5EF4-FFF2-40B4-BE49-F238E27FC236}">
                <a16:creationId xmlns:a16="http://schemas.microsoft.com/office/drawing/2014/main" id="{22FA60DA-4BE0-4961-9AB1-4115DDE9D9B0}"/>
              </a:ext>
            </a:extLst>
          </p:cNvPr>
          <p:cNvSpPr txBox="1"/>
          <p:nvPr/>
        </p:nvSpPr>
        <p:spPr>
          <a:xfrm>
            <a:off x="7232899" y="6188510"/>
            <a:ext cx="1911101"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Patricia Prudente</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419475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3A3D3-A9C5-49E2-BA7C-9A70179F0387}"/>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73BDE9A0-2C43-42D1-918B-E9EC0BB6F02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entstehen Kosten?</a:t>
            </a:r>
          </a:p>
        </p:txBody>
      </p:sp>
      <p:pic>
        <p:nvPicPr>
          <p:cNvPr id="10" name="Inhaltsplatzhalter 8" descr="Ein Bild, das Boden, Kuchen, klein, sitzend enthält.&#10;&#10;Mit sehr hoher Zuverlässigkeit generierte Beschreibung">
            <a:extLst>
              <a:ext uri="{FF2B5EF4-FFF2-40B4-BE49-F238E27FC236}">
                <a16:creationId xmlns:a16="http://schemas.microsoft.com/office/drawing/2014/main" id="{0E64B830-3022-4D77-83CA-3E1D854DE3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3695"/>
            <a:ext cx="9144000" cy="6438442"/>
          </a:xfrm>
          <a:prstGeom prst="rect">
            <a:avLst/>
          </a:prstGeom>
        </p:spPr>
      </p:pic>
      <p:sp>
        <p:nvSpPr>
          <p:cNvPr id="3" name="Textfeld 2">
            <a:extLst>
              <a:ext uri="{FF2B5EF4-FFF2-40B4-BE49-F238E27FC236}">
                <a16:creationId xmlns:a16="http://schemas.microsoft.com/office/drawing/2014/main" id="{F5514520-6DEB-428B-B2CD-E31679C1DD4F}"/>
              </a:ext>
            </a:extLst>
          </p:cNvPr>
          <p:cNvSpPr txBox="1"/>
          <p:nvPr/>
        </p:nvSpPr>
        <p:spPr>
          <a:xfrm>
            <a:off x="7131911" y="6170337"/>
            <a:ext cx="2012089"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Christian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Wiediger</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pic>
        <p:nvPicPr>
          <p:cNvPr id="19" name="Grafik 18">
            <a:extLst>
              <a:ext uri="{FF2B5EF4-FFF2-40B4-BE49-F238E27FC236}">
                <a16:creationId xmlns:a16="http://schemas.microsoft.com/office/drawing/2014/main" id="{047F3941-99CF-4A91-AA59-D827FAA44FB0}"/>
              </a:ext>
            </a:extLst>
          </p:cNvPr>
          <p:cNvPicPr>
            <a:picLocks noChangeAspect="1"/>
          </p:cNvPicPr>
          <p:nvPr/>
        </p:nvPicPr>
        <p:blipFill rotWithShape="1">
          <a:blip r:embed="rId5">
            <a:extLst>
              <a:ext uri="{28A0092B-C50C-407E-A947-70E740481C1C}">
                <a14:useLocalDpi xmlns:a14="http://schemas.microsoft.com/office/drawing/2010/main" val="0"/>
              </a:ext>
            </a:extLst>
          </a:blip>
          <a:srcRect l="18072" t="3956" b="9309"/>
          <a:stretch/>
        </p:blipFill>
        <p:spPr>
          <a:xfrm>
            <a:off x="475024" y="3669957"/>
            <a:ext cx="2153454" cy="1994874"/>
          </a:xfrm>
          <a:prstGeom prst="rect">
            <a:avLst/>
          </a:prstGeom>
        </p:spPr>
      </p:pic>
      <p:pic>
        <p:nvPicPr>
          <p:cNvPr id="21" name="Grafik 20">
            <a:extLst>
              <a:ext uri="{FF2B5EF4-FFF2-40B4-BE49-F238E27FC236}">
                <a16:creationId xmlns:a16="http://schemas.microsoft.com/office/drawing/2014/main" id="{DCA0E56B-3FE2-439D-8F91-55C40BBFA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2898" y="2055760"/>
            <a:ext cx="2024505" cy="1994400"/>
          </a:xfrm>
          <a:prstGeom prst="rect">
            <a:avLst/>
          </a:prstGeom>
        </p:spPr>
      </p:pic>
      <p:pic>
        <p:nvPicPr>
          <p:cNvPr id="23" name="Grafik 22">
            <a:extLst>
              <a:ext uri="{FF2B5EF4-FFF2-40B4-BE49-F238E27FC236}">
                <a16:creationId xmlns:a16="http://schemas.microsoft.com/office/drawing/2014/main" id="{CE5B7E51-9147-4A96-BDB4-31C5A8E64E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822" y="551708"/>
            <a:ext cx="2106866" cy="1994400"/>
          </a:xfrm>
          <a:prstGeom prst="rect">
            <a:avLst/>
          </a:prstGeom>
        </p:spPr>
      </p:pic>
      <p:pic>
        <p:nvPicPr>
          <p:cNvPr id="27" name="Grafik 26">
            <a:extLst>
              <a:ext uri="{FF2B5EF4-FFF2-40B4-BE49-F238E27FC236}">
                <a16:creationId xmlns:a16="http://schemas.microsoft.com/office/drawing/2014/main" id="{ED4C1106-E28A-4591-AEC8-492DA46C54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8906" y="453253"/>
            <a:ext cx="2076567" cy="1994400"/>
          </a:xfrm>
          <a:prstGeom prst="rect">
            <a:avLst/>
          </a:prstGeom>
        </p:spPr>
      </p:pic>
      <p:pic>
        <p:nvPicPr>
          <p:cNvPr id="29" name="Grafik 28">
            <a:extLst>
              <a:ext uri="{FF2B5EF4-FFF2-40B4-BE49-F238E27FC236}">
                <a16:creationId xmlns:a16="http://schemas.microsoft.com/office/drawing/2014/main" id="{1E4D31AE-5133-47BC-ADB6-47F7B2B9DD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1020" y="3670431"/>
            <a:ext cx="2129359" cy="1994400"/>
          </a:xfrm>
          <a:prstGeom prst="rect">
            <a:avLst/>
          </a:prstGeom>
        </p:spPr>
      </p:pic>
    </p:spTree>
    <p:extLst>
      <p:ext uri="{BB962C8B-B14F-4D97-AF65-F5344CB8AC3E}">
        <p14:creationId xmlns:p14="http://schemas.microsoft.com/office/powerpoint/2010/main" val="299781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1E52AEF-7A1E-4C2E-B7F5-68A2BDB30B9F}"/>
              </a:ext>
            </a:extLst>
          </p:cNvPr>
          <p:cNvSpPr txBox="1"/>
          <p:nvPr/>
        </p:nvSpPr>
        <p:spPr>
          <a:xfrm>
            <a:off x="3993693"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Ja oder Nein?</a:t>
            </a:r>
          </a:p>
        </p:txBody>
      </p:sp>
      <p:pic>
        <p:nvPicPr>
          <p:cNvPr id="3" name="Grafik 2" descr="Ein Bild, das Screenshot enthält.&#10;&#10;Mit sehr hoher Zuverlässigkeit generierte Beschreibung">
            <a:extLst>
              <a:ext uri="{FF2B5EF4-FFF2-40B4-BE49-F238E27FC236}">
                <a16:creationId xmlns:a16="http://schemas.microsoft.com/office/drawing/2014/main" id="{84EFB762-F007-4544-B014-F6F0F31846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3669" y="447675"/>
            <a:ext cx="4956661" cy="5295900"/>
          </a:xfrm>
          <a:prstGeom prst="rect">
            <a:avLst/>
          </a:prstGeom>
          <a:ln>
            <a:noFill/>
          </a:ln>
          <a:effectLst>
            <a:glow rad="101600">
              <a:schemeClr val="bg1">
                <a:alpha val="60000"/>
              </a:schemeClr>
            </a:glow>
          </a:effectLst>
        </p:spPr>
      </p:pic>
    </p:spTree>
    <p:extLst>
      <p:ext uri="{BB962C8B-B14F-4D97-AF65-F5344CB8AC3E}">
        <p14:creationId xmlns:p14="http://schemas.microsoft.com/office/powerpoint/2010/main" val="3552022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feld 4">
            <a:extLst>
              <a:ext uri="{FF2B5EF4-FFF2-40B4-BE49-F238E27FC236}">
                <a16:creationId xmlns:a16="http://schemas.microsoft.com/office/drawing/2014/main" id="{B8A6EC5B-3DA7-46B9-9AAB-F96D0FA991B4}"/>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Unangenehme Bilder</a:t>
            </a:r>
            <a:endParaRPr lang="de-AT" altLang="de-DE" sz="1900">
              <a:solidFill>
                <a:schemeClr val="tx1"/>
              </a:solidFill>
              <a:latin typeface="Calibri Light" panose="020F0302020204030204" pitchFamily="34" charset="0"/>
            </a:endParaRPr>
          </a:p>
        </p:txBody>
      </p:sp>
      <p:pic>
        <p:nvPicPr>
          <p:cNvPr id="3" name="Grafik 2" descr="Ein Bild, das Lampe, Objekt, Feuer, drinnen enthält.&#10;&#10;Automatisch generierte Beschreibung">
            <a:extLst>
              <a:ext uri="{FF2B5EF4-FFF2-40B4-BE49-F238E27FC236}">
                <a16:creationId xmlns:a16="http://schemas.microsoft.com/office/drawing/2014/main" id="{05F911FB-CABA-41CC-A6C6-C03F90063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8900"/>
          </a:xfrm>
          <a:prstGeom prst="rect">
            <a:avLst/>
          </a:prstGeom>
        </p:spPr>
      </p:pic>
      <p:sp>
        <p:nvSpPr>
          <p:cNvPr id="4" name="Textfeld 3">
            <a:extLst>
              <a:ext uri="{FF2B5EF4-FFF2-40B4-BE49-F238E27FC236}">
                <a16:creationId xmlns:a16="http://schemas.microsoft.com/office/drawing/2014/main" id="{6FCDCD6A-0A83-4022-AFE5-BAF8BB6F15A5}"/>
              </a:ext>
            </a:extLst>
          </p:cNvPr>
          <p:cNvSpPr txBox="1"/>
          <p:nvPr/>
        </p:nvSpPr>
        <p:spPr>
          <a:xfrm>
            <a:off x="7830820" y="6192679"/>
            <a:ext cx="131318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brazma</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94AF38F-A197-41D6-A83E-9259C2EB2F7A}"/>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0" y="0"/>
            <a:ext cx="9144001" cy="6400800"/>
          </a:xfrm>
          <a:prstGeom prst="rect">
            <a:avLst/>
          </a:prstGeom>
        </p:spPr>
      </p:pic>
      <p:grpSp>
        <p:nvGrpSpPr>
          <p:cNvPr id="4" name="Gruppieren 3">
            <a:extLst>
              <a:ext uri="{FF2B5EF4-FFF2-40B4-BE49-F238E27FC236}">
                <a16:creationId xmlns:a16="http://schemas.microsoft.com/office/drawing/2014/main" id="{33A9DB8F-0DE2-42A3-94D6-778ED21349E1}"/>
              </a:ext>
            </a:extLst>
          </p:cNvPr>
          <p:cNvGrpSpPr/>
          <p:nvPr/>
        </p:nvGrpSpPr>
        <p:grpSpPr>
          <a:xfrm>
            <a:off x="201579" y="4820860"/>
            <a:ext cx="5012852" cy="1283206"/>
            <a:chOff x="308878" y="4399694"/>
            <a:chExt cx="5012852" cy="1799631"/>
          </a:xfrm>
        </p:grpSpPr>
        <p:sp>
          <p:nvSpPr>
            <p:cNvPr id="11" name="Gleichschenkliges Dreieck 10">
              <a:extLst>
                <a:ext uri="{FF2B5EF4-FFF2-40B4-BE49-F238E27FC236}">
                  <a16:creationId xmlns:a16="http://schemas.microsoft.com/office/drawing/2014/main" id="{C7DC70F9-060D-41BF-A8C3-5C2881B79F66}"/>
                </a:ext>
              </a:extLst>
            </p:cNvPr>
            <p:cNvSpPr/>
            <p:nvPr/>
          </p:nvSpPr>
          <p:spPr>
            <a:xfrm rot="16200000">
              <a:off x="252022" y="5477371"/>
              <a:ext cx="663472" cy="549759"/>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2" name="Rechteck: abgerundete Ecken 11">
              <a:extLst>
                <a:ext uri="{FF2B5EF4-FFF2-40B4-BE49-F238E27FC236}">
                  <a16:creationId xmlns:a16="http://schemas.microsoft.com/office/drawing/2014/main" id="{B4071262-5F4F-43A8-B5FD-3404C6CD7B46}"/>
                </a:ext>
              </a:extLst>
            </p:cNvPr>
            <p:cNvSpPr/>
            <p:nvPr/>
          </p:nvSpPr>
          <p:spPr>
            <a:xfrm>
              <a:off x="525080" y="4399694"/>
              <a:ext cx="4796650" cy="1799631"/>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4" name="Textfeld 13">
            <a:extLst>
              <a:ext uri="{FF2B5EF4-FFF2-40B4-BE49-F238E27FC236}">
                <a16:creationId xmlns:a16="http://schemas.microsoft.com/office/drawing/2014/main" id="{56A586A3-1641-4788-9306-E93B37E29EB5}"/>
              </a:ext>
            </a:extLst>
          </p:cNvPr>
          <p:cNvSpPr txBox="1"/>
          <p:nvPr/>
        </p:nvSpPr>
        <p:spPr>
          <a:xfrm>
            <a:off x="476458" y="4954631"/>
            <a:ext cx="4572000"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Hallo ich bin Momo und bin vor 3 Jahren verstorben ich wurde von einem Auto angefahren und wenn du nicht möchtest das ich heute Abend um 00:00 Uhr in deinem Zimmer stehe und dir beim schlafen zuschaue dann sende diese Nachricht an 15 Kontakte weiter. Du glaubst mir nicht?</a:t>
            </a:r>
          </a:p>
        </p:txBody>
      </p:sp>
      <p:sp>
        <p:nvSpPr>
          <p:cNvPr id="17" name="Textfeld 4">
            <a:extLst>
              <a:ext uri="{FF2B5EF4-FFF2-40B4-BE49-F238E27FC236}">
                <a16:creationId xmlns:a16="http://schemas.microsoft.com/office/drawing/2014/main" id="{02E61F40-13E2-4772-86E1-D4532DCA816F}"/>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Kettenbriefe</a:t>
            </a:r>
            <a:endParaRPr lang="de-AT" altLang="de-DE" sz="1900" dirty="0">
              <a:solidFill>
                <a:schemeClr val="tx1"/>
              </a:solidFill>
              <a:latin typeface="Calibri Light" panose="020F0302020204030204" pitchFamily="34" charset="0"/>
            </a:endParaRPr>
          </a:p>
        </p:txBody>
      </p:sp>
      <p:grpSp>
        <p:nvGrpSpPr>
          <p:cNvPr id="16" name="Gruppieren 15">
            <a:extLst>
              <a:ext uri="{FF2B5EF4-FFF2-40B4-BE49-F238E27FC236}">
                <a16:creationId xmlns:a16="http://schemas.microsoft.com/office/drawing/2014/main" id="{F7A07D63-D2E0-4D7D-8B04-22985BA7836D}"/>
              </a:ext>
            </a:extLst>
          </p:cNvPr>
          <p:cNvGrpSpPr/>
          <p:nvPr/>
        </p:nvGrpSpPr>
        <p:grpSpPr>
          <a:xfrm>
            <a:off x="313965" y="457200"/>
            <a:ext cx="4973203" cy="2543174"/>
            <a:chOff x="1249866" y="2108200"/>
            <a:chExt cx="4617534" cy="1638300"/>
          </a:xfrm>
        </p:grpSpPr>
        <p:sp>
          <p:nvSpPr>
            <p:cNvPr id="18" name="Gleichschenkliges Dreieck 17">
              <a:extLst>
                <a:ext uri="{FF2B5EF4-FFF2-40B4-BE49-F238E27FC236}">
                  <a16:creationId xmlns:a16="http://schemas.microsoft.com/office/drawing/2014/main" id="{4AE89A73-AE61-4979-9FB3-0CFB56437EBC}"/>
                </a:ext>
              </a:extLst>
            </p:cNvPr>
            <p:cNvSpPr/>
            <p:nvPr/>
          </p:nvSpPr>
          <p:spPr>
            <a:xfrm rot="16200000">
              <a:off x="1319716" y="3188914"/>
              <a:ext cx="368300" cy="508000"/>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9" name="Rechteck: abgerundete Ecken 18">
              <a:extLst>
                <a:ext uri="{FF2B5EF4-FFF2-40B4-BE49-F238E27FC236}">
                  <a16:creationId xmlns:a16="http://schemas.microsoft.com/office/drawing/2014/main" id="{50DD3523-0304-4517-8672-99067E4306A3}"/>
                </a:ext>
              </a:extLst>
            </p:cNvPr>
            <p:cNvSpPr/>
            <p:nvPr/>
          </p:nvSpPr>
          <p:spPr>
            <a:xfrm>
              <a:off x="1435100" y="2108200"/>
              <a:ext cx="4432300" cy="1638300"/>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3" name="Textfeld 12">
            <a:extLst>
              <a:ext uri="{FF2B5EF4-FFF2-40B4-BE49-F238E27FC236}">
                <a16:creationId xmlns:a16="http://schemas.microsoft.com/office/drawing/2014/main" id="{65369C66-6E83-4B06-A2BB-5A142E217D4A}"/>
              </a:ext>
            </a:extLst>
          </p:cNvPr>
          <p:cNvSpPr txBox="1"/>
          <p:nvPr/>
        </p:nvSpPr>
        <p:spPr>
          <a:xfrm>
            <a:off x="751338" y="568654"/>
            <a:ext cx="4644736" cy="2308324"/>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Traust du dich 🤔 Schick das an 5 Mädchen und 5 Jungs Mal sehen was du für Smiley zurück bekommst 😎=Du bist cool 😀=Ich mag dich 😂=Du bist lustig 😘=Will dich küssen 😍=Du bist hübsch 😇=Du bist ein Engel 👿=Du bist ein Teufel 😡=Ich hasse dich 😠=Ich mag dich nicht 😏=Du bist hässlich 🤓=Du bist ein </a:t>
            </a:r>
            <a:r>
              <a:rPr lang="de-AT" sz="1200" dirty="0" err="1">
                <a:latin typeface="Arial" panose="020B0604020202020204" pitchFamily="34" charset="0"/>
                <a:cs typeface="Arial" panose="020B0604020202020204" pitchFamily="34" charset="0"/>
              </a:rPr>
              <a:t>nerd</a:t>
            </a:r>
            <a:r>
              <a:rPr lang="de-AT" sz="1200" dirty="0">
                <a:latin typeface="Arial" panose="020B0604020202020204" pitchFamily="34" charset="0"/>
                <a:cs typeface="Arial" panose="020B0604020202020204" pitchFamily="34" charset="0"/>
              </a:rPr>
              <a:t> 🙄=Du nervst 😳=Ich kann dich nicht anschauen 😐=Bist OK 😤=Du machst mich wütend 😯=Bist so hübsch für die Welt 💩=Du bist scheiße 😻=Hab mich verliebt in dich 👍=Du bist gut 👎=Du bist schlecht 👯=Du bist meine BFF 💏=Will mit dir zusammen sein 😰=Will dich nie verlieren ❤=Lieb dich 💜=Lieb dich Freundschaftlich 💙beste Freund/in für immer 💚BFF Auch an mich zurück</a:t>
            </a:r>
          </a:p>
        </p:txBody>
      </p:sp>
      <p:grpSp>
        <p:nvGrpSpPr>
          <p:cNvPr id="7" name="Gruppieren 6">
            <a:extLst>
              <a:ext uri="{FF2B5EF4-FFF2-40B4-BE49-F238E27FC236}">
                <a16:creationId xmlns:a16="http://schemas.microsoft.com/office/drawing/2014/main" id="{4D25BC2A-D257-43DD-8F2F-06359602720F}"/>
              </a:ext>
            </a:extLst>
          </p:cNvPr>
          <p:cNvGrpSpPr/>
          <p:nvPr/>
        </p:nvGrpSpPr>
        <p:grpSpPr>
          <a:xfrm>
            <a:off x="4146549" y="3240920"/>
            <a:ext cx="4765915" cy="1283206"/>
            <a:chOff x="3657671" y="3240920"/>
            <a:chExt cx="4939366" cy="1283206"/>
          </a:xfrm>
        </p:grpSpPr>
        <p:sp>
          <p:nvSpPr>
            <p:cNvPr id="23" name="Rechteck: abgerundete Ecken 22">
              <a:extLst>
                <a:ext uri="{FF2B5EF4-FFF2-40B4-BE49-F238E27FC236}">
                  <a16:creationId xmlns:a16="http://schemas.microsoft.com/office/drawing/2014/main" id="{A8507AE3-7E14-4856-8E31-E96CB975E208}"/>
                </a:ext>
              </a:extLst>
            </p:cNvPr>
            <p:cNvSpPr/>
            <p:nvPr/>
          </p:nvSpPr>
          <p:spPr>
            <a:xfrm>
              <a:off x="3657671" y="3240920"/>
              <a:ext cx="4773699" cy="1283206"/>
            </a:xfrm>
            <a:prstGeom prst="roundRect">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4" name="Gleichschenkliges Dreieck 23">
              <a:extLst>
                <a:ext uri="{FF2B5EF4-FFF2-40B4-BE49-F238E27FC236}">
                  <a16:creationId xmlns:a16="http://schemas.microsoft.com/office/drawing/2014/main" id="{4801FF8A-2D8B-4CEF-AE5D-A0D9EAB88B34}"/>
                </a:ext>
              </a:extLst>
            </p:cNvPr>
            <p:cNvSpPr/>
            <p:nvPr/>
          </p:nvSpPr>
          <p:spPr>
            <a:xfrm rot="5400000" flipH="1">
              <a:off x="8034923" y="3956862"/>
              <a:ext cx="574470" cy="549759"/>
            </a:xfrm>
            <a:prstGeom prst="triangle">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20" name="Textfeld 19">
            <a:extLst>
              <a:ext uri="{FF2B5EF4-FFF2-40B4-BE49-F238E27FC236}">
                <a16:creationId xmlns:a16="http://schemas.microsoft.com/office/drawing/2014/main" id="{D8F5BA30-2904-49D9-A1FB-1669C15B4FD7}"/>
              </a:ext>
            </a:extLst>
          </p:cNvPr>
          <p:cNvSpPr txBox="1"/>
          <p:nvPr/>
        </p:nvSpPr>
        <p:spPr>
          <a:xfrm>
            <a:off x="4298159" y="3373175"/>
            <a:ext cx="4534381"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Wenn du deine Mama liebst dann schick dies an 20Leute.Ein Mädchen hat das ignoriert und ihre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ist in 365 Tagen gestorben. Sorry ich kann das nicht ignorieren weil ich meine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liebe❤❤❤ Schäme dich wen du das nicht machst 🔫😡♥️♥️♥️</a:t>
            </a:r>
          </a:p>
        </p:txBody>
      </p:sp>
    </p:spTree>
    <p:extLst>
      <p:ext uri="{BB962C8B-B14F-4D97-AF65-F5344CB8AC3E}">
        <p14:creationId xmlns:p14="http://schemas.microsoft.com/office/powerpoint/2010/main" val="1862227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89055D25-E065-4585-91C3-6FC910B4E3FA}"/>
              </a:ext>
            </a:extLst>
          </p:cNvPr>
          <p:cNvPicPr>
            <a:picLocks noChangeAspect="1"/>
          </p:cNvPicPr>
          <p:nvPr/>
        </p:nvPicPr>
        <p:blipFill rotWithShape="1">
          <a:blip r:embed="rId2">
            <a:extLst>
              <a:ext uri="{28A0092B-C50C-407E-A947-70E740481C1C}">
                <a14:useLocalDpi xmlns:a14="http://schemas.microsoft.com/office/drawing/2010/main" val="0"/>
              </a:ext>
            </a:extLst>
          </a:blip>
          <a:srcRect r="8366"/>
          <a:stretch/>
        </p:blipFill>
        <p:spPr>
          <a:xfrm>
            <a:off x="0" y="-14198"/>
            <a:ext cx="9144001" cy="6400800"/>
          </a:xfrm>
          <a:prstGeom prst="rect">
            <a:avLst/>
          </a:prstGeom>
        </p:spPr>
      </p:pic>
      <p:sp>
        <p:nvSpPr>
          <p:cNvPr id="4" name="Textfeld 4">
            <a:extLst>
              <a:ext uri="{FF2B5EF4-FFF2-40B4-BE49-F238E27FC236}">
                <a16:creationId xmlns:a16="http://schemas.microsoft.com/office/drawing/2014/main" id="{44A6D7D7-DF18-490E-92B5-593FF27F06E9}"/>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Kettenbrief-Chatbot</a:t>
            </a:r>
            <a:endParaRPr lang="de-AT" altLang="de-DE" sz="1900" dirty="0">
              <a:solidFill>
                <a:schemeClr val="tx1"/>
              </a:solidFill>
              <a:latin typeface="Calibri Light" panose="020F0302020204030204" pitchFamily="34" charset="0"/>
            </a:endParaRPr>
          </a:p>
        </p:txBody>
      </p:sp>
      <p:grpSp>
        <p:nvGrpSpPr>
          <p:cNvPr id="5" name="Gruppieren 4">
            <a:extLst>
              <a:ext uri="{FF2B5EF4-FFF2-40B4-BE49-F238E27FC236}">
                <a16:creationId xmlns:a16="http://schemas.microsoft.com/office/drawing/2014/main" id="{EDAA283E-9AF5-43B5-9CFC-91C9231DB4DB}"/>
              </a:ext>
            </a:extLst>
          </p:cNvPr>
          <p:cNvGrpSpPr/>
          <p:nvPr/>
        </p:nvGrpSpPr>
        <p:grpSpPr>
          <a:xfrm>
            <a:off x="326480" y="975360"/>
            <a:ext cx="7584768" cy="4691200"/>
            <a:chOff x="326480" y="975360"/>
            <a:chExt cx="7584768" cy="4691200"/>
          </a:xfrm>
        </p:grpSpPr>
        <p:sp>
          <p:nvSpPr>
            <p:cNvPr id="6" name="Ellipse 5">
              <a:extLst>
                <a:ext uri="{FF2B5EF4-FFF2-40B4-BE49-F238E27FC236}">
                  <a16:creationId xmlns:a16="http://schemas.microsoft.com/office/drawing/2014/main" id="{F45FB377-40DE-48A7-B5A9-329143497669}"/>
                </a:ext>
              </a:extLst>
            </p:cNvPr>
            <p:cNvSpPr/>
            <p:nvPr/>
          </p:nvSpPr>
          <p:spPr>
            <a:xfrm>
              <a:off x="326480" y="975360"/>
              <a:ext cx="1440000" cy="1440000"/>
            </a:xfrm>
            <a:prstGeom prst="ellipse">
              <a:avLst/>
            </a:prstGeom>
            <a:solidFill>
              <a:srgbClr val="F39200"/>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5000" dirty="0">
                  <a:solidFill>
                    <a:schemeClr val="bg1"/>
                  </a:solidFill>
                  <a:latin typeface="Gill Sans MT" panose="020B0502020104020203" pitchFamily="34" charset="0"/>
                </a:rPr>
                <a:t>1.</a:t>
              </a:r>
            </a:p>
          </p:txBody>
        </p:sp>
        <p:sp>
          <p:nvSpPr>
            <p:cNvPr id="7" name="Ellipse 6">
              <a:extLst>
                <a:ext uri="{FF2B5EF4-FFF2-40B4-BE49-F238E27FC236}">
                  <a16:creationId xmlns:a16="http://schemas.microsoft.com/office/drawing/2014/main" id="{5DEFC1E4-71AA-4CC3-80B7-DDE9ED1EE0F6}"/>
                </a:ext>
              </a:extLst>
            </p:cNvPr>
            <p:cNvSpPr/>
            <p:nvPr/>
          </p:nvSpPr>
          <p:spPr>
            <a:xfrm>
              <a:off x="326480" y="2600960"/>
              <a:ext cx="1440000" cy="1440000"/>
            </a:xfrm>
            <a:prstGeom prst="ellipse">
              <a:avLst/>
            </a:prstGeom>
            <a:solidFill>
              <a:srgbClr val="F39200"/>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5000" dirty="0">
                  <a:solidFill>
                    <a:schemeClr val="bg1"/>
                  </a:solidFill>
                  <a:latin typeface="Gill Sans MT" panose="020B0502020104020203" pitchFamily="34" charset="0"/>
                </a:rPr>
                <a:t>2.</a:t>
              </a:r>
            </a:p>
          </p:txBody>
        </p:sp>
        <p:sp>
          <p:nvSpPr>
            <p:cNvPr id="8" name="Ellipse 7">
              <a:extLst>
                <a:ext uri="{FF2B5EF4-FFF2-40B4-BE49-F238E27FC236}">
                  <a16:creationId xmlns:a16="http://schemas.microsoft.com/office/drawing/2014/main" id="{CB85CC1B-B7EA-45DF-ADDE-15A23C119C7E}"/>
                </a:ext>
              </a:extLst>
            </p:cNvPr>
            <p:cNvSpPr/>
            <p:nvPr/>
          </p:nvSpPr>
          <p:spPr>
            <a:xfrm>
              <a:off x="326480" y="4226560"/>
              <a:ext cx="1440000" cy="1440000"/>
            </a:xfrm>
            <a:prstGeom prst="ellipse">
              <a:avLst/>
            </a:prstGeom>
            <a:solidFill>
              <a:srgbClr val="F39200"/>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5000" dirty="0">
                  <a:solidFill>
                    <a:schemeClr val="bg1"/>
                  </a:solidFill>
                  <a:latin typeface="Gill Sans MT" panose="020B0502020104020203" pitchFamily="34" charset="0"/>
                </a:rPr>
                <a:t>3.</a:t>
              </a:r>
            </a:p>
          </p:txBody>
        </p:sp>
        <p:sp>
          <p:nvSpPr>
            <p:cNvPr id="9" name="Textfeld 8">
              <a:extLst>
                <a:ext uri="{FF2B5EF4-FFF2-40B4-BE49-F238E27FC236}">
                  <a16:creationId xmlns:a16="http://schemas.microsoft.com/office/drawing/2014/main" id="{78ABB48A-8782-41F4-8AEE-B049173EF20F}"/>
                </a:ext>
              </a:extLst>
            </p:cNvPr>
            <p:cNvSpPr txBox="1"/>
            <p:nvPr/>
          </p:nvSpPr>
          <p:spPr>
            <a:xfrm>
              <a:off x="1937561" y="1356806"/>
              <a:ext cx="5973687" cy="677108"/>
            </a:xfrm>
            <a:prstGeom prst="rect">
              <a:avLst/>
            </a:prstGeom>
            <a:noFill/>
          </p:spPr>
          <p:txBody>
            <a:bodyPr wrap="none" rtlCol="0">
              <a:spAutoFit/>
            </a:bodyPr>
            <a:lstStyle/>
            <a:p>
              <a:r>
                <a:rPr lang="de-AT" sz="1900" dirty="0">
                  <a:latin typeface="Gill Sans MT" panose="020B0502020104020203" pitchFamily="34" charset="0"/>
                </a:rPr>
                <a:t>Telefonnummer </a:t>
              </a:r>
              <a:r>
                <a:rPr lang="de-AT" sz="1900" b="1" dirty="0">
                  <a:latin typeface="Gill Sans MT" panose="020B0502020104020203" pitchFamily="34" charset="0"/>
                </a:rPr>
                <a:t>0681 108 094 49 </a:t>
              </a:r>
            </a:p>
            <a:p>
              <a:r>
                <a:rPr lang="de-AT" sz="1900" dirty="0">
                  <a:latin typeface="Gill Sans MT" panose="020B0502020104020203" pitchFamily="34" charset="0"/>
                </a:rPr>
                <a:t>in Kontakte </a:t>
              </a:r>
              <a:r>
                <a:rPr lang="de-AT" sz="1900" b="1" dirty="0">
                  <a:latin typeface="Gill Sans MT" panose="020B0502020104020203" pitchFamily="34" charset="0"/>
                </a:rPr>
                <a:t>speichern</a:t>
              </a:r>
              <a:r>
                <a:rPr lang="de-AT" sz="1900" dirty="0">
                  <a:latin typeface="Gill Sans MT" panose="020B0502020104020203" pitchFamily="34" charset="0"/>
                </a:rPr>
                <a:t> (z. B. unter „Kettenbrief-Roboter“)</a:t>
              </a:r>
            </a:p>
          </p:txBody>
        </p:sp>
        <p:sp>
          <p:nvSpPr>
            <p:cNvPr id="10" name="Textfeld 9">
              <a:extLst>
                <a:ext uri="{FF2B5EF4-FFF2-40B4-BE49-F238E27FC236}">
                  <a16:creationId xmlns:a16="http://schemas.microsoft.com/office/drawing/2014/main" id="{7F610685-EAAD-4482-8C51-E702FB3A91CD}"/>
                </a:ext>
              </a:extLst>
            </p:cNvPr>
            <p:cNvSpPr txBox="1"/>
            <p:nvPr/>
          </p:nvSpPr>
          <p:spPr>
            <a:xfrm>
              <a:off x="1944128" y="3128599"/>
              <a:ext cx="5398722" cy="384721"/>
            </a:xfrm>
            <a:prstGeom prst="rect">
              <a:avLst/>
            </a:prstGeom>
            <a:noFill/>
          </p:spPr>
          <p:txBody>
            <a:bodyPr wrap="none" rtlCol="0">
              <a:spAutoFit/>
            </a:bodyPr>
            <a:lstStyle/>
            <a:p>
              <a:r>
                <a:rPr lang="de-AT" sz="1900" dirty="0">
                  <a:latin typeface="Gill Sans MT" panose="020B0502020104020203" pitchFamily="34" charset="0"/>
                </a:rPr>
                <a:t>Den „Kettenbrief-Roboter“ auf </a:t>
              </a:r>
              <a:r>
                <a:rPr lang="de-AT" sz="1900" b="1" dirty="0">
                  <a:latin typeface="Gill Sans MT" panose="020B0502020104020203" pitchFamily="34" charset="0"/>
                </a:rPr>
                <a:t>WhatsApp</a:t>
              </a:r>
              <a:r>
                <a:rPr lang="de-AT" sz="1900" dirty="0">
                  <a:latin typeface="Gill Sans MT" panose="020B0502020104020203" pitchFamily="34" charset="0"/>
                </a:rPr>
                <a:t> suchen. </a:t>
              </a:r>
            </a:p>
          </p:txBody>
        </p:sp>
        <p:sp>
          <p:nvSpPr>
            <p:cNvPr id="11" name="Textfeld 10">
              <a:extLst>
                <a:ext uri="{FF2B5EF4-FFF2-40B4-BE49-F238E27FC236}">
                  <a16:creationId xmlns:a16="http://schemas.microsoft.com/office/drawing/2014/main" id="{9B480DFC-9020-4B98-874E-E2354C49032D}"/>
                </a:ext>
              </a:extLst>
            </p:cNvPr>
            <p:cNvSpPr txBox="1"/>
            <p:nvPr/>
          </p:nvSpPr>
          <p:spPr>
            <a:xfrm>
              <a:off x="1944128" y="4754199"/>
              <a:ext cx="5723426" cy="384721"/>
            </a:xfrm>
            <a:prstGeom prst="rect">
              <a:avLst/>
            </a:prstGeom>
            <a:noFill/>
          </p:spPr>
          <p:txBody>
            <a:bodyPr wrap="none" rtlCol="0">
              <a:spAutoFit/>
            </a:bodyPr>
            <a:lstStyle/>
            <a:p>
              <a:r>
                <a:rPr lang="de-AT" sz="1900" dirty="0">
                  <a:latin typeface="Gill Sans MT" panose="020B0502020104020203" pitchFamily="34" charset="0"/>
                </a:rPr>
                <a:t>Kettenbriefe an den „Kettenbrief-Roboter“ weiterleiten.</a:t>
              </a:r>
            </a:p>
          </p:txBody>
        </p:sp>
      </p:grpSp>
      <p:pic>
        <p:nvPicPr>
          <p:cNvPr id="13" name="Inhaltsplatzhalter 16">
            <a:extLst>
              <a:ext uri="{FF2B5EF4-FFF2-40B4-BE49-F238E27FC236}">
                <a16:creationId xmlns:a16="http://schemas.microsoft.com/office/drawing/2014/main" id="{A2957D75-A8F7-42FE-B5AD-B349DA881A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78442" y="111354"/>
            <a:ext cx="1292504" cy="1292504"/>
          </a:xfrm>
        </p:spPr>
      </p:pic>
    </p:spTree>
    <p:extLst>
      <p:ext uri="{BB962C8B-B14F-4D97-AF65-F5344CB8AC3E}">
        <p14:creationId xmlns:p14="http://schemas.microsoft.com/office/powerpoint/2010/main" val="1610854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DEA92-2684-40AE-BF6A-8F32EE55A490}"/>
              </a:ext>
            </a:extLst>
          </p:cNvPr>
          <p:cNvSpPr>
            <a:spLocks noGrp="1"/>
          </p:cNvSpPr>
          <p:nvPr>
            <p:ph type="title"/>
          </p:nvPr>
        </p:nvSpPr>
        <p:spPr/>
        <p:txBody>
          <a:bodyPr/>
          <a:lstStyle/>
          <a:p>
            <a:endParaRPr lang="de-AT"/>
          </a:p>
        </p:txBody>
      </p:sp>
      <p:sp>
        <p:nvSpPr>
          <p:cNvPr id="5" name="Textfeld 4">
            <a:extLst>
              <a:ext uri="{FF2B5EF4-FFF2-40B4-BE49-F238E27FC236}">
                <a16:creationId xmlns:a16="http://schemas.microsoft.com/office/drawing/2014/main" id="{F7F2E86F-1E26-46F7-ACB2-B969586D6B2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Digitale Spiele</a:t>
            </a:r>
            <a:endParaRPr lang="de-AT" sz="1900" dirty="0">
              <a:latin typeface="+mj-lt"/>
            </a:endParaRPr>
          </a:p>
        </p:txBody>
      </p:sp>
      <p:pic>
        <p:nvPicPr>
          <p:cNvPr id="9" name="Inhaltsplatzhalter 8">
            <a:extLst>
              <a:ext uri="{FF2B5EF4-FFF2-40B4-BE49-F238E27FC236}">
                <a16:creationId xmlns:a16="http://schemas.microsoft.com/office/drawing/2014/main" id="{D88CE33B-87D9-46CC-B55F-088ADC51DE2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41091"/>
            <a:ext cx="9144000" cy="6438442"/>
          </a:xfrm>
        </p:spPr>
      </p:pic>
      <p:sp>
        <p:nvSpPr>
          <p:cNvPr id="3" name="Rechteck 2">
            <a:extLst>
              <a:ext uri="{FF2B5EF4-FFF2-40B4-BE49-F238E27FC236}">
                <a16:creationId xmlns:a16="http://schemas.microsoft.com/office/drawing/2014/main" id="{8EEBABFB-C2F5-424C-ADDC-94095978370C}"/>
              </a:ext>
            </a:extLst>
          </p:cNvPr>
          <p:cNvSpPr/>
          <p:nvPr/>
        </p:nvSpPr>
        <p:spPr>
          <a:xfrm>
            <a:off x="7018359" y="6151130"/>
            <a:ext cx="1972015" cy="246221"/>
          </a:xfrm>
          <a:prstGeom prst="rect">
            <a:avLst/>
          </a:prstGeom>
        </p:spPr>
        <p:txBody>
          <a:bodyPr wrap="none">
            <a:spAutoFit/>
          </a:bodyPr>
          <a:lstStyle/>
          <a:p>
            <a:pPr lvl="0" defTabSz="914400">
              <a:defRPr/>
            </a:pPr>
            <a:r>
              <a:rPr lang="de-AT" altLang="de-DE" sz="1000" dirty="0">
                <a:solidFill>
                  <a:schemeClr val="bg1"/>
                </a:solidFill>
                <a:latin typeface="Gill Sans MT" panose="020B0502020104020203" pitchFamily="34" charset="0"/>
                <a:ea typeface="ＭＳ Ｐゴシック" panose="020B0600070205080204" pitchFamily="34" charset="-128"/>
              </a:rPr>
              <a:t>Bild: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StartupStockPhotos</a:t>
            </a:r>
            <a:r>
              <a:rPr lang="de-AT" sz="1000" dirty="0">
                <a:solidFill>
                  <a:schemeClr val="bg1"/>
                </a:solidFill>
                <a:latin typeface="Gill Sans MT" panose="020B0502020104020203" pitchFamily="34" charset="0"/>
              </a:rPr>
              <a:t> / </a:t>
            </a:r>
            <a:r>
              <a:rPr lang="de-AT" altLang="de-DE" sz="1000" dirty="0" err="1">
                <a:solidFill>
                  <a:schemeClr val="bg1"/>
                </a:solidFill>
                <a:latin typeface="Gill Sans MT" panose="020B0502020104020203" pitchFamily="34" charset="0"/>
                <a:ea typeface="ＭＳ Ｐゴシック" panose="020B0600070205080204" pitchFamily="34" charset="-128"/>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038875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Ab welchem Alter ist ein Spiel geeignet?</a:t>
            </a:r>
            <a:endParaRPr lang="de-AT" sz="1900" dirty="0">
              <a:latin typeface="+mj-lt"/>
            </a:endParaRPr>
          </a:p>
        </p:txBody>
      </p:sp>
      <p:sp>
        <p:nvSpPr>
          <p:cNvPr id="6" name="Rechteck 5">
            <a:extLst>
              <a:ext uri="{FF2B5EF4-FFF2-40B4-BE49-F238E27FC236}">
                <a16:creationId xmlns:a16="http://schemas.microsoft.com/office/drawing/2014/main" id="{C3D562EB-342E-41B4-863C-5CE77B129309}"/>
              </a:ext>
            </a:extLst>
          </p:cNvPr>
          <p:cNvSpPr/>
          <p:nvPr/>
        </p:nvSpPr>
        <p:spPr>
          <a:xfrm>
            <a:off x="6578600" y="0"/>
            <a:ext cx="2565400" cy="23749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ctr"/>
          <a:lstStyle/>
          <a:p>
            <a:pPr marL="514350" indent="-514350" defTabSz="914400">
              <a:lnSpc>
                <a:spcPct val="90000"/>
              </a:lnSpc>
              <a:spcBef>
                <a:spcPts val="1000"/>
              </a:spcBef>
              <a:buClr>
                <a:srgbClr val="F39200"/>
              </a:buClr>
              <a:buFont typeface="Wingdings" panose="05000000000000000000" pitchFamily="2" charset="2"/>
              <a:buChar char="l"/>
            </a:pPr>
            <a:r>
              <a:rPr lang="de-AT" sz="2000" dirty="0">
                <a:solidFill>
                  <a:srgbClr val="434F55"/>
                </a:solidFill>
                <a:latin typeface="Gill Sans MT" panose="020B0502020104020203" pitchFamily="34" charset="0"/>
              </a:rPr>
              <a:t>Ab 3 Jahren?</a:t>
            </a:r>
          </a:p>
          <a:p>
            <a:pPr marL="514350" indent="-514350" defTabSz="914400">
              <a:lnSpc>
                <a:spcPct val="90000"/>
              </a:lnSpc>
              <a:spcBef>
                <a:spcPts val="1000"/>
              </a:spcBef>
              <a:buClr>
                <a:srgbClr val="F39200"/>
              </a:buClr>
              <a:buFont typeface="Wingdings" panose="05000000000000000000" pitchFamily="2" charset="2"/>
              <a:buChar char="l"/>
            </a:pPr>
            <a:endParaRPr lang="de-AT" sz="2000" dirty="0">
              <a:solidFill>
                <a:srgbClr val="434F55"/>
              </a:solidFill>
              <a:latin typeface="Gill Sans MT" panose="020B0502020104020203" pitchFamily="34" charset="0"/>
            </a:endParaRPr>
          </a:p>
          <a:p>
            <a:pPr marL="514350" indent="-514350" defTabSz="914400">
              <a:lnSpc>
                <a:spcPct val="90000"/>
              </a:lnSpc>
              <a:spcBef>
                <a:spcPts val="1000"/>
              </a:spcBef>
              <a:buClr>
                <a:srgbClr val="F39200"/>
              </a:buClr>
              <a:buFont typeface="Wingdings" panose="05000000000000000000" pitchFamily="2" charset="2"/>
              <a:buChar char="l"/>
            </a:pPr>
            <a:r>
              <a:rPr lang="de-AT" sz="2000" dirty="0">
                <a:solidFill>
                  <a:srgbClr val="434F55"/>
                </a:solidFill>
                <a:latin typeface="Gill Sans MT" panose="020B0502020104020203" pitchFamily="34" charset="0"/>
              </a:rPr>
              <a:t>Ab 7 Jahren?</a:t>
            </a:r>
          </a:p>
          <a:p>
            <a:pPr marL="514350" indent="-514350" defTabSz="914400">
              <a:lnSpc>
                <a:spcPct val="90000"/>
              </a:lnSpc>
              <a:spcBef>
                <a:spcPts val="1000"/>
              </a:spcBef>
              <a:buClr>
                <a:srgbClr val="F39200"/>
              </a:buClr>
              <a:buFont typeface="Wingdings" panose="05000000000000000000" pitchFamily="2" charset="2"/>
              <a:buChar char="l"/>
            </a:pPr>
            <a:endParaRPr lang="de-AT" sz="2000" dirty="0">
              <a:solidFill>
                <a:srgbClr val="434F55"/>
              </a:solidFill>
              <a:latin typeface="Gill Sans MT" panose="020B0502020104020203" pitchFamily="34" charset="0"/>
            </a:endParaRPr>
          </a:p>
          <a:p>
            <a:pPr marL="514350" indent="-514350" defTabSz="914400">
              <a:lnSpc>
                <a:spcPct val="90000"/>
              </a:lnSpc>
              <a:spcBef>
                <a:spcPts val="1000"/>
              </a:spcBef>
              <a:buClr>
                <a:srgbClr val="F39200"/>
              </a:buClr>
              <a:buFont typeface="Wingdings" panose="05000000000000000000" pitchFamily="2" charset="2"/>
              <a:buChar char="l"/>
            </a:pPr>
            <a:r>
              <a:rPr lang="de-AT" sz="2000" dirty="0">
                <a:solidFill>
                  <a:srgbClr val="434F55"/>
                </a:solidFill>
                <a:latin typeface="Gill Sans MT" panose="020B0502020104020203" pitchFamily="34" charset="0"/>
              </a:rPr>
              <a:t>Ab 12 Jahren?</a:t>
            </a:r>
          </a:p>
        </p:txBody>
      </p:sp>
      <p:pic>
        <p:nvPicPr>
          <p:cNvPr id="1026" name="Picture 2" descr="http://abload.de/img/screenshot_2015-01-079oua5.png">
            <a:extLst>
              <a:ext uri="{FF2B5EF4-FFF2-40B4-BE49-F238E27FC236}">
                <a16:creationId xmlns:a16="http://schemas.microsoft.com/office/drawing/2014/main" id="{8944E1FE-3822-4EA4-B192-829A208467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9696"/>
            <a:ext cx="9143999" cy="6438442"/>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48618C95-57B1-4975-AC1A-320811A204ED}"/>
              </a:ext>
            </a:extLst>
          </p:cNvPr>
          <p:cNvSpPr/>
          <p:nvPr/>
        </p:nvSpPr>
        <p:spPr>
          <a:xfrm>
            <a:off x="7043745" y="6167373"/>
            <a:ext cx="2100255" cy="246221"/>
          </a:xfrm>
          <a:prstGeom prst="rect">
            <a:avLst/>
          </a:prstGeom>
        </p:spPr>
        <p:txBody>
          <a:bodyPr wrap="none">
            <a:spAutoFit/>
          </a:bodyPr>
          <a:lstStyle/>
          <a:p>
            <a:pPr eaLnBrk="1" hangingPunct="1"/>
            <a:r>
              <a:rPr lang="de-DE" altLang="de-DE" sz="1000" dirty="0">
                <a:latin typeface="Gill Sans MT" panose="020B0502020104020203" pitchFamily="34" charset="0"/>
              </a:rPr>
              <a:t>Bild: Screenshot World </a:t>
            </a:r>
            <a:r>
              <a:rPr lang="de-DE" altLang="de-DE" sz="1000" dirty="0" err="1">
                <a:latin typeface="Gill Sans MT" panose="020B0502020104020203" pitchFamily="34" charset="0"/>
              </a:rPr>
              <a:t>of</a:t>
            </a:r>
            <a:r>
              <a:rPr lang="de-DE" altLang="de-DE" sz="1000" dirty="0">
                <a:latin typeface="Gill Sans MT" panose="020B0502020104020203" pitchFamily="34" charset="0"/>
              </a:rPr>
              <a:t> Tank Blitz</a:t>
            </a:r>
            <a:endParaRPr lang="de-AT" altLang="de-DE" sz="1000" dirty="0">
              <a:latin typeface="Gill Sans MT" panose="020B0502020104020203" pitchFamily="34" charset="0"/>
            </a:endParaRPr>
          </a:p>
        </p:txBody>
      </p:sp>
    </p:spTree>
    <p:extLst>
      <p:ext uri="{BB962C8B-B14F-4D97-AF65-F5344CB8AC3E}">
        <p14:creationId xmlns:p14="http://schemas.microsoft.com/office/powerpoint/2010/main" val="54461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A80DFF5-313C-4D55-90CC-F8849BD2B3A2}"/>
              </a:ext>
            </a:extLst>
          </p:cNvPr>
          <p:cNvSpPr txBox="1"/>
          <p:nvPr/>
        </p:nvSpPr>
        <p:spPr>
          <a:xfrm>
            <a:off x="4146698" y="6438442"/>
            <a:ext cx="4997301" cy="384721"/>
          </a:xfrm>
          <a:prstGeom prst="rect">
            <a:avLst/>
          </a:prstGeom>
          <a:noFill/>
        </p:spPr>
        <p:txBody>
          <a:bodyPr wrap="square" rtlCol="0">
            <a:spAutoFit/>
          </a:bodyPr>
          <a:lstStyle/>
          <a:p>
            <a:pPr algn="r"/>
            <a:r>
              <a:rPr lang="de-AT" sz="1900" dirty="0" err="1">
                <a:latin typeface="Gill Sans MT" panose="020B0502020104020203" pitchFamily="34" charset="0"/>
              </a:rPr>
              <a:t>Roblox</a:t>
            </a:r>
            <a:endParaRPr lang="de-AT" sz="1900" dirty="0">
              <a:latin typeface="+mj-lt"/>
            </a:endParaRPr>
          </a:p>
        </p:txBody>
      </p:sp>
      <p:pic>
        <p:nvPicPr>
          <p:cNvPr id="4" name="Grafik 3" descr="Ein Bild, das Text, drinnen, zugemüllt enthält.&#10;&#10;Automatisch generierte Beschreibung">
            <a:extLst>
              <a:ext uri="{FF2B5EF4-FFF2-40B4-BE49-F238E27FC236}">
                <a16:creationId xmlns:a16="http://schemas.microsoft.com/office/drawing/2014/main" id="{B7385400-1F75-47A7-9AD1-3E9705AD5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268"/>
            <a:ext cx="9144000" cy="4843463"/>
          </a:xfrm>
          <a:prstGeom prst="rect">
            <a:avLst/>
          </a:prstGeom>
        </p:spPr>
      </p:pic>
      <p:sp>
        <p:nvSpPr>
          <p:cNvPr id="2" name="Rechteck 1">
            <a:extLst>
              <a:ext uri="{FF2B5EF4-FFF2-40B4-BE49-F238E27FC236}">
                <a16:creationId xmlns:a16="http://schemas.microsoft.com/office/drawing/2014/main" id="{7984B411-3966-4F26-9746-A2CCECC5DFB2}"/>
              </a:ext>
            </a:extLst>
          </p:cNvPr>
          <p:cNvSpPr/>
          <p:nvPr/>
        </p:nvSpPr>
        <p:spPr>
          <a:xfrm>
            <a:off x="7688151" y="5604510"/>
            <a:ext cx="1455848"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Gage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Ramey</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flickr</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207338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nummernplatzhalter 2">
            <a:extLst>
              <a:ext uri="{FF2B5EF4-FFF2-40B4-BE49-F238E27FC236}">
                <a16:creationId xmlns:a16="http://schemas.microsoft.com/office/drawing/2014/main" id="{3514859F-722C-40FE-A462-70AC570CC527}"/>
              </a:ext>
            </a:extLst>
          </p:cNvPr>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defTabSz="914400" eaLnBrk="1" hangingPunct="1">
              <a:lnSpc>
                <a:spcPct val="100000"/>
              </a:lnSpc>
              <a:spcBef>
                <a:spcPct val="0"/>
              </a:spcBef>
              <a:spcAft>
                <a:spcPts val="600"/>
              </a:spcAft>
              <a:buClrTx/>
              <a:buFontTx/>
              <a:buNone/>
            </a:pPr>
            <a:fld id="{0CFD820A-CEF2-4EFE-92AF-2B07061E9C09}" type="slidenum">
              <a:rPr lang="en-US" altLang="de-DE" sz="1200">
                <a:solidFill>
                  <a:srgbClr val="FFFFFF"/>
                </a:solidFill>
                <a:latin typeface="Calibri" panose="020F0502020204030204" pitchFamily="34" charset="0"/>
              </a:rPr>
              <a:pPr algn="r" defTabSz="914400" eaLnBrk="1" hangingPunct="1">
                <a:lnSpc>
                  <a:spcPct val="100000"/>
                </a:lnSpc>
                <a:spcBef>
                  <a:spcPct val="0"/>
                </a:spcBef>
                <a:spcAft>
                  <a:spcPts val="600"/>
                </a:spcAft>
                <a:buClrTx/>
                <a:buFontTx/>
                <a:buNone/>
              </a:pPr>
              <a:t>18</a:t>
            </a:fld>
            <a:endParaRPr lang="en-US" altLang="de-DE" sz="1200">
              <a:solidFill>
                <a:srgbClr val="FFFFFF"/>
              </a:solidFill>
              <a:latin typeface="Calibri" panose="020F0502020204030204" pitchFamily="34" charset="0"/>
            </a:endParaRPr>
          </a:p>
        </p:txBody>
      </p:sp>
      <p:sp>
        <p:nvSpPr>
          <p:cNvPr id="44034" name="Textfeld 5">
            <a:extLst>
              <a:ext uri="{FF2B5EF4-FFF2-40B4-BE49-F238E27FC236}">
                <a16:creationId xmlns:a16="http://schemas.microsoft.com/office/drawing/2014/main" id="{31D9DE75-1D4E-482D-BB39-6A2AF3A4299E}"/>
              </a:ext>
            </a:extLst>
          </p:cNvPr>
          <p:cNvSpPr txBox="1">
            <a:spLocks noChangeArrowheads="1"/>
          </p:cNvSpPr>
          <p:nvPr/>
        </p:nvSpPr>
        <p:spPr bwMode="auto">
          <a:xfrm>
            <a:off x="4146550" y="6438900"/>
            <a:ext cx="49974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Umgang miteinander</a:t>
            </a:r>
          </a:p>
          <a:p>
            <a:pPr algn="r" eaLnBrk="1" hangingPunct="1">
              <a:lnSpc>
                <a:spcPct val="100000"/>
              </a:lnSpc>
              <a:spcBef>
                <a:spcPct val="0"/>
              </a:spcBef>
              <a:buClrTx/>
              <a:buFontTx/>
              <a:buNone/>
            </a:pPr>
            <a:endParaRPr lang="de-AT" altLang="de-DE" sz="1900">
              <a:solidFill>
                <a:schemeClr val="tx1"/>
              </a:solidFill>
              <a:latin typeface="Calibri Light" panose="020F0302020204030204" pitchFamily="34" charset="0"/>
            </a:endParaRPr>
          </a:p>
        </p:txBody>
      </p:sp>
      <p:pic>
        <p:nvPicPr>
          <p:cNvPr id="3" name="Grafik 2" descr="Ein Bild, das Person, Gruppe, drinnen, Personen enthält.&#10;&#10;Automatisch generierte Beschreibung">
            <a:extLst>
              <a:ext uri="{FF2B5EF4-FFF2-40B4-BE49-F238E27FC236}">
                <a16:creationId xmlns:a16="http://schemas.microsoft.com/office/drawing/2014/main" id="{34E83560-1EB7-4A11-B2DE-A84B6315DF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458156"/>
          </a:xfrm>
          <a:prstGeom prst="rect">
            <a:avLst/>
          </a:prstGeom>
        </p:spPr>
      </p:pic>
      <p:sp>
        <p:nvSpPr>
          <p:cNvPr id="4" name="Textfeld 3">
            <a:extLst>
              <a:ext uri="{FF2B5EF4-FFF2-40B4-BE49-F238E27FC236}">
                <a16:creationId xmlns:a16="http://schemas.microsoft.com/office/drawing/2014/main" id="{1DFFDF00-7B87-4911-BC33-EDD4A6E72C83}"/>
              </a:ext>
            </a:extLst>
          </p:cNvPr>
          <p:cNvSpPr txBox="1"/>
          <p:nvPr/>
        </p:nvSpPr>
        <p:spPr>
          <a:xfrm>
            <a:off x="7897232" y="6192679"/>
            <a:ext cx="123623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ußzeilenplatzhalter 1">
            <a:extLst>
              <a:ext uri="{FF2B5EF4-FFF2-40B4-BE49-F238E27FC236}">
                <a16:creationId xmlns:a16="http://schemas.microsoft.com/office/drawing/2014/main" id="{A7E33B4A-F523-6E40-A7DE-05C377866A48}"/>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45058" name="Foliennummernplatzhalter 2">
            <a:extLst>
              <a:ext uri="{FF2B5EF4-FFF2-40B4-BE49-F238E27FC236}">
                <a16:creationId xmlns:a16="http://schemas.microsoft.com/office/drawing/2014/main" id="{766ED482-5565-B549-B793-50B21286507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45E9242B-0AB8-0A48-9BAE-224693FAF993}" type="slidenum">
              <a:rPr lang="de-AT" altLang="de-DE" sz="900" smtClean="0">
                <a:solidFill>
                  <a:srgbClr val="DDDDDD"/>
                </a:solidFill>
              </a:rPr>
              <a:pPr>
                <a:spcBef>
                  <a:spcPct val="0"/>
                </a:spcBef>
                <a:buClrTx/>
                <a:buFontTx/>
                <a:buNone/>
              </a:pPr>
              <a:t>19</a:t>
            </a:fld>
            <a:endParaRPr lang="de-AT" altLang="de-DE" sz="900">
              <a:solidFill>
                <a:srgbClr val="DDDDDD"/>
              </a:solidFill>
            </a:endParaRPr>
          </a:p>
        </p:txBody>
      </p:sp>
      <p:pic>
        <p:nvPicPr>
          <p:cNvPr id="45059" name="Bild 3">
            <a:extLst>
              <a:ext uri="{FF2B5EF4-FFF2-40B4-BE49-F238E27FC236}">
                <a16:creationId xmlns:a16="http://schemas.microsoft.com/office/drawing/2014/main" id="{944CF459-AAC2-0E4D-8046-1DD8C7CD23E3}"/>
              </a:ext>
            </a:extLst>
          </p:cNvPr>
          <p:cNvPicPr>
            <a:picLocks noChangeAspect="1"/>
          </p:cNvPicPr>
          <p:nvPr/>
        </p:nvPicPr>
        <p:blipFill rotWithShape="1">
          <a:blip r:embed="rId3">
            <a:extLst>
              <a:ext uri="{28A0092B-C50C-407E-A947-70E740481C1C}">
                <a14:useLocalDpi xmlns:a14="http://schemas.microsoft.com/office/drawing/2010/main" val="0"/>
              </a:ext>
            </a:extLst>
          </a:blip>
          <a:srcRect t="2347" r="978"/>
          <a:stretch/>
        </p:blipFill>
        <p:spPr bwMode="auto">
          <a:xfrm>
            <a:off x="1" y="-29107"/>
            <a:ext cx="9144000" cy="643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1C2C4BC7-25DA-4E64-B723-EDACA763F5F1}"/>
              </a:ext>
            </a:extLst>
          </p:cNvPr>
          <p:cNvSpPr txBox="1"/>
          <p:nvPr/>
        </p:nvSpPr>
        <p:spPr>
          <a:xfrm>
            <a:off x="7907764" y="6129926"/>
            <a:ext cx="1236236" cy="246221"/>
          </a:xfrm>
          <a:prstGeom prst="rect">
            <a:avLst/>
          </a:prstGeom>
          <a:noFill/>
        </p:spPr>
        <p:txBody>
          <a:bodyPr wrap="none" rtlCol="0">
            <a:spAutoFit/>
          </a:bodyPr>
          <a:lstStyle/>
          <a:p>
            <a:r>
              <a:rPr lang="de-AT" sz="1000" dirty="0">
                <a:latin typeface="Gill Sans MT" panose="020B0502020104020203" pitchFamily="34" charset="0"/>
              </a:rPr>
              <a:t>Bild: saferinternet.at</a:t>
            </a:r>
          </a:p>
        </p:txBody>
      </p:sp>
      <p:sp>
        <p:nvSpPr>
          <p:cNvPr id="6" name="Textfeld 5">
            <a:extLst>
              <a:ext uri="{FF2B5EF4-FFF2-40B4-BE49-F238E27FC236}">
                <a16:creationId xmlns:a16="http://schemas.microsoft.com/office/drawing/2014/main" id="{A2298212-8459-49EE-8F65-3DC6D01CC801}"/>
              </a:ext>
            </a:extLst>
          </p:cNvPr>
          <p:cNvSpPr txBox="1"/>
          <p:nvPr/>
        </p:nvSpPr>
        <p:spPr>
          <a:xfrm>
            <a:off x="4146699" y="6432357"/>
            <a:ext cx="4997301" cy="677108"/>
          </a:xfrm>
          <a:prstGeom prst="rect">
            <a:avLst/>
          </a:prstGeom>
          <a:noFill/>
        </p:spPr>
        <p:txBody>
          <a:bodyPr wrap="square" rtlCol="0">
            <a:spAutoFit/>
          </a:bodyPr>
          <a:lstStyle/>
          <a:p>
            <a:pPr algn="r"/>
            <a:r>
              <a:rPr lang="de-AT" sz="1900" dirty="0">
                <a:latin typeface="Gill Sans MT" panose="020B0502020104020203" pitchFamily="34" charset="0"/>
              </a:rPr>
              <a:t>WhatsApp</a:t>
            </a:r>
          </a:p>
          <a:p>
            <a:pPr algn="r"/>
            <a:endParaRPr lang="de-AT" sz="1900" dirty="0">
              <a:latin typeface="+mj-lt"/>
            </a:endParaRPr>
          </a:p>
        </p:txBody>
      </p:sp>
    </p:spTree>
    <p:extLst>
      <p:ext uri="{BB962C8B-B14F-4D97-AF65-F5344CB8AC3E}">
        <p14:creationId xmlns:p14="http://schemas.microsoft.com/office/powerpoint/2010/main" val="293228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Themen für Volksschulkinder</a:t>
            </a:r>
          </a:p>
        </p:txBody>
      </p:sp>
      <p:sp>
        <p:nvSpPr>
          <p:cNvPr id="3" name="Inhaltsplatzhalter 2">
            <a:extLst>
              <a:ext uri="{FF2B5EF4-FFF2-40B4-BE49-F238E27FC236}">
                <a16:creationId xmlns:a16="http://schemas.microsoft.com/office/drawing/2014/main" id="{ED60981A-85E6-4104-8406-36123E771F19}"/>
              </a:ext>
            </a:extLst>
          </p:cNvPr>
          <p:cNvSpPr>
            <a:spLocks noGrp="1"/>
          </p:cNvSpPr>
          <p:nvPr>
            <p:ph idx="1"/>
          </p:nvPr>
        </p:nvSpPr>
        <p:spPr/>
        <p:txBody>
          <a:bodyPr/>
          <a:lstStyle/>
          <a:p>
            <a:endParaRPr lang="de-AT"/>
          </a:p>
        </p:txBody>
      </p:sp>
      <p:pic>
        <p:nvPicPr>
          <p:cNvPr id="5" name="Inhaltsplatzhalter 3" descr="Ein Bild, das Person, drinnen, Junge, jung enthält.&#10;&#10;Automatisch generierte Beschreibung">
            <a:extLst>
              <a:ext uri="{FF2B5EF4-FFF2-40B4-BE49-F238E27FC236}">
                <a16:creationId xmlns:a16="http://schemas.microsoft.com/office/drawing/2014/main" id="{5F8A050F-21EA-4ED7-9724-DFAC41DA39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8900"/>
          </a:xfrm>
          <a:prstGeom prst="rect">
            <a:avLst/>
          </a:prstGeom>
        </p:spPr>
      </p:pic>
      <p:sp>
        <p:nvSpPr>
          <p:cNvPr id="7" name="Textfeld 6">
            <a:extLst>
              <a:ext uri="{FF2B5EF4-FFF2-40B4-BE49-F238E27FC236}">
                <a16:creationId xmlns:a16="http://schemas.microsoft.com/office/drawing/2014/main" id="{252B641D-8B66-4CD6-8362-D3E11C599D0D}"/>
              </a:ext>
            </a:extLst>
          </p:cNvPr>
          <p:cNvSpPr txBox="1"/>
          <p:nvPr/>
        </p:nvSpPr>
        <p:spPr>
          <a:xfrm>
            <a:off x="7449304" y="6192221"/>
            <a:ext cx="1694695"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pan xiaozhen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895021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nummernplatzhalter 2">
            <a:extLst>
              <a:ext uri="{FF2B5EF4-FFF2-40B4-BE49-F238E27FC236}">
                <a16:creationId xmlns:a16="http://schemas.microsoft.com/office/drawing/2014/main" id="{26DA559E-9CC2-4632-82AC-EE8962092F58}"/>
              </a:ext>
            </a:extLst>
          </p:cNvPr>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defTabSz="914400" eaLnBrk="1" hangingPunct="1">
              <a:lnSpc>
                <a:spcPct val="100000"/>
              </a:lnSpc>
              <a:spcBef>
                <a:spcPct val="0"/>
              </a:spcBef>
              <a:spcAft>
                <a:spcPts val="600"/>
              </a:spcAft>
              <a:buClrTx/>
              <a:buFontTx/>
              <a:buNone/>
            </a:pPr>
            <a:fld id="{5FAFB64D-8F70-4CC2-A97F-023B064FE6D7}" type="slidenum">
              <a:rPr lang="en-US" altLang="de-DE" sz="1200">
                <a:solidFill>
                  <a:srgbClr val="FFFFFF"/>
                </a:solidFill>
                <a:latin typeface="Calibri" panose="020F0502020204030204" pitchFamily="34" charset="0"/>
              </a:rPr>
              <a:pPr algn="r" defTabSz="914400" eaLnBrk="1" hangingPunct="1">
                <a:lnSpc>
                  <a:spcPct val="100000"/>
                </a:lnSpc>
                <a:spcBef>
                  <a:spcPct val="0"/>
                </a:spcBef>
                <a:spcAft>
                  <a:spcPts val="600"/>
                </a:spcAft>
                <a:buClrTx/>
                <a:buFontTx/>
                <a:buNone/>
              </a:pPr>
              <a:t>20</a:t>
            </a:fld>
            <a:endParaRPr lang="en-US" altLang="de-DE" sz="1200">
              <a:solidFill>
                <a:srgbClr val="FFFFFF"/>
              </a:solidFill>
              <a:latin typeface="Calibri" panose="020F0502020204030204" pitchFamily="34" charset="0"/>
            </a:endParaRPr>
          </a:p>
        </p:txBody>
      </p:sp>
      <p:sp>
        <p:nvSpPr>
          <p:cNvPr id="48130" name="Textfeld 5">
            <a:extLst>
              <a:ext uri="{FF2B5EF4-FFF2-40B4-BE49-F238E27FC236}">
                <a16:creationId xmlns:a16="http://schemas.microsoft.com/office/drawing/2014/main" id="{B1404C75-1D24-4759-942B-AC2D853BFFA7}"/>
              </a:ext>
            </a:extLst>
          </p:cNvPr>
          <p:cNvSpPr txBox="1">
            <a:spLocks noChangeArrowheads="1"/>
          </p:cNvSpPr>
          <p:nvPr/>
        </p:nvSpPr>
        <p:spPr bwMode="auto">
          <a:xfrm>
            <a:off x="3314700" y="6438900"/>
            <a:ext cx="5829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Cyber-Mobbing – Wenn sich Kinder online fertigmachen</a:t>
            </a:r>
            <a:endParaRPr lang="de-AT" altLang="de-DE" sz="1900">
              <a:solidFill>
                <a:schemeClr val="tx1"/>
              </a:solidFill>
              <a:latin typeface="Calibri Light" panose="020F0302020204030204" pitchFamily="34" charset="0"/>
            </a:endParaRPr>
          </a:p>
        </p:txBody>
      </p:sp>
      <p:pic>
        <p:nvPicPr>
          <p:cNvPr id="3" name="Grafik 2" descr="Ein Bild, das Person, jung, Frau, Mädchen enthält.&#10;&#10;Automatisch generierte Beschreibung">
            <a:extLst>
              <a:ext uri="{FF2B5EF4-FFF2-40B4-BE49-F238E27FC236}">
                <a16:creationId xmlns:a16="http://schemas.microsoft.com/office/drawing/2014/main" id="{C6C4E5EB-2CB8-4E66-A6EF-D2B789CDD3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275"/>
            <a:ext cx="9144000" cy="6438900"/>
          </a:xfrm>
          <a:prstGeom prst="rect">
            <a:avLst/>
          </a:prstGeom>
        </p:spPr>
      </p:pic>
      <p:sp>
        <p:nvSpPr>
          <p:cNvPr id="4" name="Textfeld 3">
            <a:extLst>
              <a:ext uri="{FF2B5EF4-FFF2-40B4-BE49-F238E27FC236}">
                <a16:creationId xmlns:a16="http://schemas.microsoft.com/office/drawing/2014/main" id="{2BAACF8C-FD03-47EA-B11B-F6145F3ECF78}"/>
              </a:ext>
            </a:extLst>
          </p:cNvPr>
          <p:cNvSpPr txBox="1"/>
          <p:nvPr/>
        </p:nvSpPr>
        <p:spPr>
          <a:xfrm>
            <a:off x="7567928" y="6110129"/>
            <a:ext cx="1576072"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Free-</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Photos</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21</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3314700" y="6438442"/>
            <a:ext cx="5829299" cy="384721"/>
          </a:xfrm>
          <a:prstGeom prst="rect">
            <a:avLst/>
          </a:prstGeom>
          <a:noFill/>
        </p:spPr>
        <p:txBody>
          <a:bodyPr wrap="square" rtlCol="0">
            <a:spAutoFit/>
          </a:bodyPr>
          <a:lstStyle/>
          <a:p>
            <a:pPr algn="r"/>
            <a:r>
              <a:rPr lang="de-AT" sz="1900" dirty="0">
                <a:latin typeface="Gill Sans MT" panose="020B0502020104020203" pitchFamily="34" charset="0"/>
              </a:rPr>
              <a:t>Cyber-Mobbing – Was tun?</a:t>
            </a:r>
            <a:endParaRPr lang="de-AT" sz="1900" dirty="0">
              <a:latin typeface="+mj-lt"/>
            </a:endParaRPr>
          </a:p>
        </p:txBody>
      </p:sp>
      <p:sp>
        <p:nvSpPr>
          <p:cNvPr id="7" name="Rechteck 6">
            <a:extLst>
              <a:ext uri="{FF2B5EF4-FFF2-40B4-BE49-F238E27FC236}">
                <a16:creationId xmlns:a16="http://schemas.microsoft.com/office/drawing/2014/main" id="{62FF87B1-5E32-4A3F-A89A-5A46659536AF}"/>
              </a:ext>
            </a:extLst>
          </p:cNvPr>
          <p:cNvSpPr/>
          <p:nvPr/>
        </p:nvSpPr>
        <p:spPr>
          <a:xfrm>
            <a:off x="1395663" y="1875711"/>
            <a:ext cx="6352674" cy="2224904"/>
          </a:xfrm>
          <a:prstGeom prst="rect">
            <a:avLst/>
          </a:prstGeom>
        </p:spPr>
        <p:txBody>
          <a:bodyPr wrap="square">
            <a:spAutoFit/>
          </a:bodyPr>
          <a:lstStyle/>
          <a:p>
            <a:pPr marL="285750" indent="-285750">
              <a:lnSpc>
                <a:spcPct val="200000"/>
              </a:lnSpc>
              <a:buClr>
                <a:srgbClr val="F39200"/>
              </a:buClr>
              <a:buFont typeface="Wingdings" panose="05000000000000000000" pitchFamily="2" charset="2"/>
              <a:buChar char="§"/>
            </a:pPr>
            <a:r>
              <a:rPr lang="de-DE" altLang="de-DE" b="1" dirty="0">
                <a:latin typeface="Gill Sans MT" panose="020B0502020104020203" pitchFamily="34" charset="0"/>
                <a:ea typeface="ＭＳ Ｐゴシック" panose="020B0600070205080204" pitchFamily="34" charset="-128"/>
              </a:rPr>
              <a:t>Rede darüber! </a:t>
            </a:r>
            <a:r>
              <a:rPr lang="de-DE" altLang="de-DE" dirty="0">
                <a:latin typeface="Gill Sans MT" panose="020B0502020104020203" pitchFamily="34" charset="0"/>
                <a:ea typeface="ＭＳ Ｐゴシック" panose="020B0600070205080204" pitchFamily="34" charset="-128"/>
              </a:rPr>
              <a:t>Vertrauensperson, 147 Rat auf Draht</a:t>
            </a:r>
          </a:p>
          <a:p>
            <a:pPr marL="285750" indent="-285750">
              <a:lnSpc>
                <a:spcPct val="200000"/>
              </a:lnSpc>
              <a:buClr>
                <a:srgbClr val="F39200"/>
              </a:buClr>
              <a:buFont typeface="Wingdings" panose="05000000000000000000" pitchFamily="2" charset="2"/>
              <a:buChar char="§"/>
            </a:pPr>
            <a:r>
              <a:rPr lang="de-DE" b="1" dirty="0">
                <a:latin typeface="Gill Sans MT" panose="020B0502020104020203" pitchFamily="34" charset="0"/>
                <a:ea typeface="ＭＳ Ｐゴシック" panose="020B0600070205080204" pitchFamily="34" charset="-128"/>
              </a:rPr>
              <a:t>Sichere Beweise!</a:t>
            </a:r>
            <a:r>
              <a:rPr lang="de-AT" b="1" dirty="0">
                <a:latin typeface="Gill Sans MT" panose="020B0502020104020203" pitchFamily="34" charset="0"/>
                <a:ea typeface="ＭＳ Ｐゴシック" panose="020B0600070205080204" pitchFamily="34" charset="-128"/>
              </a:rPr>
              <a:t> </a:t>
            </a:r>
            <a:r>
              <a:rPr lang="de-AT" dirty="0">
                <a:latin typeface="Gill Sans MT" panose="020B0502020104020203" pitchFamily="34" charset="0"/>
                <a:ea typeface="ＭＳ Ｐゴシック" panose="020B0600070205080204" pitchFamily="34" charset="-128"/>
              </a:rPr>
              <a:t>Screenshots, Nachrichten speichern</a:t>
            </a:r>
          </a:p>
          <a:p>
            <a:pPr marL="285750" indent="-285750">
              <a:lnSpc>
                <a:spcPct val="200000"/>
              </a:lnSpc>
              <a:buClr>
                <a:srgbClr val="F39200"/>
              </a:buClr>
              <a:buFont typeface="Wingdings" panose="05000000000000000000" pitchFamily="2" charset="2"/>
              <a:buChar char="§"/>
            </a:pPr>
            <a:r>
              <a:rPr lang="de-AT" b="1" dirty="0">
                <a:latin typeface="Gill Sans MT" panose="020B0502020104020203" pitchFamily="34" charset="0"/>
                <a:ea typeface="ＭＳ Ｐゴシック" panose="020B0600070205080204" pitchFamily="34" charset="-128"/>
              </a:rPr>
              <a:t>Bleib ruhig! </a:t>
            </a:r>
            <a:r>
              <a:rPr lang="de-AT" dirty="0">
                <a:latin typeface="Gill Sans MT" panose="020B0502020104020203" pitchFamily="34" charset="0"/>
                <a:ea typeface="ＭＳ Ｐゴシック" panose="020B0600070205080204" pitchFamily="34" charset="-128"/>
              </a:rPr>
              <a:t>Lass dich nicht provozieren</a:t>
            </a:r>
          </a:p>
          <a:p>
            <a:pPr marL="285750" indent="-285750">
              <a:lnSpc>
                <a:spcPct val="200000"/>
              </a:lnSpc>
              <a:buClr>
                <a:srgbClr val="F39200"/>
              </a:buClr>
              <a:buFont typeface="Wingdings" panose="05000000000000000000" pitchFamily="2" charset="2"/>
              <a:buChar char="§"/>
            </a:pPr>
            <a:r>
              <a:rPr lang="de-AT" b="1" dirty="0">
                <a:latin typeface="Gill Sans MT" panose="020B0502020104020203" pitchFamily="34" charset="0"/>
                <a:ea typeface="ＭＳ Ｐゴシック" panose="020B0600070205080204" pitchFamily="34" charset="-128"/>
              </a:rPr>
              <a:t>Melde, wenn es zu viel wird! </a:t>
            </a:r>
            <a:r>
              <a:rPr lang="de-AT" dirty="0">
                <a:latin typeface="Gill Sans MT" panose="020B0502020104020203" pitchFamily="34" charset="0"/>
                <a:ea typeface="ＭＳ Ｐゴシック" panose="020B0600070205080204" pitchFamily="34" charset="-128"/>
              </a:rPr>
              <a:t>Betreiber, Behörden, Schule</a:t>
            </a:r>
            <a:endParaRPr lang="de-DE" dirty="0">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511065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22</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Online miteinander streiten</a:t>
            </a:r>
          </a:p>
          <a:p>
            <a:pPr algn="r"/>
            <a:endParaRPr lang="de-AT" sz="1900" dirty="0">
              <a:latin typeface="+mj-lt"/>
            </a:endParaRPr>
          </a:p>
        </p:txBody>
      </p:sp>
      <p:pic>
        <p:nvPicPr>
          <p:cNvPr id="7" name="Grafik 6">
            <a:extLst>
              <a:ext uri="{FF2B5EF4-FFF2-40B4-BE49-F238E27FC236}">
                <a16:creationId xmlns:a16="http://schemas.microsoft.com/office/drawing/2014/main" id="{7E0418E3-EF2D-4ACE-9EED-F2659D95C6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94"/>
          <a:stretch/>
        </p:blipFill>
        <p:spPr>
          <a:xfrm>
            <a:off x="0" y="0"/>
            <a:ext cx="9144000" cy="6438442"/>
          </a:xfrm>
          <a:prstGeom prst="rect">
            <a:avLst/>
          </a:prstGeom>
        </p:spPr>
      </p:pic>
      <p:sp>
        <p:nvSpPr>
          <p:cNvPr id="2" name="Textfeld 1">
            <a:extLst>
              <a:ext uri="{FF2B5EF4-FFF2-40B4-BE49-F238E27FC236}">
                <a16:creationId xmlns:a16="http://schemas.microsoft.com/office/drawing/2014/main" id="{30B24E05-7AD2-4165-9642-F5D64585859B}"/>
              </a:ext>
            </a:extLst>
          </p:cNvPr>
          <p:cNvSpPr txBox="1"/>
          <p:nvPr/>
        </p:nvSpPr>
        <p:spPr>
          <a:xfrm>
            <a:off x="7688151" y="6110129"/>
            <a:ext cx="1455848"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FotoRieth</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276704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BAEF5632-64A1-4E04-AE20-55063E6D2F87}"/>
              </a:ext>
            </a:extLst>
          </p:cNvPr>
          <p:cNvSpPr txBox="1"/>
          <p:nvPr/>
        </p:nvSpPr>
        <p:spPr>
          <a:xfrm>
            <a:off x="5789543" y="6433646"/>
            <a:ext cx="3120886" cy="384721"/>
          </a:xfrm>
          <a:prstGeom prst="rect">
            <a:avLst/>
          </a:prstGeom>
          <a:noFill/>
        </p:spPr>
        <p:txBody>
          <a:bodyPr wrap="square" rtlCol="0">
            <a:spAutoFit/>
          </a:bodyPr>
          <a:lstStyle/>
          <a:p>
            <a:pPr algn="r"/>
            <a:r>
              <a:rPr lang="de-AT" sz="1900" dirty="0">
                <a:latin typeface="Gill Sans MT" panose="020B0502020104020203" pitchFamily="34" charset="0"/>
              </a:rPr>
              <a:t>Online miteinander streiten </a:t>
            </a:r>
            <a:endParaRPr lang="de-AT" sz="1900" dirty="0">
              <a:latin typeface="+mj-lt"/>
            </a:endParaRPr>
          </a:p>
        </p:txBody>
      </p:sp>
      <p:sp>
        <p:nvSpPr>
          <p:cNvPr id="2" name="Rechteck 1">
            <a:extLst>
              <a:ext uri="{FF2B5EF4-FFF2-40B4-BE49-F238E27FC236}">
                <a16:creationId xmlns:a16="http://schemas.microsoft.com/office/drawing/2014/main" id="{2F75A7F5-4245-4FCB-A39C-412C7E0773C4}"/>
              </a:ext>
            </a:extLst>
          </p:cNvPr>
          <p:cNvSpPr/>
          <p:nvPr/>
        </p:nvSpPr>
        <p:spPr>
          <a:xfrm>
            <a:off x="1372081" y="2160736"/>
            <a:ext cx="6399837" cy="2121030"/>
          </a:xfrm>
          <a:prstGeom prst="rect">
            <a:avLst/>
          </a:prstGeom>
        </p:spPr>
        <p:txBody>
          <a:bodyPr wrap="square">
            <a:spAutoFit/>
          </a:bodyPr>
          <a:lstStyle/>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Streitigkeiten lösen: </a:t>
            </a:r>
            <a:r>
              <a:rPr lang="de-AT" altLang="de-DE" dirty="0">
                <a:latin typeface="Gill Sans MT" panose="020B0502020104020203" pitchFamily="34" charset="0"/>
                <a:ea typeface="ＭＳ Ｐゴシック" panose="020B0600070205080204" pitchFamily="34" charset="-128"/>
              </a:rPr>
              <a:t>Lernen, wie!</a:t>
            </a:r>
          </a:p>
          <a:p>
            <a:pPr marL="285750" indent="-285750">
              <a:lnSpc>
                <a:spcPct val="150000"/>
              </a:lnSpc>
              <a:buClr>
                <a:srgbClr val="F39200"/>
              </a:buClr>
              <a:buFont typeface="Wingdings" panose="05000000000000000000" pitchFamily="2" charset="2"/>
              <a:buChar char="§"/>
            </a:pPr>
            <a:r>
              <a:rPr lang="de-AT" altLang="de-DE" dirty="0">
                <a:latin typeface="Gill Sans MT" panose="020B0502020104020203" pitchFamily="34" charset="0"/>
                <a:ea typeface="ＭＳ Ｐゴシック" panose="020B0600070205080204" pitchFamily="34" charset="-128"/>
              </a:rPr>
              <a:t>Was </a:t>
            </a:r>
            <a:r>
              <a:rPr lang="de-AT" altLang="de-DE" b="1" dirty="0">
                <a:latin typeface="Gill Sans MT" panose="020B0502020104020203" pitchFamily="34" charset="0"/>
                <a:ea typeface="ＭＳ Ｐゴシック" panose="020B0600070205080204" pitchFamily="34" charset="-128"/>
              </a:rPr>
              <a:t>wissen</a:t>
            </a:r>
            <a:r>
              <a:rPr lang="de-AT" altLang="de-DE" dirty="0">
                <a:latin typeface="Gill Sans MT" panose="020B0502020104020203" pitchFamily="34" charset="0"/>
                <a:ea typeface="ＭＳ Ｐゴシック" panose="020B0600070205080204" pitchFamily="34" charset="-128"/>
              </a:rPr>
              <a:t> andere über mich? Im Internet, aber auch sonst…</a:t>
            </a:r>
          </a:p>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Spaß? </a:t>
            </a:r>
            <a:r>
              <a:rPr lang="de-AT" altLang="de-DE" dirty="0">
                <a:latin typeface="Gill Sans MT" panose="020B0502020104020203" pitchFamily="34" charset="0"/>
                <a:ea typeface="ＭＳ Ｐゴシック" panose="020B0600070205080204" pitchFamily="34" charset="-128"/>
              </a:rPr>
              <a:t>Für alle das gleiche? Redet darüber!</a:t>
            </a:r>
          </a:p>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Klassenklima! </a:t>
            </a:r>
            <a:r>
              <a:rPr lang="de-AT" altLang="de-DE" dirty="0">
                <a:latin typeface="Gill Sans MT" panose="020B0502020104020203" pitchFamily="34" charset="0"/>
                <a:ea typeface="ＭＳ Ｐゴシック" panose="020B0600070205080204" pitchFamily="34" charset="-128"/>
              </a:rPr>
              <a:t>Guter Umgang miteinander</a:t>
            </a:r>
          </a:p>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Passwörter:</a:t>
            </a:r>
            <a:r>
              <a:rPr lang="de-AT" altLang="de-DE" dirty="0">
                <a:latin typeface="Gill Sans MT" panose="020B0502020104020203" pitchFamily="34" charset="0"/>
                <a:ea typeface="ＭＳ Ｐゴシック" panose="020B0600070205080204" pitchFamily="34" charset="-128"/>
              </a:rPr>
              <a:t>  Verwende sichere &amp; gibt sie nicht weiter</a:t>
            </a:r>
          </a:p>
        </p:txBody>
      </p:sp>
    </p:spTree>
    <p:extLst>
      <p:ext uri="{BB962C8B-B14F-4D97-AF65-F5344CB8AC3E}">
        <p14:creationId xmlns:p14="http://schemas.microsoft.com/office/powerpoint/2010/main" val="2801091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1EE4E-012B-4897-90CF-CE2806A4D0CA}"/>
              </a:ext>
            </a:extLst>
          </p:cNvPr>
          <p:cNvSpPr>
            <a:spLocks noGrp="1"/>
          </p:cNvSpPr>
          <p:nvPr>
            <p:ph type="title"/>
          </p:nvPr>
        </p:nvSpPr>
        <p:spPr/>
        <p:txBody>
          <a:bodyPr/>
          <a:lstStyle/>
          <a:p>
            <a:endParaRPr lang="de-AT"/>
          </a:p>
        </p:txBody>
      </p:sp>
      <p:sp>
        <p:nvSpPr>
          <p:cNvPr id="4" name="Textfeld 3">
            <a:extLst>
              <a:ext uri="{FF2B5EF4-FFF2-40B4-BE49-F238E27FC236}">
                <a16:creationId xmlns:a16="http://schemas.microsoft.com/office/drawing/2014/main" id="{E4CEBEB5-8B89-4AE6-B889-42897B41D7EF}"/>
              </a:ext>
            </a:extLst>
          </p:cNvPr>
          <p:cNvSpPr txBox="1"/>
          <p:nvPr/>
        </p:nvSpPr>
        <p:spPr>
          <a:xfrm>
            <a:off x="4146699" y="6473278"/>
            <a:ext cx="4997301" cy="384721"/>
          </a:xfrm>
          <a:prstGeom prst="rect">
            <a:avLst/>
          </a:prstGeom>
          <a:noFill/>
        </p:spPr>
        <p:txBody>
          <a:bodyPr wrap="square" rtlCol="0">
            <a:spAutoFit/>
          </a:bodyPr>
          <a:lstStyle/>
          <a:p>
            <a:pPr algn="r"/>
            <a:r>
              <a:rPr lang="de-AT" sz="1900" dirty="0">
                <a:latin typeface="Gill Sans MT" panose="020B0502020104020203" pitchFamily="34" charset="0"/>
              </a:rPr>
              <a:t>„Freunde“ im Internet</a:t>
            </a:r>
            <a:endParaRPr lang="de-AT" sz="1900" dirty="0">
              <a:latin typeface="+mj-lt"/>
            </a:endParaRPr>
          </a:p>
        </p:txBody>
      </p:sp>
      <p:sp>
        <p:nvSpPr>
          <p:cNvPr id="5" name="Inhaltsplatzhalter 4">
            <a:extLst>
              <a:ext uri="{FF2B5EF4-FFF2-40B4-BE49-F238E27FC236}">
                <a16:creationId xmlns:a16="http://schemas.microsoft.com/office/drawing/2014/main" id="{AF11EE81-8E8A-4300-9CE8-74845985C56C}"/>
              </a:ext>
            </a:extLst>
          </p:cNvPr>
          <p:cNvSpPr>
            <a:spLocks noGrp="1"/>
          </p:cNvSpPr>
          <p:nvPr>
            <p:ph idx="1"/>
          </p:nvPr>
        </p:nvSpPr>
        <p:spPr/>
        <p:txBody>
          <a:bodyPr/>
          <a:lstStyle/>
          <a:p>
            <a:endParaRPr lang="de-AT"/>
          </a:p>
        </p:txBody>
      </p:sp>
      <p:pic>
        <p:nvPicPr>
          <p:cNvPr id="7" name="Picture 2" descr="three children sitting on grass">
            <a:extLst>
              <a:ext uri="{FF2B5EF4-FFF2-40B4-BE49-F238E27FC236}">
                <a16:creationId xmlns:a16="http://schemas.microsoft.com/office/drawing/2014/main" id="{10AE5A9C-862D-430C-8BD5-6A69467A00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59635"/>
            <a:ext cx="9144000" cy="647327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623E6FCC-D8B8-4655-B448-6D99FF23C365}"/>
              </a:ext>
            </a:extLst>
          </p:cNvPr>
          <p:cNvSpPr/>
          <p:nvPr/>
        </p:nvSpPr>
        <p:spPr>
          <a:xfrm>
            <a:off x="7308241" y="6148930"/>
            <a:ext cx="1835759" cy="246221"/>
          </a:xfrm>
          <a:prstGeom prst="rect">
            <a:avLst/>
          </a:prstGeom>
        </p:spPr>
        <p:txBody>
          <a:bodyPr wrap="none">
            <a:spAutoFit/>
          </a:bodyPr>
          <a:lstStyle/>
          <a:p>
            <a:pPr lvl="0" defTabSz="914400">
              <a:defRPr/>
            </a:pPr>
            <a:r>
              <a:rPr lang="de-AT" sz="1000" dirty="0">
                <a:solidFill>
                  <a:schemeClr val="bg1"/>
                </a:solidFill>
                <a:latin typeface="Gill Sans MT" panose="020B0502020104020203" pitchFamily="34" charset="0"/>
              </a:rPr>
              <a:t>Bild: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Charlein</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Gracia</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2560949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BAEF5632-64A1-4E04-AE20-55063E6D2F87}"/>
              </a:ext>
            </a:extLst>
          </p:cNvPr>
          <p:cNvSpPr txBox="1"/>
          <p:nvPr/>
        </p:nvSpPr>
        <p:spPr>
          <a:xfrm>
            <a:off x="5789543" y="6433646"/>
            <a:ext cx="3120886" cy="384721"/>
          </a:xfrm>
          <a:prstGeom prst="rect">
            <a:avLst/>
          </a:prstGeom>
          <a:noFill/>
        </p:spPr>
        <p:txBody>
          <a:bodyPr wrap="square" rtlCol="0">
            <a:spAutoFit/>
          </a:bodyPr>
          <a:lstStyle/>
          <a:p>
            <a:pPr algn="r"/>
            <a:r>
              <a:rPr lang="de-AT" sz="1900" dirty="0">
                <a:latin typeface="Gill Sans MT" panose="020B0502020104020203" pitchFamily="34" charset="0"/>
              </a:rPr>
              <a:t>„Freunde“ im Internet</a:t>
            </a:r>
            <a:endParaRPr lang="de-AT" sz="1900" dirty="0">
              <a:latin typeface="+mj-lt"/>
            </a:endParaRPr>
          </a:p>
        </p:txBody>
      </p:sp>
      <p:sp>
        <p:nvSpPr>
          <p:cNvPr id="2" name="Rechteck 1">
            <a:extLst>
              <a:ext uri="{FF2B5EF4-FFF2-40B4-BE49-F238E27FC236}">
                <a16:creationId xmlns:a16="http://schemas.microsoft.com/office/drawing/2014/main" id="{2F75A7F5-4245-4FCB-A39C-412C7E0773C4}"/>
              </a:ext>
            </a:extLst>
          </p:cNvPr>
          <p:cNvSpPr/>
          <p:nvPr/>
        </p:nvSpPr>
        <p:spPr>
          <a:xfrm>
            <a:off x="0" y="1390174"/>
            <a:ext cx="9144000" cy="3685368"/>
          </a:xfrm>
          <a:prstGeom prst="rect">
            <a:avLst/>
          </a:prstGeom>
        </p:spPr>
        <p:txBody>
          <a:bodyPr wrap="square">
            <a:spAutoFit/>
          </a:bodyPr>
          <a:lstStyle/>
          <a:p>
            <a:pPr algn="ctr">
              <a:lnSpc>
                <a:spcPct val="150000"/>
              </a:lnSpc>
              <a:buClr>
                <a:srgbClr val="F39200"/>
              </a:buClr>
            </a:pPr>
            <a:r>
              <a:rPr lang="de-AT" altLang="de-DE" sz="5400" b="1" dirty="0">
                <a:latin typeface="Gill Sans MT" panose="020B0502020104020203" pitchFamily="34" charset="0"/>
                <a:ea typeface="ＭＳ Ｐゴシック" panose="020B0600070205080204" pitchFamily="34" charset="-128"/>
              </a:rPr>
              <a:t>Sei vorsichtig!</a:t>
            </a:r>
          </a:p>
          <a:p>
            <a:pPr algn="ctr">
              <a:lnSpc>
                <a:spcPct val="150000"/>
              </a:lnSpc>
              <a:buClr>
                <a:srgbClr val="F39200"/>
              </a:buClr>
            </a:pPr>
            <a:r>
              <a:rPr lang="de-AT" altLang="de-DE" sz="5400" b="1" dirty="0">
                <a:latin typeface="Gill Sans MT" panose="020B0502020104020203" pitchFamily="34" charset="0"/>
                <a:ea typeface="ＭＳ Ｐゴシック" panose="020B0600070205080204" pitchFamily="34" charset="-128"/>
              </a:rPr>
              <a:t>Sei misstrauisch</a:t>
            </a:r>
          </a:p>
          <a:p>
            <a:pPr algn="ctr">
              <a:lnSpc>
                <a:spcPct val="150000"/>
              </a:lnSpc>
              <a:buClr>
                <a:srgbClr val="F39200"/>
              </a:buClr>
            </a:pPr>
            <a:r>
              <a:rPr lang="de-AT" altLang="de-DE" sz="5400" b="1" dirty="0">
                <a:latin typeface="Gill Sans MT" panose="020B0502020104020203" pitchFamily="34" charset="0"/>
                <a:ea typeface="ＭＳ Ｐゴシック" panose="020B0600070205080204" pitchFamily="34" charset="-128"/>
              </a:rPr>
              <a:t>Sei selbstbewusst!</a:t>
            </a:r>
            <a:endParaRPr lang="de-AT" altLang="de-DE" sz="5400" dirty="0">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4023586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Foliennummernplatzhalter 4">
            <a:extLst>
              <a:ext uri="{FF2B5EF4-FFF2-40B4-BE49-F238E27FC236}">
                <a16:creationId xmlns:a16="http://schemas.microsoft.com/office/drawing/2014/main" id="{01792351-5D90-4784-B400-E9D8A654612C}"/>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fld id="{561F1649-ECB7-4A79-B72A-E66BE25BCBAE}" type="slidenum">
              <a:rPr lang="de-AT" altLang="de-DE">
                <a:solidFill>
                  <a:schemeClr val="tx1"/>
                </a:solidFill>
                <a:latin typeface="Calibri" panose="020F0502020204030204" pitchFamily="34" charset="0"/>
              </a:rPr>
              <a:pPr eaLnBrk="1" hangingPunct="1">
                <a:lnSpc>
                  <a:spcPct val="100000"/>
                </a:lnSpc>
                <a:spcBef>
                  <a:spcPct val="0"/>
                </a:spcBef>
                <a:buClrTx/>
                <a:buFontTx/>
                <a:buNone/>
              </a:pPr>
              <a:t>26</a:t>
            </a:fld>
            <a:endParaRPr lang="de-AT" altLang="de-DE">
              <a:solidFill>
                <a:schemeClr val="tx1"/>
              </a:solidFill>
              <a:latin typeface="Calibri" panose="020F0502020204030204" pitchFamily="34" charset="0"/>
            </a:endParaRPr>
          </a:p>
        </p:txBody>
      </p:sp>
      <p:sp>
        <p:nvSpPr>
          <p:cNvPr id="112643" name="Textfeld 9">
            <a:extLst>
              <a:ext uri="{FF2B5EF4-FFF2-40B4-BE49-F238E27FC236}">
                <a16:creationId xmlns:a16="http://schemas.microsoft.com/office/drawing/2014/main" id="{15E09385-8965-410F-9372-0E769E3BE520}"/>
              </a:ext>
            </a:extLst>
          </p:cNvPr>
          <p:cNvSpPr txBox="1">
            <a:spLocks noChangeArrowheads="1"/>
          </p:cNvSpPr>
          <p:nvPr/>
        </p:nvSpPr>
        <p:spPr bwMode="auto">
          <a:xfrm>
            <a:off x="5789613" y="6434138"/>
            <a:ext cx="3121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Quellen im Internet</a:t>
            </a:r>
            <a:endParaRPr lang="de-AT" altLang="de-DE" sz="1900">
              <a:solidFill>
                <a:schemeClr val="tx1"/>
              </a:solidFill>
              <a:latin typeface="Calibri Light" panose="020F0302020204030204" pitchFamily="34" charset="0"/>
            </a:endParaRPr>
          </a:p>
        </p:txBody>
      </p:sp>
      <p:pic>
        <p:nvPicPr>
          <p:cNvPr id="3" name="Grafik 2" descr="Ein Bild, das sitzend, Spielzeug, Computer, Tisch enthält.&#10;&#10;Automatisch generierte Beschreibung">
            <a:extLst>
              <a:ext uri="{FF2B5EF4-FFF2-40B4-BE49-F238E27FC236}">
                <a16:creationId xmlns:a16="http://schemas.microsoft.com/office/drawing/2014/main" id="{0AFFBEB2-AE69-49F8-8018-40EB54693A9F}"/>
              </a:ext>
            </a:extLst>
          </p:cNvPr>
          <p:cNvPicPr>
            <a:picLocks noChangeAspect="1"/>
          </p:cNvPicPr>
          <p:nvPr/>
        </p:nvPicPr>
        <p:blipFill rotWithShape="1">
          <a:blip r:embed="rId3">
            <a:extLst>
              <a:ext uri="{28A0092B-C50C-407E-A947-70E740481C1C}">
                <a14:useLocalDpi xmlns:a14="http://schemas.microsoft.com/office/drawing/2010/main" val="0"/>
              </a:ext>
            </a:extLst>
          </a:blip>
          <a:srcRect l="19215" t="6717" r="14804" b="430"/>
          <a:stretch/>
        </p:blipFill>
        <p:spPr>
          <a:xfrm>
            <a:off x="0" y="1"/>
            <a:ext cx="9144000" cy="6434138"/>
          </a:xfrm>
          <a:prstGeom prst="rect">
            <a:avLst/>
          </a:prstGeom>
        </p:spPr>
      </p:pic>
      <p:sp>
        <p:nvSpPr>
          <p:cNvPr id="4" name="Textfeld 3">
            <a:extLst>
              <a:ext uri="{FF2B5EF4-FFF2-40B4-BE49-F238E27FC236}">
                <a16:creationId xmlns:a16="http://schemas.microsoft.com/office/drawing/2014/main" id="{FC6D8187-0DC0-4EE3-9060-C04219FE948C}"/>
              </a:ext>
            </a:extLst>
          </p:cNvPr>
          <p:cNvSpPr txBox="1"/>
          <p:nvPr/>
        </p:nvSpPr>
        <p:spPr>
          <a:xfrm>
            <a:off x="7809980" y="6187916"/>
            <a:ext cx="133402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qimono</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4EB6AD38-91A4-4A19-BB3D-693095A73EB5}"/>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Kindersuchmaschinen</a:t>
            </a:r>
          </a:p>
        </p:txBody>
      </p:sp>
      <p:pic>
        <p:nvPicPr>
          <p:cNvPr id="9" name="Grafik 8">
            <a:hlinkClick r:id="rId3"/>
            <a:extLst>
              <a:ext uri="{FF2B5EF4-FFF2-40B4-BE49-F238E27FC236}">
                <a16:creationId xmlns:a16="http://schemas.microsoft.com/office/drawing/2014/main" id="{D5B0551D-5610-4654-82DD-BAFEC4C570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97"/>
          <a:stretch/>
        </p:blipFill>
        <p:spPr>
          <a:xfrm>
            <a:off x="0" y="0"/>
            <a:ext cx="9144000" cy="6438442"/>
          </a:xfrm>
          <a:prstGeom prst="rect">
            <a:avLst/>
          </a:prstGeom>
          <a:ln>
            <a:noFill/>
          </a:ln>
          <a:effectLst/>
        </p:spPr>
      </p:pic>
    </p:spTree>
    <p:extLst>
      <p:ext uri="{BB962C8B-B14F-4D97-AF65-F5344CB8AC3E}">
        <p14:creationId xmlns:p14="http://schemas.microsoft.com/office/powerpoint/2010/main" val="3951473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feld 9">
            <a:extLst>
              <a:ext uri="{FF2B5EF4-FFF2-40B4-BE49-F238E27FC236}">
                <a16:creationId xmlns:a16="http://schemas.microsoft.com/office/drawing/2014/main" id="{74DD9501-E531-4E91-ABB7-20628E1CCFDB}"/>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Bildbearbeitung mit Photoshop</a:t>
            </a:r>
          </a:p>
        </p:txBody>
      </p:sp>
      <p:pic>
        <p:nvPicPr>
          <p:cNvPr id="6" name="Grafik 5" descr="Ein Bild, das draußen, Tier, Säugetier, Gras enthält.&#10;&#10;Automatisch generierte Beschreibung">
            <a:extLst>
              <a:ext uri="{FF2B5EF4-FFF2-40B4-BE49-F238E27FC236}">
                <a16:creationId xmlns:a16="http://schemas.microsoft.com/office/drawing/2014/main" id="{C694EFA9-9E8B-47A2-84CF-BFF48BCD83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414315"/>
          </a:xfrm>
          <a:prstGeom prst="rect">
            <a:avLst/>
          </a:prstGeom>
        </p:spPr>
      </p:pic>
      <p:sp>
        <p:nvSpPr>
          <p:cNvPr id="7" name="Rechteck 6">
            <a:extLst>
              <a:ext uri="{FF2B5EF4-FFF2-40B4-BE49-F238E27FC236}">
                <a16:creationId xmlns:a16="http://schemas.microsoft.com/office/drawing/2014/main" id="{250A315D-6116-4C40-B41D-EF4E807A7652}"/>
              </a:ext>
            </a:extLst>
          </p:cNvPr>
          <p:cNvSpPr/>
          <p:nvPr/>
        </p:nvSpPr>
        <p:spPr>
          <a:xfrm>
            <a:off x="7362743" y="6168093"/>
            <a:ext cx="1781257"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SarahRichterArt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826E8D8-8351-43C9-8E42-F85162C13BE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Suchergebnisse verstehen</a:t>
            </a:r>
            <a:endParaRPr lang="de-AT" sz="1900" dirty="0">
              <a:latin typeface="+mj-lt"/>
            </a:endParaRPr>
          </a:p>
        </p:txBody>
      </p:sp>
      <p:pic>
        <p:nvPicPr>
          <p:cNvPr id="7" name="Bild 4" descr="Bildschirmfoto 2014-11-12 um 16.20.24.png">
            <a:extLst>
              <a:ext uri="{FF2B5EF4-FFF2-40B4-BE49-F238E27FC236}">
                <a16:creationId xmlns:a16="http://schemas.microsoft.com/office/drawing/2014/main" id="{3484988C-1785-4669-989C-BDC8FEB5ED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438442"/>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609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Themen für Volksschulkinder</a:t>
            </a:r>
          </a:p>
        </p:txBody>
      </p:sp>
      <p:sp>
        <p:nvSpPr>
          <p:cNvPr id="21" name="Rechteck 20">
            <a:extLst>
              <a:ext uri="{FF2B5EF4-FFF2-40B4-BE49-F238E27FC236}">
                <a16:creationId xmlns:a16="http://schemas.microsoft.com/office/drawing/2014/main" id="{85EF6242-56E1-4E19-807C-F1C396C406CE}"/>
              </a:ext>
            </a:extLst>
          </p:cNvPr>
          <p:cNvSpPr/>
          <p:nvPr/>
        </p:nvSpPr>
        <p:spPr>
          <a:xfrm>
            <a:off x="667277" y="1611385"/>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Umgang mit persönlichen Daten</a:t>
            </a:r>
          </a:p>
        </p:txBody>
      </p:sp>
      <p:sp>
        <p:nvSpPr>
          <p:cNvPr id="22" name="Rechteck 21">
            <a:extLst>
              <a:ext uri="{FF2B5EF4-FFF2-40B4-BE49-F238E27FC236}">
                <a16:creationId xmlns:a16="http://schemas.microsoft.com/office/drawing/2014/main" id="{7E60B4B5-2BE7-4197-A714-8DC2FC949857}"/>
              </a:ext>
            </a:extLst>
          </p:cNvPr>
          <p:cNvSpPr/>
          <p:nvPr/>
        </p:nvSpPr>
        <p:spPr>
          <a:xfrm>
            <a:off x="4848680" y="1614761"/>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Passwörter</a:t>
            </a:r>
          </a:p>
        </p:txBody>
      </p:sp>
      <p:sp>
        <p:nvSpPr>
          <p:cNvPr id="25" name="Rechteck 24">
            <a:extLst>
              <a:ext uri="{FF2B5EF4-FFF2-40B4-BE49-F238E27FC236}">
                <a16:creationId xmlns:a16="http://schemas.microsoft.com/office/drawing/2014/main" id="{811911CE-A802-4CF9-BB89-003F71744D47}"/>
              </a:ext>
            </a:extLst>
          </p:cNvPr>
          <p:cNvSpPr/>
          <p:nvPr/>
        </p:nvSpPr>
        <p:spPr>
          <a:xfrm>
            <a:off x="4848678" y="2244760"/>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Exzessives Spielen</a:t>
            </a:r>
          </a:p>
        </p:txBody>
      </p:sp>
      <p:sp>
        <p:nvSpPr>
          <p:cNvPr id="26" name="Rechteck 25">
            <a:extLst>
              <a:ext uri="{FF2B5EF4-FFF2-40B4-BE49-F238E27FC236}">
                <a16:creationId xmlns:a16="http://schemas.microsoft.com/office/drawing/2014/main" id="{F57892BB-DAB1-405B-A4E7-8B6F7C7AA51D}"/>
              </a:ext>
            </a:extLst>
          </p:cNvPr>
          <p:cNvSpPr/>
          <p:nvPr/>
        </p:nvSpPr>
        <p:spPr>
          <a:xfrm>
            <a:off x="4848678" y="2921652"/>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Exzessive Nutzung von Geräten</a:t>
            </a:r>
          </a:p>
        </p:txBody>
      </p:sp>
      <p:sp>
        <p:nvSpPr>
          <p:cNvPr id="27" name="Rechteck 26">
            <a:extLst>
              <a:ext uri="{FF2B5EF4-FFF2-40B4-BE49-F238E27FC236}">
                <a16:creationId xmlns:a16="http://schemas.microsoft.com/office/drawing/2014/main" id="{CB2495F1-E8B2-4361-BCE6-13E8E3126533}"/>
              </a:ext>
            </a:extLst>
          </p:cNvPr>
          <p:cNvSpPr/>
          <p:nvPr/>
        </p:nvSpPr>
        <p:spPr>
          <a:xfrm>
            <a:off x="667275" y="3555028"/>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Kosten erkennen</a:t>
            </a:r>
          </a:p>
        </p:txBody>
      </p:sp>
      <p:sp>
        <p:nvSpPr>
          <p:cNvPr id="28" name="Rechteck 27">
            <a:extLst>
              <a:ext uri="{FF2B5EF4-FFF2-40B4-BE49-F238E27FC236}">
                <a16:creationId xmlns:a16="http://schemas.microsoft.com/office/drawing/2014/main" id="{78EB9185-E7CB-4274-8613-47F4D16C2A72}"/>
              </a:ext>
            </a:extLst>
          </p:cNvPr>
          <p:cNvSpPr/>
          <p:nvPr/>
        </p:nvSpPr>
        <p:spPr>
          <a:xfrm>
            <a:off x="4848678" y="3555027"/>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Umgang miteinander</a:t>
            </a:r>
          </a:p>
        </p:txBody>
      </p:sp>
      <p:sp>
        <p:nvSpPr>
          <p:cNvPr id="29" name="Rechteck 28">
            <a:extLst>
              <a:ext uri="{FF2B5EF4-FFF2-40B4-BE49-F238E27FC236}">
                <a16:creationId xmlns:a16="http://schemas.microsoft.com/office/drawing/2014/main" id="{F295E442-3586-4E82-A9B5-4250CDFBF845}"/>
              </a:ext>
            </a:extLst>
          </p:cNvPr>
          <p:cNvSpPr/>
          <p:nvPr/>
        </p:nvSpPr>
        <p:spPr>
          <a:xfrm>
            <a:off x="667275" y="4228642"/>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Wer darf was fotografieren?</a:t>
            </a:r>
          </a:p>
        </p:txBody>
      </p:sp>
      <p:sp>
        <p:nvSpPr>
          <p:cNvPr id="30" name="Rechteck 29">
            <a:extLst>
              <a:ext uri="{FF2B5EF4-FFF2-40B4-BE49-F238E27FC236}">
                <a16:creationId xmlns:a16="http://schemas.microsoft.com/office/drawing/2014/main" id="{810B5041-6F9E-45DE-94AC-844F20201DB5}"/>
              </a:ext>
            </a:extLst>
          </p:cNvPr>
          <p:cNvSpPr/>
          <p:nvPr/>
        </p:nvSpPr>
        <p:spPr>
          <a:xfrm>
            <a:off x="4848678" y="4228641"/>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Apps &amp; Spiele</a:t>
            </a:r>
          </a:p>
        </p:txBody>
      </p:sp>
      <p:sp>
        <p:nvSpPr>
          <p:cNvPr id="35" name="Rechteck 34">
            <a:extLst>
              <a:ext uri="{FF2B5EF4-FFF2-40B4-BE49-F238E27FC236}">
                <a16:creationId xmlns:a16="http://schemas.microsoft.com/office/drawing/2014/main" id="{54926385-E3EE-483A-A3C3-FB485A08C2FA}"/>
              </a:ext>
            </a:extLst>
          </p:cNvPr>
          <p:cNvSpPr/>
          <p:nvPr/>
        </p:nvSpPr>
        <p:spPr>
          <a:xfrm>
            <a:off x="667275" y="2284999"/>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Identitäten online &amp; in echt</a:t>
            </a:r>
          </a:p>
        </p:txBody>
      </p:sp>
      <p:sp>
        <p:nvSpPr>
          <p:cNvPr id="36" name="Rechteck 35">
            <a:extLst>
              <a:ext uri="{FF2B5EF4-FFF2-40B4-BE49-F238E27FC236}">
                <a16:creationId xmlns:a16="http://schemas.microsoft.com/office/drawing/2014/main" id="{32805650-347C-4424-9582-7CEC6FB3803D}"/>
              </a:ext>
            </a:extLst>
          </p:cNvPr>
          <p:cNvSpPr/>
          <p:nvPr/>
        </p:nvSpPr>
        <p:spPr>
          <a:xfrm>
            <a:off x="667274" y="2911992"/>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Angstmachende Inhalte</a:t>
            </a:r>
          </a:p>
        </p:txBody>
      </p:sp>
    </p:spTree>
    <p:extLst>
      <p:ext uri="{BB962C8B-B14F-4D97-AF65-F5344CB8AC3E}">
        <p14:creationId xmlns:p14="http://schemas.microsoft.com/office/powerpoint/2010/main" val="976597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1544311-E57B-4CA3-B347-76D73AA031B9}"/>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Du bist nicht allein!</a:t>
            </a:r>
          </a:p>
        </p:txBody>
      </p:sp>
      <p:pic>
        <p:nvPicPr>
          <p:cNvPr id="3" name="Grafik 2">
            <a:hlinkClick r:id="rId3"/>
            <a:extLst>
              <a:ext uri="{FF2B5EF4-FFF2-40B4-BE49-F238E27FC236}">
                <a16:creationId xmlns:a16="http://schemas.microsoft.com/office/drawing/2014/main" id="{6FB8BC20-7D94-4910-9EE0-FCD48A4A15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63956" y="1589727"/>
            <a:ext cx="6616087" cy="3678545"/>
          </a:xfrm>
          <a:prstGeom prst="rect">
            <a:avLst/>
          </a:prstGeom>
        </p:spPr>
      </p:pic>
    </p:spTree>
    <p:extLst>
      <p:ext uri="{BB962C8B-B14F-4D97-AF65-F5344CB8AC3E}">
        <p14:creationId xmlns:p14="http://schemas.microsoft.com/office/powerpoint/2010/main" val="3867140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Veröffentlichung von Fotos</a:t>
            </a:r>
          </a:p>
          <a:p>
            <a:pPr algn="r"/>
            <a:endParaRPr lang="de-AT" sz="1900" dirty="0">
              <a:latin typeface="+mj-lt"/>
            </a:endParaRPr>
          </a:p>
        </p:txBody>
      </p:sp>
      <p:pic>
        <p:nvPicPr>
          <p:cNvPr id="3" name="Grafik 2" descr="Ein Bild, das draußen, Baum, Sport, Wasser enthält.&#10;&#10;Mit sehr hoher Zuverlässigkeit generierte Beschreibung">
            <a:extLst>
              <a:ext uri="{FF2B5EF4-FFF2-40B4-BE49-F238E27FC236}">
                <a16:creationId xmlns:a16="http://schemas.microsoft.com/office/drawing/2014/main" id="{FB0A7844-65B3-4235-907D-B3647ED0E1A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2" y="-35560"/>
            <a:ext cx="9144001" cy="6438442"/>
          </a:xfrm>
          <a:prstGeom prst="rect">
            <a:avLst/>
          </a:prstGeom>
        </p:spPr>
      </p:pic>
      <p:sp>
        <p:nvSpPr>
          <p:cNvPr id="2" name="Rechteck 1">
            <a:extLst>
              <a:ext uri="{FF2B5EF4-FFF2-40B4-BE49-F238E27FC236}">
                <a16:creationId xmlns:a16="http://schemas.microsoft.com/office/drawing/2014/main" id="{A531132D-8CB6-4CA8-8448-486ADCD7395B}"/>
              </a:ext>
            </a:extLst>
          </p:cNvPr>
          <p:cNvSpPr/>
          <p:nvPr/>
        </p:nvSpPr>
        <p:spPr>
          <a:xfrm>
            <a:off x="7500600" y="6156661"/>
            <a:ext cx="1643399" cy="246221"/>
          </a:xfrm>
          <a:prstGeom prst="rect">
            <a:avLst/>
          </a:prstGeom>
        </p:spPr>
        <p:txBody>
          <a:bodyPr wrap="none">
            <a:spAutoFit/>
          </a:bodyPr>
          <a:lstStyle/>
          <a:p>
            <a:pPr lvl="0" defTabSz="914400">
              <a:defRPr/>
            </a:pPr>
            <a:r>
              <a:rPr lang="de-AT" sz="1000" dirty="0">
                <a:latin typeface="Gill Sans MT" panose="020B0502020104020203" pitchFamily="34" charset="0"/>
              </a:rPr>
              <a:t>Bild: </a:t>
            </a:r>
            <a:r>
              <a:rPr lang="de-AT" sz="1000" dirty="0">
                <a:latin typeface="Gill Sans MT" panose="020B0502020104020203" pitchFamily="34" charset="0"/>
                <a:hlinkClick r:id="rId5">
                  <a:extLst>
                    <a:ext uri="{A12FA001-AC4F-418D-AE19-62706E023703}">
                      <ahyp:hlinkClr xmlns:ahyp="http://schemas.microsoft.com/office/drawing/2018/hyperlinkcolor" val="tx"/>
                    </a:ext>
                  </a:extLst>
                </a:hlinkClick>
              </a:rPr>
              <a:t>Luke Porter </a:t>
            </a:r>
            <a:r>
              <a:rPr lang="de-AT" sz="1000" dirty="0">
                <a:latin typeface="Gill Sans MT" panose="020B0502020104020203" pitchFamily="34" charset="0"/>
              </a:rPr>
              <a:t>/ Unsplash</a:t>
            </a:r>
          </a:p>
        </p:txBody>
      </p:sp>
    </p:spTree>
    <p:extLst>
      <p:ext uri="{BB962C8B-B14F-4D97-AF65-F5344CB8AC3E}">
        <p14:creationId xmlns:p14="http://schemas.microsoft.com/office/powerpoint/2010/main" val="2749818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Veröffentlichung von Fotos</a:t>
            </a:r>
          </a:p>
          <a:p>
            <a:pPr algn="r"/>
            <a:endParaRPr lang="de-AT" sz="1900" dirty="0">
              <a:latin typeface="+mj-lt"/>
            </a:endParaRPr>
          </a:p>
        </p:txBody>
      </p:sp>
      <p:sp>
        <p:nvSpPr>
          <p:cNvPr id="4" name="Inhaltsplatzhalter 2">
            <a:extLst>
              <a:ext uri="{FF2B5EF4-FFF2-40B4-BE49-F238E27FC236}">
                <a16:creationId xmlns:a16="http://schemas.microsoft.com/office/drawing/2014/main" id="{08FB5D20-D8CD-4086-98CF-8C7B0E16AD05}"/>
              </a:ext>
            </a:extLst>
          </p:cNvPr>
          <p:cNvSpPr txBox="1">
            <a:spLocks/>
          </p:cNvSpPr>
          <p:nvPr/>
        </p:nvSpPr>
        <p:spPr>
          <a:xfrm>
            <a:off x="653365" y="0"/>
            <a:ext cx="7886700" cy="6438442"/>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457200">
              <a:buFont typeface="Wingdings" panose="05000000000000000000" pitchFamily="2" charset="2"/>
              <a:buChar char="§"/>
            </a:pPr>
            <a:endParaRPr lang="en-US" sz="2000" dirty="0">
              <a:solidFill>
                <a:schemeClr val="tx1"/>
              </a:solidFill>
              <a:latin typeface="Gill Sans MT" panose="020B0502020104020203" pitchFamily="34" charset="0"/>
            </a:endParaRPr>
          </a:p>
          <a:p>
            <a:pPr marL="742950" indent="-457200">
              <a:buFont typeface="Wingdings" panose="05000000000000000000" pitchFamily="2" charset="2"/>
              <a:buChar char="§"/>
            </a:pPr>
            <a:r>
              <a:rPr lang="en-US" sz="2000" dirty="0" err="1">
                <a:solidFill>
                  <a:schemeClr val="tx1"/>
                </a:solidFill>
                <a:latin typeface="Gill Sans MT" panose="020B0502020104020203" pitchFamily="34" charset="0"/>
              </a:rPr>
              <a:t>Achte</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darauf</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dass</a:t>
            </a:r>
            <a:r>
              <a:rPr lang="en-US" sz="2000" dirty="0">
                <a:solidFill>
                  <a:schemeClr val="tx1"/>
                </a:solidFill>
                <a:latin typeface="Gill Sans MT" panose="020B0502020104020203" pitchFamily="34" charset="0"/>
              </a:rPr>
              <a:t> du </a:t>
            </a:r>
            <a:r>
              <a:rPr lang="en-US" sz="2000" b="1" dirty="0" err="1">
                <a:solidFill>
                  <a:schemeClr val="tx1"/>
                </a:solidFill>
                <a:latin typeface="Gill Sans MT" panose="020B0502020104020203" pitchFamily="34" charset="0"/>
              </a:rPr>
              <a:t>nicht</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zu</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viel</a:t>
            </a:r>
            <a:r>
              <a:rPr lang="en-US" sz="2000" b="1" dirty="0">
                <a:solidFill>
                  <a:schemeClr val="tx1"/>
                </a:solidFill>
                <a:latin typeface="Gill Sans MT" panose="020B0502020104020203" pitchFamily="34" charset="0"/>
              </a:rPr>
              <a:t> </a:t>
            </a:r>
            <a:r>
              <a:rPr lang="en-US" sz="2000" dirty="0">
                <a:solidFill>
                  <a:schemeClr val="tx1"/>
                </a:solidFill>
                <a:latin typeface="Gill Sans MT" panose="020B0502020104020203" pitchFamily="34" charset="0"/>
              </a:rPr>
              <a:t>von </a:t>
            </a:r>
            <a:r>
              <a:rPr lang="en-US" sz="2000" dirty="0" err="1">
                <a:solidFill>
                  <a:schemeClr val="tx1"/>
                </a:solidFill>
                <a:latin typeface="Gill Sans MT" panose="020B0502020104020203" pitchFamily="34" charset="0"/>
              </a:rPr>
              <a:t>dir</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zeigst</a:t>
            </a:r>
            <a:r>
              <a:rPr lang="en-US" sz="20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000" b="1" dirty="0" err="1">
                <a:solidFill>
                  <a:schemeClr val="tx1"/>
                </a:solidFill>
                <a:latin typeface="Gill Sans MT" panose="020B0502020104020203" pitchFamily="34" charset="0"/>
              </a:rPr>
              <a:t>Frage</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immer</a:t>
            </a:r>
            <a:r>
              <a:rPr lang="en-US" sz="2000" dirty="0">
                <a:solidFill>
                  <a:schemeClr val="tx1"/>
                </a:solidFill>
                <a:latin typeface="Gill Sans MT" panose="020B0502020104020203" pitchFamily="34" charset="0"/>
              </a:rPr>
              <a:t> </a:t>
            </a:r>
            <a:r>
              <a:rPr lang="en-US" sz="2000" b="1" dirty="0">
                <a:solidFill>
                  <a:schemeClr val="tx1"/>
                </a:solidFill>
                <a:latin typeface="Gill Sans MT" panose="020B0502020104020203" pitchFamily="34" charset="0"/>
              </a:rPr>
              <a:t>um </a:t>
            </a:r>
            <a:r>
              <a:rPr lang="en-US" sz="2000" b="1" dirty="0" err="1">
                <a:solidFill>
                  <a:schemeClr val="tx1"/>
                </a:solidFill>
                <a:latin typeface="Gill Sans MT" panose="020B0502020104020203" pitchFamily="34" charset="0"/>
              </a:rPr>
              <a:t>Erlaubnis</a:t>
            </a:r>
            <a:r>
              <a:rPr lang="en-US" sz="2000" dirty="0">
                <a:solidFill>
                  <a:schemeClr val="tx1"/>
                </a:solidFill>
                <a:latin typeface="Gill Sans MT" panose="020B0502020104020203" pitchFamily="34" charset="0"/>
              </a:rPr>
              <a:t>, bevor du </a:t>
            </a:r>
            <a:r>
              <a:rPr lang="en-US" sz="2000" dirty="0" err="1">
                <a:solidFill>
                  <a:schemeClr val="tx1"/>
                </a:solidFill>
                <a:latin typeface="Gill Sans MT" panose="020B0502020104020203" pitchFamily="34" charset="0"/>
              </a:rPr>
              <a:t>ein</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Foto</a:t>
            </a:r>
            <a:r>
              <a:rPr lang="en-US" sz="2000" dirty="0">
                <a:solidFill>
                  <a:schemeClr val="tx1"/>
                </a:solidFill>
                <a:latin typeface="Gill Sans MT" panose="020B0502020104020203" pitchFamily="34" charset="0"/>
              </a:rPr>
              <a:t> von </a:t>
            </a:r>
            <a:r>
              <a:rPr lang="en-US" sz="2000" dirty="0" err="1">
                <a:solidFill>
                  <a:schemeClr val="tx1"/>
                </a:solidFill>
                <a:latin typeface="Gill Sans MT" panose="020B0502020104020203" pitchFamily="34" charset="0"/>
              </a:rPr>
              <a:t>anderen</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postest</a:t>
            </a:r>
            <a:r>
              <a:rPr lang="en-US" sz="20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000" dirty="0" err="1">
                <a:solidFill>
                  <a:schemeClr val="tx1"/>
                </a:solidFill>
                <a:latin typeface="Gill Sans MT" panose="020B0502020104020203" pitchFamily="34" charset="0"/>
              </a:rPr>
              <a:t>Veröffentlichte</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Fotos</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dürfen</a:t>
            </a:r>
            <a:r>
              <a:rPr lang="en-US" sz="2000" dirty="0">
                <a:solidFill>
                  <a:schemeClr val="tx1"/>
                </a:solidFill>
                <a:latin typeface="Gill Sans MT" panose="020B0502020104020203" pitchFamily="34" charset="0"/>
              </a:rPr>
              <a:t> die </a:t>
            </a:r>
            <a:r>
              <a:rPr lang="en-US" sz="2000" dirty="0" err="1">
                <a:solidFill>
                  <a:schemeClr val="tx1"/>
                </a:solidFill>
                <a:latin typeface="Gill Sans MT" panose="020B0502020104020203" pitchFamily="34" charset="0"/>
              </a:rPr>
              <a:t>Abgebildeten</a:t>
            </a:r>
            <a:r>
              <a:rPr lang="en-US" sz="2000"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nicht</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bloßstellen</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oder</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herabsetzen</a:t>
            </a:r>
            <a:r>
              <a:rPr lang="en-US" sz="2000" b="1" dirty="0">
                <a:solidFill>
                  <a:schemeClr val="tx1"/>
                </a:solidFill>
                <a:latin typeface="Gill Sans MT" panose="020B0502020104020203" pitchFamily="34" charset="0"/>
              </a:rPr>
              <a:t>”</a:t>
            </a:r>
            <a:r>
              <a:rPr lang="en-US" sz="2000" dirty="0">
                <a:solidFill>
                  <a:schemeClr val="tx1"/>
                </a:solidFill>
                <a:latin typeface="Gill Sans MT" panose="020B0502020104020203" pitchFamily="34" charset="0"/>
              </a:rPr>
              <a:t>.</a:t>
            </a:r>
            <a:r>
              <a:rPr lang="en-US" sz="2000" b="1" dirty="0">
                <a:solidFill>
                  <a:schemeClr val="tx1"/>
                </a:solidFill>
                <a:latin typeface="Gill Sans MT" panose="020B0502020104020203" pitchFamily="34" charset="0"/>
              </a:rPr>
              <a:t> </a:t>
            </a:r>
          </a:p>
          <a:p>
            <a:pPr marL="742950" indent="-457200">
              <a:buFont typeface="Wingdings" panose="05000000000000000000" pitchFamily="2" charset="2"/>
              <a:buChar char="§"/>
            </a:pPr>
            <a:r>
              <a:rPr lang="de-AT" sz="2000" dirty="0">
                <a:solidFill>
                  <a:schemeClr val="tx1"/>
                </a:solidFill>
                <a:latin typeface="Gill Sans MT" panose="020B0502020104020203" pitchFamily="34" charset="0"/>
              </a:rPr>
              <a:t>Frage dich: </a:t>
            </a:r>
            <a:r>
              <a:rPr lang="de-AT" sz="2000" b="1" dirty="0">
                <a:solidFill>
                  <a:schemeClr val="tx1"/>
                </a:solidFill>
                <a:latin typeface="Gill Sans MT" panose="020B0502020104020203" pitchFamily="34" charset="0"/>
              </a:rPr>
              <a:t>Möchte ich eine solche Aufnahme auch von mir selbst im Netz haben?</a:t>
            </a:r>
            <a:endParaRPr lang="en-US" sz="2000" b="1" dirty="0">
              <a:solidFill>
                <a:schemeClr val="tx1"/>
              </a:solidFill>
              <a:latin typeface="Gill Sans MT" panose="020B0502020104020203" pitchFamily="34" charset="0"/>
            </a:endParaRPr>
          </a:p>
          <a:p>
            <a:pPr marL="742950" indent="-457200">
              <a:buFont typeface="Wingdings" panose="05000000000000000000" pitchFamily="2" charset="2"/>
              <a:buChar char="§"/>
            </a:pPr>
            <a:r>
              <a:rPr lang="en-US" sz="2000" dirty="0">
                <a:solidFill>
                  <a:schemeClr val="tx1"/>
                </a:solidFill>
                <a:latin typeface="Gill Sans MT" panose="020B0502020104020203" pitchFamily="34" charset="0"/>
              </a:rPr>
              <a:t>Bei </a:t>
            </a:r>
            <a:r>
              <a:rPr lang="en-US" sz="2000" dirty="0" err="1">
                <a:solidFill>
                  <a:schemeClr val="tx1"/>
                </a:solidFill>
                <a:latin typeface="Gill Sans MT" panose="020B0502020104020203" pitchFamily="34" charset="0"/>
              </a:rPr>
              <a:t>nachteiliger</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Darstellung</a:t>
            </a:r>
            <a:r>
              <a:rPr lang="en-US" sz="2000" b="1"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kann</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Löschung</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verlangt</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werden</a:t>
            </a:r>
            <a:r>
              <a:rPr lang="en-US" sz="2000" dirty="0">
                <a:solidFill>
                  <a:schemeClr val="tx1"/>
                </a:solidFill>
                <a:latin typeface="Gill Sans MT" panose="020B0502020104020203" pitchFamily="34" charset="0"/>
              </a:rPr>
              <a:t>! </a:t>
            </a:r>
          </a:p>
          <a:p>
            <a:pPr marL="742950" indent="-457200">
              <a:buFont typeface="Wingdings" panose="05000000000000000000" pitchFamily="2" charset="2"/>
              <a:buChar char="§"/>
            </a:pPr>
            <a:r>
              <a:rPr lang="en-US" sz="2000" dirty="0" err="1">
                <a:solidFill>
                  <a:schemeClr val="tx1"/>
                </a:solidFill>
                <a:latin typeface="Gill Sans MT" panose="020B0502020104020203" pitchFamily="34" charset="0"/>
              </a:rPr>
              <a:t>Ungewollte</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Bilder</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können</a:t>
            </a:r>
            <a:r>
              <a:rPr lang="en-US" sz="2000" dirty="0">
                <a:solidFill>
                  <a:schemeClr val="tx1"/>
                </a:solidFill>
                <a:latin typeface="Gill Sans MT" panose="020B0502020104020203" pitchFamily="34" charset="0"/>
              </a:rPr>
              <a:t> in </a:t>
            </a:r>
            <a:r>
              <a:rPr lang="en-US" sz="2000" dirty="0" err="1">
                <a:solidFill>
                  <a:schemeClr val="tx1"/>
                </a:solidFill>
                <a:latin typeface="Gill Sans MT" panose="020B0502020104020203" pitchFamily="34" charset="0"/>
              </a:rPr>
              <a:t>sozialen</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Netzwerken</a:t>
            </a:r>
            <a:r>
              <a:rPr lang="en-US" sz="2000"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gemeldet</a:t>
            </a:r>
            <a:r>
              <a:rPr lang="en-US" sz="2000"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werden</a:t>
            </a:r>
            <a:r>
              <a:rPr lang="en-US" sz="2000" dirty="0">
                <a:solidFill>
                  <a:schemeClr val="tx1"/>
                </a:solidFill>
                <a:latin typeface="Gill Sans MT" panose="020B0502020104020203" pitchFamily="34" charset="0"/>
              </a:rPr>
              <a:t>.</a:t>
            </a:r>
          </a:p>
        </p:txBody>
      </p:sp>
    </p:spTree>
    <p:extLst>
      <p:ext uri="{BB962C8B-B14F-4D97-AF65-F5344CB8AC3E}">
        <p14:creationId xmlns:p14="http://schemas.microsoft.com/office/powerpoint/2010/main" val="2157047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33</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
        <p:nvSpPr>
          <p:cNvPr id="5" name="Rechteck 4">
            <a:extLst>
              <a:ext uri="{FF2B5EF4-FFF2-40B4-BE49-F238E27FC236}">
                <a16:creationId xmlns:a16="http://schemas.microsoft.com/office/drawing/2014/main" id="{F73DE5C0-EF47-48DE-9BCA-0FF2024CA72F}"/>
              </a:ext>
            </a:extLst>
          </p:cNvPr>
          <p:cNvSpPr/>
          <p:nvPr/>
        </p:nvSpPr>
        <p:spPr>
          <a:xfrm>
            <a:off x="6288923" y="6121408"/>
            <a:ext cx="2855077" cy="307777"/>
          </a:xfrm>
          <a:prstGeom prst="rect">
            <a:avLst/>
          </a:prstGeom>
        </p:spPr>
        <p:txBody>
          <a:bodyPr wrap="none">
            <a:spAutoFit/>
          </a:bodyPr>
          <a:lstStyle/>
          <a:p>
            <a:pPr lvl="0" defTabSz="914400">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Lars_Nissen_Photoart </a:t>
            </a:r>
            <a:r>
              <a:rPr lang="de-AT" sz="1400" dirty="0">
                <a:solidFill>
                  <a:schemeClr val="bg1"/>
                </a:solidFill>
                <a:latin typeface="Gill Sans MT" panose="020B0502020104020203" pitchFamily="34" charset="0"/>
              </a:rPr>
              <a:t>/ </a:t>
            </a:r>
            <a:r>
              <a:rPr lang="de-AT" sz="1400" dirty="0" err="1">
                <a:solidFill>
                  <a:schemeClr val="bg1"/>
                </a:solidFill>
                <a:latin typeface="Gill Sans MT" panose="020B0502020104020203" pitchFamily="34" charset="0"/>
              </a:rPr>
              <a:t>pixabay</a:t>
            </a:r>
            <a:endParaRPr lang="de-DE" altLang="de-DE" sz="1400" dirty="0">
              <a:solidFill>
                <a:schemeClr val="bg1"/>
              </a:solidFill>
              <a:latin typeface="Gill Sans MT" panose="020B0502020104020203" pitchFamily="34" charset="0"/>
              <a:ea typeface="ＭＳ Ｐゴシック" panose="020B0600070205080204" pitchFamily="34" charset="-128"/>
            </a:endParaRPr>
          </a:p>
        </p:txBody>
      </p:sp>
      <p:pic>
        <p:nvPicPr>
          <p:cNvPr id="8" name="Bild 6" descr="463px-Symbol_thumbs_up.svg.png">
            <a:extLst>
              <a:ext uri="{FF2B5EF4-FFF2-40B4-BE49-F238E27FC236}">
                <a16:creationId xmlns:a16="http://schemas.microsoft.com/office/drawing/2014/main" id="{172E1EEF-F42C-43C4-A952-8CA8D081435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0376" y="1035050"/>
            <a:ext cx="348615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7" descr="463px-Symbol_thumbs_down.svg.png">
            <a:extLst>
              <a:ext uri="{FF2B5EF4-FFF2-40B4-BE49-F238E27FC236}">
                <a16:creationId xmlns:a16="http://schemas.microsoft.com/office/drawing/2014/main" id="{E21C15E8-C63D-48DD-B184-0E97C22A7B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0063" y="573087"/>
            <a:ext cx="3392488"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4">
            <a:extLst>
              <a:ext uri="{FF2B5EF4-FFF2-40B4-BE49-F238E27FC236}">
                <a16:creationId xmlns:a16="http://schemas.microsoft.com/office/drawing/2014/main" id="{84F4225D-8B6D-422A-A0C0-8FEB3FA0835A}"/>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260749" y="691356"/>
            <a:ext cx="22193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5">
            <a:extLst>
              <a:ext uri="{FF2B5EF4-FFF2-40B4-BE49-F238E27FC236}">
                <a16:creationId xmlns:a16="http://schemas.microsoft.com/office/drawing/2014/main" id="{43EF35E6-8E69-4ADC-A586-8B92E7C71BC4}"/>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324475" y="3429000"/>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37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Fotos:  Wer darf was?</a:t>
            </a:r>
            <a:endParaRPr lang="de-AT" sz="1900" dirty="0">
              <a:latin typeface="+mj-lt"/>
            </a:endParaRPr>
          </a:p>
        </p:txBody>
      </p:sp>
      <p:pic>
        <p:nvPicPr>
          <p:cNvPr id="4" name="Grafik 3">
            <a:extLst>
              <a:ext uri="{FF2B5EF4-FFF2-40B4-BE49-F238E27FC236}">
                <a16:creationId xmlns:a16="http://schemas.microsoft.com/office/drawing/2014/main" id="{9D789977-2748-4239-B7CB-D93CB0E672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4726"/>
            <a:ext cx="9144000" cy="6438442"/>
          </a:xfrm>
          <a:prstGeom prst="rect">
            <a:avLst/>
          </a:prstGeom>
        </p:spPr>
      </p:pic>
      <p:sp>
        <p:nvSpPr>
          <p:cNvPr id="6" name="Textfeld 5">
            <a:extLst>
              <a:ext uri="{FF2B5EF4-FFF2-40B4-BE49-F238E27FC236}">
                <a16:creationId xmlns:a16="http://schemas.microsoft.com/office/drawing/2014/main" id="{90C3F662-4969-4957-9464-F4E8D698A950}"/>
              </a:ext>
            </a:extLst>
          </p:cNvPr>
          <p:cNvSpPr txBox="1"/>
          <p:nvPr/>
        </p:nvSpPr>
        <p:spPr>
          <a:xfrm>
            <a:off x="7907763" y="6147495"/>
            <a:ext cx="1236236" cy="246221"/>
          </a:xfrm>
          <a:prstGeom prst="rect">
            <a:avLst/>
          </a:prstGeom>
          <a:noFill/>
        </p:spPr>
        <p:txBody>
          <a:bodyPr wrap="none" rtlCol="0">
            <a:spAutoFit/>
          </a:bodyPr>
          <a:lstStyle/>
          <a:p>
            <a:r>
              <a:rPr lang="de-AT" sz="1000" dirty="0">
                <a:latin typeface="Gill Sans MT" panose="020B0502020104020203" pitchFamily="34" charset="0"/>
              </a:rPr>
              <a:t>Bild: saferinternet.at</a:t>
            </a:r>
          </a:p>
        </p:txBody>
      </p:sp>
    </p:spTree>
    <p:extLst>
      <p:ext uri="{BB962C8B-B14F-4D97-AF65-F5344CB8AC3E}">
        <p14:creationId xmlns:p14="http://schemas.microsoft.com/office/powerpoint/2010/main" val="1026253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ußzeilenplatzhalter 1">
            <a:extLst>
              <a:ext uri="{FF2B5EF4-FFF2-40B4-BE49-F238E27FC236}">
                <a16:creationId xmlns:a16="http://schemas.microsoft.com/office/drawing/2014/main" id="{939B6CD7-31FD-904F-9DB4-9343EEAC405C}"/>
              </a:ext>
            </a:extLst>
          </p:cNvPr>
          <p:cNvSpPr>
            <a:spLocks noGrp="1"/>
          </p:cNvSpPr>
          <p:nvPr>
            <p:ph type="ftr" sz="quarter" idx="10"/>
          </p:nvPr>
        </p:nvSpPr>
        <p:spPr bwMode="auto">
          <a:xfrm>
            <a:off x="290513" y="6721475"/>
            <a:ext cx="4981575" cy="13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dirty="0">
                <a:solidFill>
                  <a:schemeClr val="bg1"/>
                </a:solidFill>
              </a:rPr>
              <a:t>w w w . s a f e r i n t e r n e t . a t </a:t>
            </a:r>
            <a:endParaRPr lang="de-AT" altLang="de-DE" sz="900" dirty="0">
              <a:solidFill>
                <a:schemeClr val="bg1"/>
              </a:solidFill>
            </a:endParaRPr>
          </a:p>
        </p:txBody>
      </p:sp>
      <p:sp>
        <p:nvSpPr>
          <p:cNvPr id="19458" name="Foliennummernplatzhalter 2">
            <a:extLst>
              <a:ext uri="{FF2B5EF4-FFF2-40B4-BE49-F238E27FC236}">
                <a16:creationId xmlns:a16="http://schemas.microsoft.com/office/drawing/2014/main" id="{E0D7F39C-DFBD-5746-93EB-2F2F31F65C7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21D69137-2B2C-B94E-BB11-4015C3E493BA}" type="slidenum">
              <a:rPr lang="de-AT" altLang="de-DE" sz="900" smtClean="0">
                <a:solidFill>
                  <a:srgbClr val="DDDDDD"/>
                </a:solidFill>
              </a:rPr>
              <a:pPr>
                <a:spcBef>
                  <a:spcPct val="0"/>
                </a:spcBef>
                <a:buClrTx/>
                <a:buFontTx/>
                <a:buNone/>
              </a:pPr>
              <a:t>35</a:t>
            </a:fld>
            <a:endParaRPr lang="de-AT" altLang="de-DE" sz="900">
              <a:solidFill>
                <a:srgbClr val="DDDDDD"/>
              </a:solidFill>
            </a:endParaRPr>
          </a:p>
        </p:txBody>
      </p:sp>
      <p:pic>
        <p:nvPicPr>
          <p:cNvPr id="19459" name="Bild 3">
            <a:extLst>
              <a:ext uri="{FF2B5EF4-FFF2-40B4-BE49-F238E27FC236}">
                <a16:creationId xmlns:a16="http://schemas.microsoft.com/office/drawing/2014/main" id="{11FAC291-8A5A-6245-9754-4B69590727B7}"/>
              </a:ext>
            </a:extLst>
          </p:cNvPr>
          <p:cNvPicPr>
            <a:picLocks noChangeAspect="1"/>
          </p:cNvPicPr>
          <p:nvPr/>
        </p:nvPicPr>
        <p:blipFill rotWithShape="1">
          <a:blip r:embed="rId3">
            <a:extLst>
              <a:ext uri="{28A0092B-C50C-407E-A947-70E740481C1C}">
                <a14:useLocalDpi xmlns:a14="http://schemas.microsoft.com/office/drawing/2010/main" val="0"/>
              </a:ext>
            </a:extLst>
          </a:blip>
          <a:srcRect b="2894"/>
          <a:stretch/>
        </p:blipFill>
        <p:spPr bwMode="auto">
          <a:xfrm>
            <a:off x="1" y="0"/>
            <a:ext cx="9144000"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6C5063C7-E1C9-6C4F-92B9-DB0FB3C9081A}"/>
              </a:ext>
            </a:extLst>
          </p:cNvPr>
          <p:cNvSpPr txBox="1"/>
          <p:nvPr/>
        </p:nvSpPr>
        <p:spPr>
          <a:xfrm>
            <a:off x="3657600" y="6264275"/>
            <a:ext cx="914400" cy="914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nchor="ctr"/>
          <a:lstStyle/>
          <a:p>
            <a:pPr>
              <a:defRPr/>
            </a:pPr>
            <a:r>
              <a:rPr lang="de-DE" sz="1500" kern="0" dirty="0">
                <a:solidFill>
                  <a:schemeClr val="bg1"/>
                </a:solidFill>
                <a:ea typeface="ＭＳ Ｐゴシック" pitchFamily="34" charset="-128"/>
              </a:rPr>
              <a:t>Bild: CC BY-NC 2.0 Sebastián Dario </a:t>
            </a:r>
          </a:p>
          <a:p>
            <a:pPr>
              <a:defRPr/>
            </a:pPr>
            <a:endParaRPr lang="de-DE" sz="1500" kern="0" dirty="0">
              <a:solidFill>
                <a:srgbClr val="4D4D4D"/>
              </a:solidFill>
              <a:ea typeface="ＭＳ Ｐゴシック" pitchFamily="34" charset="-128"/>
            </a:endParaRPr>
          </a:p>
        </p:txBody>
      </p:sp>
      <p:sp>
        <p:nvSpPr>
          <p:cNvPr id="2" name="Textfeld 1">
            <a:extLst>
              <a:ext uri="{FF2B5EF4-FFF2-40B4-BE49-F238E27FC236}">
                <a16:creationId xmlns:a16="http://schemas.microsoft.com/office/drawing/2014/main" id="{C4885188-037C-4713-B91E-C69C567D1B55}"/>
              </a:ext>
            </a:extLst>
          </p:cNvPr>
          <p:cNvSpPr txBox="1"/>
          <p:nvPr/>
        </p:nvSpPr>
        <p:spPr>
          <a:xfrm>
            <a:off x="6645348" y="6189316"/>
            <a:ext cx="3481330" cy="246221"/>
          </a:xfrm>
          <a:prstGeom prst="rect">
            <a:avLst/>
          </a:prstGeom>
          <a:noFill/>
        </p:spPr>
        <p:txBody>
          <a:bodyPr wrap="square" rtlCol="0">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Sebastián Dario </a:t>
            </a:r>
            <a:r>
              <a:rPr lang="de-AT" sz="1000" dirty="0">
                <a:latin typeface="Gill Sans MT" panose="020B0502020104020203" pitchFamily="34" charset="0"/>
              </a:rPr>
              <a:t>/ </a:t>
            </a:r>
            <a:r>
              <a:rPr lang="de-AT" sz="1000" dirty="0" err="1">
                <a:latin typeface="Gill Sans MT" panose="020B0502020104020203" pitchFamily="34" charset="0"/>
              </a:rPr>
              <a:t>flickr</a:t>
            </a:r>
            <a:r>
              <a:rPr lang="de-AT" sz="1000" dirty="0">
                <a:latin typeface="Gill Sans MT" panose="020B0502020104020203" pitchFamily="34" charset="0"/>
              </a:rPr>
              <a:t>, CC BY-NC 2.0 </a:t>
            </a:r>
          </a:p>
        </p:txBody>
      </p:sp>
      <p:sp>
        <p:nvSpPr>
          <p:cNvPr id="7" name="Textfeld 6">
            <a:extLst>
              <a:ext uri="{FF2B5EF4-FFF2-40B4-BE49-F238E27FC236}">
                <a16:creationId xmlns:a16="http://schemas.microsoft.com/office/drawing/2014/main" id="{91BBE927-E01A-4600-AC7E-DBDF60D28763}"/>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2876904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ußzeilenplatzhalter 1">
            <a:extLst>
              <a:ext uri="{FF2B5EF4-FFF2-40B4-BE49-F238E27FC236}">
                <a16:creationId xmlns:a16="http://schemas.microsoft.com/office/drawing/2014/main" id="{898CB9A1-5431-CF45-86A8-5E7C5396D519}"/>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de-AT" altLang="de-DE" sz="900" dirty="0">
              <a:solidFill>
                <a:schemeClr val="bg1"/>
              </a:solidFill>
            </a:endParaRPr>
          </a:p>
        </p:txBody>
      </p:sp>
      <p:sp>
        <p:nvSpPr>
          <p:cNvPr id="20482" name="Foliennummernplatzhalter 2">
            <a:extLst>
              <a:ext uri="{FF2B5EF4-FFF2-40B4-BE49-F238E27FC236}">
                <a16:creationId xmlns:a16="http://schemas.microsoft.com/office/drawing/2014/main" id="{98D03CF5-F8EA-594E-82C6-9565520F0AA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99FCF679-2D67-F549-AC88-DD673116ADA3}" type="slidenum">
              <a:rPr lang="de-AT" altLang="de-DE" sz="900" smtClean="0">
                <a:solidFill>
                  <a:srgbClr val="DDDDDD"/>
                </a:solidFill>
              </a:rPr>
              <a:pPr>
                <a:spcBef>
                  <a:spcPct val="0"/>
                </a:spcBef>
                <a:buClrTx/>
                <a:buFontTx/>
                <a:buNone/>
              </a:pPr>
              <a:t>36</a:t>
            </a:fld>
            <a:endParaRPr lang="de-AT" altLang="de-DE" sz="900">
              <a:solidFill>
                <a:srgbClr val="DDDDDD"/>
              </a:solidFill>
            </a:endParaRPr>
          </a:p>
        </p:txBody>
      </p:sp>
      <p:pic>
        <p:nvPicPr>
          <p:cNvPr id="3" name="Grafik 2" descr="Ein Bild, das Vogel, Tier, farbig, Papagei enthält.&#10;&#10;Automatisch generierte Beschreibung">
            <a:extLst>
              <a:ext uri="{FF2B5EF4-FFF2-40B4-BE49-F238E27FC236}">
                <a16:creationId xmlns:a16="http://schemas.microsoft.com/office/drawing/2014/main" id="{16440051-AD3C-4556-ABAA-D0B5E2399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23763"/>
            <a:ext cx="9144000" cy="5143500"/>
          </a:xfrm>
          <a:prstGeom prst="rect">
            <a:avLst/>
          </a:prstGeom>
        </p:spPr>
      </p:pic>
      <p:sp>
        <p:nvSpPr>
          <p:cNvPr id="4" name="Textfeld 3">
            <a:extLst>
              <a:ext uri="{FF2B5EF4-FFF2-40B4-BE49-F238E27FC236}">
                <a16:creationId xmlns:a16="http://schemas.microsoft.com/office/drawing/2014/main" id="{D21732C8-F065-4F4E-B6B7-FFCD59C36AC6}"/>
              </a:ext>
            </a:extLst>
          </p:cNvPr>
          <p:cNvSpPr txBox="1"/>
          <p:nvPr/>
        </p:nvSpPr>
        <p:spPr>
          <a:xfrm>
            <a:off x="7944522" y="5421042"/>
            <a:ext cx="2398955" cy="246221"/>
          </a:xfrm>
          <a:prstGeom prst="rect">
            <a:avLst/>
          </a:prstGeom>
          <a:noFill/>
        </p:spPr>
        <p:txBody>
          <a:bodyPr wrap="squar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roba66</a:t>
            </a:r>
            <a:r>
              <a:rPr lang="de-AT" sz="1000" dirty="0">
                <a:solidFill>
                  <a:schemeClr val="bg1"/>
                </a:solidFill>
                <a:latin typeface="Gill Sans MT" panose="020B0502020104020203" pitchFamily="34" charset="0"/>
              </a:rPr>
              <a:t> / flickr</a:t>
            </a:r>
          </a:p>
        </p:txBody>
      </p:sp>
      <p:sp>
        <p:nvSpPr>
          <p:cNvPr id="6" name="Textfeld 5">
            <a:extLst>
              <a:ext uri="{FF2B5EF4-FFF2-40B4-BE49-F238E27FC236}">
                <a16:creationId xmlns:a16="http://schemas.microsoft.com/office/drawing/2014/main" id="{2F339FE3-C77D-45EE-AFA2-1C9E50C45B8A}"/>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3264111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ußzeilenplatzhalter 1">
            <a:extLst>
              <a:ext uri="{FF2B5EF4-FFF2-40B4-BE49-F238E27FC236}">
                <a16:creationId xmlns:a16="http://schemas.microsoft.com/office/drawing/2014/main" id="{9E06E355-28A5-A54D-98F3-3A1A0873F042}"/>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21506" name="Foliennummernplatzhalter 2">
            <a:extLst>
              <a:ext uri="{FF2B5EF4-FFF2-40B4-BE49-F238E27FC236}">
                <a16:creationId xmlns:a16="http://schemas.microsoft.com/office/drawing/2014/main" id="{9B583619-E576-704C-A84D-2CB6A1D868F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2C26952A-4A71-BC49-B3CB-F64D6698D232}" type="slidenum">
              <a:rPr lang="de-AT" altLang="de-DE" sz="900" smtClean="0">
                <a:solidFill>
                  <a:srgbClr val="DDDDDD"/>
                </a:solidFill>
              </a:rPr>
              <a:pPr>
                <a:spcBef>
                  <a:spcPct val="0"/>
                </a:spcBef>
                <a:buClrTx/>
                <a:buFontTx/>
                <a:buNone/>
              </a:pPr>
              <a:t>37</a:t>
            </a:fld>
            <a:endParaRPr lang="de-AT" altLang="de-DE" sz="900">
              <a:solidFill>
                <a:srgbClr val="DDDDDD"/>
              </a:solidFill>
            </a:endParaRPr>
          </a:p>
        </p:txBody>
      </p:sp>
      <p:pic>
        <p:nvPicPr>
          <p:cNvPr id="21507" name="Bild 3">
            <a:extLst>
              <a:ext uri="{FF2B5EF4-FFF2-40B4-BE49-F238E27FC236}">
                <a16:creationId xmlns:a16="http://schemas.microsoft.com/office/drawing/2014/main" id="{3F159FAE-F70B-DA4E-B5FB-1DD641135D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7850"/>
            <a:ext cx="91440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3316DF0A-2097-3C4E-828B-4199F9552399}"/>
              </a:ext>
            </a:extLst>
          </p:cNvPr>
          <p:cNvSpPr txBox="1"/>
          <p:nvPr/>
        </p:nvSpPr>
        <p:spPr>
          <a:xfrm>
            <a:off x="6791060" y="5069453"/>
            <a:ext cx="3069814" cy="914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nchor="ctr"/>
          <a:lstStyle/>
          <a:p>
            <a:pPr>
              <a:defRPr/>
            </a:pPr>
            <a:r>
              <a:rPr lang="de-DE" sz="1000" kern="0" dirty="0">
                <a:solidFill>
                  <a:schemeClr val="bg1"/>
                </a:solidFill>
                <a:latin typeface="Gill Sans MT" panose="020B0502020104020203" pitchFamily="34" charset="0"/>
                <a:ea typeface="ＭＳ Ｐゴシック" pitchFamily="34" charset="-128"/>
              </a:rPr>
              <a:t>Bild:</a:t>
            </a:r>
            <a:r>
              <a:rPr lang="de-AT" sz="1000" dirty="0">
                <a:solidFill>
                  <a:schemeClr val="bg1"/>
                </a:solidFill>
                <a:latin typeface="Gill Sans MT" panose="020B0502020104020203" pitchFamily="34" charset="0"/>
              </a:rPr>
              <a:t>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Marcelo Campi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flickr</a:t>
            </a:r>
            <a:r>
              <a:rPr lang="de-AT" sz="1000" dirty="0">
                <a:solidFill>
                  <a:schemeClr val="bg1"/>
                </a:solidFill>
                <a:latin typeface="Gill Sans MT" panose="020B0502020104020203" pitchFamily="34" charset="0"/>
              </a:rPr>
              <a:t>, CC BY-SA 2.0</a:t>
            </a:r>
          </a:p>
          <a:p>
            <a:pPr>
              <a:defRPr/>
            </a:pPr>
            <a:endParaRPr lang="de-DE" sz="1500" kern="0" dirty="0">
              <a:solidFill>
                <a:schemeClr val="bg1"/>
              </a:solidFill>
              <a:ea typeface="ＭＳ Ｐゴシック" pitchFamily="34" charset="-128"/>
            </a:endParaRPr>
          </a:p>
        </p:txBody>
      </p:sp>
      <p:sp>
        <p:nvSpPr>
          <p:cNvPr id="6" name="Textfeld 5">
            <a:extLst>
              <a:ext uri="{FF2B5EF4-FFF2-40B4-BE49-F238E27FC236}">
                <a16:creationId xmlns:a16="http://schemas.microsoft.com/office/drawing/2014/main" id="{48F6DED5-C525-4E1A-91FA-5D5C34BAD1BA}"/>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249957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Fußzeilenplatzhalter 1">
            <a:extLst>
              <a:ext uri="{FF2B5EF4-FFF2-40B4-BE49-F238E27FC236}">
                <a16:creationId xmlns:a16="http://schemas.microsoft.com/office/drawing/2014/main" id="{92A29C5D-5DA0-0D4F-B5D1-81F6B457FB7E}"/>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22530" name="Foliennummernplatzhalter 2">
            <a:extLst>
              <a:ext uri="{FF2B5EF4-FFF2-40B4-BE49-F238E27FC236}">
                <a16:creationId xmlns:a16="http://schemas.microsoft.com/office/drawing/2014/main" id="{F807D543-F66F-7A4D-BF4C-3B69178F69E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E0AE49F5-A9E4-4448-BF1E-F5ACF39C9A1E}" type="slidenum">
              <a:rPr lang="de-AT" altLang="de-DE" sz="900" smtClean="0">
                <a:solidFill>
                  <a:srgbClr val="DDDDDD"/>
                </a:solidFill>
              </a:rPr>
              <a:pPr>
                <a:spcBef>
                  <a:spcPct val="0"/>
                </a:spcBef>
                <a:buClrTx/>
                <a:buFontTx/>
                <a:buNone/>
              </a:pPr>
              <a:t>38</a:t>
            </a:fld>
            <a:endParaRPr lang="de-AT" altLang="de-DE" sz="900">
              <a:solidFill>
                <a:srgbClr val="DDDDDD"/>
              </a:solidFill>
            </a:endParaRPr>
          </a:p>
        </p:txBody>
      </p:sp>
      <p:pic>
        <p:nvPicPr>
          <p:cNvPr id="5122" name="Picture 2" descr="white boat on body of water near green palm trees">
            <a:extLst>
              <a:ext uri="{FF2B5EF4-FFF2-40B4-BE49-F238E27FC236}">
                <a16:creationId xmlns:a16="http://schemas.microsoft.com/office/drawing/2014/main" id="{D4A72B18-BF92-EA46-8A84-FE4D2C6DDA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6"/>
          <a:stretch/>
        </p:blipFill>
        <p:spPr bwMode="auto">
          <a:xfrm>
            <a:off x="0" y="-654046"/>
            <a:ext cx="9144000" cy="703281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C68D62AF-8AC9-314E-BD17-5E818B7C2323}"/>
              </a:ext>
            </a:extLst>
          </p:cNvPr>
          <p:cNvSpPr txBox="1"/>
          <p:nvPr/>
        </p:nvSpPr>
        <p:spPr>
          <a:xfrm>
            <a:off x="7117395" y="5777429"/>
            <a:ext cx="2821547" cy="914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nchor="ctr"/>
          <a:lstStyle/>
          <a:p>
            <a:pPr>
              <a:defRPr/>
            </a:pPr>
            <a:r>
              <a:rPr lang="de-DE" sz="1000" kern="0" dirty="0">
                <a:solidFill>
                  <a:schemeClr val="bg1"/>
                </a:solidFill>
                <a:latin typeface="Gill Sans MT" panose="020B0502020104020203" pitchFamily="34" charset="0"/>
                <a:ea typeface="ＭＳ Ｐゴシック" pitchFamily="34" charset="-128"/>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Sébastien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Jermer</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endParaRPr lang="de-DE" sz="1000" kern="0" dirty="0">
              <a:solidFill>
                <a:schemeClr val="bg1"/>
              </a:solidFill>
              <a:latin typeface="Gill Sans MT" panose="020B0502020104020203" pitchFamily="34" charset="0"/>
              <a:ea typeface="ＭＳ Ｐゴシック" pitchFamily="34" charset="-128"/>
            </a:endParaRPr>
          </a:p>
        </p:txBody>
      </p:sp>
      <p:sp>
        <p:nvSpPr>
          <p:cNvPr id="6" name="Textfeld 5">
            <a:extLst>
              <a:ext uri="{FF2B5EF4-FFF2-40B4-BE49-F238E27FC236}">
                <a16:creationId xmlns:a16="http://schemas.microsoft.com/office/drawing/2014/main" id="{CC4A7658-1424-4736-BA25-BD2ECD9BA5D4}"/>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3113504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ußzeilenplatzhalter 1">
            <a:extLst>
              <a:ext uri="{FF2B5EF4-FFF2-40B4-BE49-F238E27FC236}">
                <a16:creationId xmlns:a16="http://schemas.microsoft.com/office/drawing/2014/main" id="{86089E55-5618-2940-A10A-47686081187B}"/>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26626" name="Foliennummernplatzhalter 2">
            <a:extLst>
              <a:ext uri="{FF2B5EF4-FFF2-40B4-BE49-F238E27FC236}">
                <a16:creationId xmlns:a16="http://schemas.microsoft.com/office/drawing/2014/main" id="{C3C42F50-CBB5-464A-B10B-9FAE6791046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CE63E071-40D4-2C46-B17D-10E1C1A27B97}" type="slidenum">
              <a:rPr lang="de-AT" altLang="de-DE" sz="900" smtClean="0">
                <a:solidFill>
                  <a:srgbClr val="DDDDDD"/>
                </a:solidFill>
              </a:rPr>
              <a:pPr>
                <a:spcBef>
                  <a:spcPct val="0"/>
                </a:spcBef>
                <a:buClrTx/>
                <a:buFontTx/>
                <a:buNone/>
              </a:pPr>
              <a:t>39</a:t>
            </a:fld>
            <a:endParaRPr lang="de-AT" altLang="de-DE" sz="900">
              <a:solidFill>
                <a:srgbClr val="DDDDDD"/>
              </a:solidFill>
            </a:endParaRPr>
          </a:p>
        </p:txBody>
      </p:sp>
      <p:pic>
        <p:nvPicPr>
          <p:cNvPr id="3" name="Grafik 2" descr="Ein Bild, das Person, klein, jung, drinnen enthält.&#10;&#10;Automatisch generierte Beschreibung">
            <a:extLst>
              <a:ext uri="{FF2B5EF4-FFF2-40B4-BE49-F238E27FC236}">
                <a16:creationId xmlns:a16="http://schemas.microsoft.com/office/drawing/2014/main" id="{EB4395ED-6AA2-481D-847A-7BF0E1E3C7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433851"/>
          </a:xfrm>
          <a:prstGeom prst="rect">
            <a:avLst/>
          </a:prstGeom>
        </p:spPr>
      </p:pic>
      <p:sp>
        <p:nvSpPr>
          <p:cNvPr id="4" name="Textfeld 3">
            <a:extLst>
              <a:ext uri="{FF2B5EF4-FFF2-40B4-BE49-F238E27FC236}">
                <a16:creationId xmlns:a16="http://schemas.microsoft.com/office/drawing/2014/main" id="{E26FEC7C-F7C3-487C-870F-7CEE8E19D236}"/>
              </a:ext>
            </a:extLst>
          </p:cNvPr>
          <p:cNvSpPr txBox="1"/>
          <p:nvPr/>
        </p:nvSpPr>
        <p:spPr>
          <a:xfrm>
            <a:off x="7593575" y="6187630"/>
            <a:ext cx="1550424" cy="246221"/>
          </a:xfrm>
          <a:prstGeom prst="rect">
            <a:avLst/>
          </a:prstGeom>
          <a:noFill/>
        </p:spPr>
        <p:txBody>
          <a:bodyPr wrap="none" rtlCol="0">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Greyerbaby</a:t>
            </a:r>
            <a:r>
              <a:rPr lang="de-AT" sz="1000" dirty="0">
                <a:latin typeface="Gill Sans MT" panose="020B0502020104020203" pitchFamily="34" charset="0"/>
              </a:rPr>
              <a:t> / </a:t>
            </a:r>
            <a:r>
              <a:rPr lang="de-AT" sz="1000" dirty="0" err="1">
                <a:latin typeface="Gill Sans MT" panose="020B0502020104020203" pitchFamily="34" charset="0"/>
              </a:rPr>
              <a:t>pixabay</a:t>
            </a:r>
            <a:endParaRPr lang="de-AT" sz="1000" dirty="0">
              <a:latin typeface="Gill Sans MT" panose="020B0502020104020203" pitchFamily="34" charset="0"/>
            </a:endParaRPr>
          </a:p>
        </p:txBody>
      </p:sp>
      <p:sp>
        <p:nvSpPr>
          <p:cNvPr id="6" name="Textfeld 5">
            <a:extLst>
              <a:ext uri="{FF2B5EF4-FFF2-40B4-BE49-F238E27FC236}">
                <a16:creationId xmlns:a16="http://schemas.microsoft.com/office/drawing/2014/main" id="{C085F6D6-CF17-4BE4-86A1-2A04BFD39DEF}"/>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181609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el 1">
            <a:extLst>
              <a:ext uri="{FF2B5EF4-FFF2-40B4-BE49-F238E27FC236}">
                <a16:creationId xmlns:a16="http://schemas.microsoft.com/office/drawing/2014/main" id="{F9FE79AC-9DE1-4629-90D9-D550754A78A2}"/>
              </a:ext>
            </a:extLst>
          </p:cNvPr>
          <p:cNvSpPr>
            <a:spLocks noGrp="1"/>
          </p:cNvSpPr>
          <p:nvPr>
            <p:ph type="title"/>
          </p:nvPr>
        </p:nvSpPr>
        <p:spPr>
          <a:xfrm>
            <a:off x="474663" y="307975"/>
            <a:ext cx="8515350" cy="898525"/>
          </a:xfrm>
        </p:spPr>
        <p:txBody>
          <a:bodyPr/>
          <a:lstStyle/>
          <a:p>
            <a:pPr eaLnBrk="1" hangingPunct="1"/>
            <a:endParaRPr lang="de-AT" altLang="de-DE">
              <a:ea typeface="ヒラギノ角ゴ Pro W3" pitchFamily="6" charset="-128"/>
            </a:endParaRPr>
          </a:p>
        </p:txBody>
      </p:sp>
      <p:sp>
        <p:nvSpPr>
          <p:cNvPr id="140290" name="Textfeld 9">
            <a:extLst>
              <a:ext uri="{FF2B5EF4-FFF2-40B4-BE49-F238E27FC236}">
                <a16:creationId xmlns:a16="http://schemas.microsoft.com/office/drawing/2014/main" id="{5D08216E-B159-44DF-8A4C-0FEDC0784A79}"/>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Was ist das Internet?</a:t>
            </a:r>
          </a:p>
        </p:txBody>
      </p:sp>
      <p:pic>
        <p:nvPicPr>
          <p:cNvPr id="140291" name="Inhaltsplatzhalter 7" descr="Ein Bild, das Objekt, Gras, draußen, Faden enthält.&#10;&#10;Mit sehr hoher Zuverlässigkeit generierte Beschreibung">
            <a:extLst>
              <a:ext uri="{FF2B5EF4-FFF2-40B4-BE49-F238E27FC236}">
                <a16:creationId xmlns:a16="http://schemas.microsoft.com/office/drawing/2014/main" id="{9A447F13-58C0-441B-A415-102271CD386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9213"/>
            <a:ext cx="9144000" cy="6438901"/>
          </a:xfrm>
        </p:spPr>
      </p:pic>
      <p:sp>
        <p:nvSpPr>
          <p:cNvPr id="2" name="Textfeld 1">
            <a:extLst>
              <a:ext uri="{FF2B5EF4-FFF2-40B4-BE49-F238E27FC236}">
                <a16:creationId xmlns:a16="http://schemas.microsoft.com/office/drawing/2014/main" id="{6AB6C443-23EC-4491-A804-60A97338E8C7}"/>
              </a:ext>
            </a:extLst>
          </p:cNvPr>
          <p:cNvSpPr txBox="1"/>
          <p:nvPr/>
        </p:nvSpPr>
        <p:spPr>
          <a:xfrm>
            <a:off x="7391597" y="6143467"/>
            <a:ext cx="1752403"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cocoparisienne</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ußzeilenplatzhalter 1">
            <a:extLst>
              <a:ext uri="{FF2B5EF4-FFF2-40B4-BE49-F238E27FC236}">
                <a16:creationId xmlns:a16="http://schemas.microsoft.com/office/drawing/2014/main" id="{B31DA6B6-E07A-8C49-AE6D-5ED62F64189F}"/>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28674" name="Foliennummernplatzhalter 2">
            <a:extLst>
              <a:ext uri="{FF2B5EF4-FFF2-40B4-BE49-F238E27FC236}">
                <a16:creationId xmlns:a16="http://schemas.microsoft.com/office/drawing/2014/main" id="{57295623-8F47-F44B-806B-2AE27BDD978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D4444974-1721-144C-AA2F-9C89241EDE92}" type="slidenum">
              <a:rPr lang="de-AT" altLang="de-DE" sz="900" smtClean="0">
                <a:solidFill>
                  <a:srgbClr val="DDDDDD"/>
                </a:solidFill>
              </a:rPr>
              <a:pPr>
                <a:spcBef>
                  <a:spcPct val="0"/>
                </a:spcBef>
                <a:buClrTx/>
                <a:buFontTx/>
                <a:buNone/>
              </a:pPr>
              <a:t>40</a:t>
            </a:fld>
            <a:endParaRPr lang="de-AT" altLang="de-DE" sz="900">
              <a:solidFill>
                <a:srgbClr val="DDDDDD"/>
              </a:solidFill>
            </a:endParaRPr>
          </a:p>
        </p:txBody>
      </p:sp>
      <p:pic>
        <p:nvPicPr>
          <p:cNvPr id="28675" name="Bild 3">
            <a:extLst>
              <a:ext uri="{FF2B5EF4-FFF2-40B4-BE49-F238E27FC236}">
                <a16:creationId xmlns:a16="http://schemas.microsoft.com/office/drawing/2014/main" id="{26DB40F8-6071-E044-A8E2-811E03AB8BE4}"/>
              </a:ext>
            </a:extLst>
          </p:cNvPr>
          <p:cNvPicPr>
            <a:picLocks noChangeAspect="1"/>
          </p:cNvPicPr>
          <p:nvPr/>
        </p:nvPicPr>
        <p:blipFill rotWithShape="1">
          <a:blip r:embed="rId3">
            <a:extLst>
              <a:ext uri="{28A0092B-C50C-407E-A947-70E740481C1C}">
                <a14:useLocalDpi xmlns:a14="http://schemas.microsoft.com/office/drawing/2010/main" val="0"/>
              </a:ext>
            </a:extLst>
          </a:blip>
          <a:srcRect b="10591"/>
          <a:stretch/>
        </p:blipFill>
        <p:spPr bwMode="auto">
          <a:xfrm>
            <a:off x="0" y="-11018"/>
            <a:ext cx="9144000" cy="64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0F06F229-5E05-4DED-9C56-FB97A81162EA}"/>
              </a:ext>
            </a:extLst>
          </p:cNvPr>
          <p:cNvSpPr txBox="1"/>
          <p:nvPr/>
        </p:nvSpPr>
        <p:spPr>
          <a:xfrm>
            <a:off x="7713799" y="6154578"/>
            <a:ext cx="1430200" cy="246221"/>
          </a:xfrm>
          <a:prstGeom prst="rect">
            <a:avLst/>
          </a:prstGeom>
          <a:noFill/>
        </p:spPr>
        <p:txBody>
          <a:bodyPr wrap="none" rtlCol="0">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White77</a:t>
            </a:r>
            <a:r>
              <a:rPr lang="de-AT" sz="1000" dirty="0">
                <a:latin typeface="Gill Sans MT" panose="020B0502020104020203" pitchFamily="34" charset="0"/>
              </a:rPr>
              <a:t> / </a:t>
            </a:r>
            <a:r>
              <a:rPr lang="de-AT" sz="1000" dirty="0" err="1">
                <a:latin typeface="Gill Sans MT" panose="020B0502020104020203" pitchFamily="34" charset="0"/>
              </a:rPr>
              <a:t>pixabay</a:t>
            </a:r>
            <a:endParaRPr lang="de-AT" sz="1000" dirty="0">
              <a:latin typeface="Gill Sans MT" panose="020B0502020104020203" pitchFamily="34" charset="0"/>
            </a:endParaRPr>
          </a:p>
        </p:txBody>
      </p:sp>
      <p:sp>
        <p:nvSpPr>
          <p:cNvPr id="6" name="Textfeld 5">
            <a:extLst>
              <a:ext uri="{FF2B5EF4-FFF2-40B4-BE49-F238E27FC236}">
                <a16:creationId xmlns:a16="http://schemas.microsoft.com/office/drawing/2014/main" id="{01F4A270-0C77-48A5-B141-5295073A4FCB}"/>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2184931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ußzeilenplatzhalter 1">
            <a:extLst>
              <a:ext uri="{FF2B5EF4-FFF2-40B4-BE49-F238E27FC236}">
                <a16:creationId xmlns:a16="http://schemas.microsoft.com/office/drawing/2014/main" id="{0712F779-BDA8-6E45-8701-B90303A54370}"/>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de-AT" altLang="de-DE" sz="900" dirty="0">
              <a:solidFill>
                <a:schemeClr val="bg1"/>
              </a:solidFill>
            </a:endParaRPr>
          </a:p>
        </p:txBody>
      </p:sp>
      <p:sp>
        <p:nvSpPr>
          <p:cNvPr id="30722" name="Foliennummernplatzhalter 2">
            <a:extLst>
              <a:ext uri="{FF2B5EF4-FFF2-40B4-BE49-F238E27FC236}">
                <a16:creationId xmlns:a16="http://schemas.microsoft.com/office/drawing/2014/main" id="{04807D62-9271-3D40-90CD-02FCA3066F8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F3C67F00-099A-BD4E-8179-E120206224CD}" type="slidenum">
              <a:rPr lang="de-AT" altLang="de-DE" sz="900" smtClean="0">
                <a:solidFill>
                  <a:srgbClr val="DDDDDD"/>
                </a:solidFill>
              </a:rPr>
              <a:pPr>
                <a:spcBef>
                  <a:spcPct val="0"/>
                </a:spcBef>
                <a:buClrTx/>
                <a:buFontTx/>
                <a:buNone/>
              </a:pPr>
              <a:t>41</a:t>
            </a:fld>
            <a:endParaRPr lang="de-AT" altLang="de-DE" sz="900">
              <a:solidFill>
                <a:srgbClr val="DDDDDD"/>
              </a:solidFill>
            </a:endParaRPr>
          </a:p>
        </p:txBody>
      </p:sp>
      <p:pic>
        <p:nvPicPr>
          <p:cNvPr id="30724" name="Bild 6" descr="463px-Symbol_thumbs_down.svg.png">
            <a:extLst>
              <a:ext uri="{FF2B5EF4-FFF2-40B4-BE49-F238E27FC236}">
                <a16:creationId xmlns:a16="http://schemas.microsoft.com/office/drawing/2014/main" id="{A460DBEE-4370-8249-87A8-9386A198AF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9763" y="4706938"/>
            <a:ext cx="11525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Bild 8" descr="463px-Symbol_thumbs_up.svg.png">
            <a:extLst>
              <a:ext uri="{FF2B5EF4-FFF2-40B4-BE49-F238E27FC236}">
                <a16:creationId xmlns:a16="http://schemas.microsoft.com/office/drawing/2014/main" id="{AB734FAD-3AD2-4545-B2E8-0035F44ED8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2043113"/>
            <a:ext cx="12192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BEB8C7E1-C7A7-9E46-AE89-24E91A1AF6B6}"/>
              </a:ext>
            </a:extLst>
          </p:cNvPr>
          <p:cNvSpPr txBox="1">
            <a:spLocks noChangeArrowheads="1"/>
          </p:cNvSpPr>
          <p:nvPr/>
        </p:nvSpPr>
        <p:spPr bwMode="auto">
          <a:xfrm>
            <a:off x="7775575" y="3448050"/>
            <a:ext cx="554038" cy="1323975"/>
          </a:xfrm>
          <a:prstGeom prst="rect">
            <a:avLst/>
          </a:prstGeom>
          <a:noFill/>
          <a:ln w="9525">
            <a:noFill/>
            <a:miter lim="800000"/>
            <a:headEnd/>
            <a:tailEnd/>
          </a:ln>
        </p:spPr>
        <p:txBody>
          <a:bodyPr>
            <a:spAutoFit/>
          </a:bodyPr>
          <a:lstStyle/>
          <a:p>
            <a:pPr eaLnBrk="1" hangingPunct="1">
              <a:defRPr/>
            </a:pPr>
            <a:r>
              <a:rPr lang="en-US" sz="8000" dirty="0">
                <a:latin typeface="+mj-lt"/>
                <a:cs typeface="Arial" charset="0"/>
              </a:rPr>
              <a:t>?</a:t>
            </a:r>
          </a:p>
        </p:txBody>
      </p:sp>
      <p:pic>
        <p:nvPicPr>
          <p:cNvPr id="30727" name="Bild 3">
            <a:extLst>
              <a:ext uri="{FF2B5EF4-FFF2-40B4-BE49-F238E27FC236}">
                <a16:creationId xmlns:a16="http://schemas.microsoft.com/office/drawing/2014/main" id="{EC956700-2C84-8342-AF55-8ECEDDA26692}"/>
              </a:ext>
            </a:extLst>
          </p:cNvPr>
          <p:cNvPicPr>
            <a:picLocks noChangeAspect="1"/>
          </p:cNvPicPr>
          <p:nvPr/>
        </p:nvPicPr>
        <p:blipFill rotWithShape="1">
          <a:blip r:embed="rId5">
            <a:extLst>
              <a:ext uri="{28A0092B-C50C-407E-A947-70E740481C1C}">
                <a14:useLocalDpi xmlns:a14="http://schemas.microsoft.com/office/drawing/2010/main" val="0"/>
              </a:ext>
            </a:extLst>
          </a:blip>
          <a:srcRect l="1591" t="1547" r="5404"/>
          <a:stretch/>
        </p:blipFill>
        <p:spPr bwMode="auto">
          <a:xfrm>
            <a:off x="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412F80E9-57C0-2946-BD11-EABDCC853C47}"/>
              </a:ext>
            </a:extLst>
          </p:cNvPr>
          <p:cNvSpPr txBox="1"/>
          <p:nvPr/>
        </p:nvSpPr>
        <p:spPr>
          <a:xfrm>
            <a:off x="6065087" y="6132207"/>
            <a:ext cx="4154401" cy="28741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nchor="ctr"/>
          <a:lstStyle/>
          <a:p>
            <a:pPr>
              <a:defRPr/>
            </a:pPr>
            <a:r>
              <a:rPr lang="de-DE" sz="1000" kern="0" dirty="0">
                <a:solidFill>
                  <a:schemeClr val="bg1"/>
                </a:solidFill>
                <a:latin typeface="Gill Sans MT" panose="020B0502020104020203" pitchFamily="34" charset="0"/>
                <a:ea typeface="ＭＳ Ｐゴシック" pitchFamily="34" charset="-128"/>
              </a:rPr>
              <a:t>Bild:</a:t>
            </a:r>
            <a:r>
              <a:rPr lang="de-AT" sz="1000" dirty="0">
                <a:solidFill>
                  <a:schemeClr val="bg1"/>
                </a:solidFill>
                <a:latin typeface="Gill Sans MT" panose="020B0502020104020203" pitchFamily="34" charset="0"/>
              </a:rPr>
              <a:t> </a:t>
            </a:r>
            <a:r>
              <a:rPr lang="de-AT" sz="1000" dirty="0">
                <a:solidFill>
                  <a:schemeClr val="bg1"/>
                </a:solidFill>
                <a:latin typeface="Gill Sans MT" panose="020B0502020104020203" pitchFamily="34" charset="0"/>
                <a:hlinkClick r:id="rId6">
                  <a:extLst>
                    <a:ext uri="{A12FA001-AC4F-418D-AE19-62706E023703}">
                      <ahyp:hlinkClr xmlns:ahyp="http://schemas.microsoft.com/office/drawing/2018/hyperlinkcolor" val="tx"/>
                    </a:ext>
                  </a:extLst>
                </a:hlinkClick>
              </a:rPr>
              <a:t>United Nations </a:t>
            </a:r>
            <a:r>
              <a:rPr lang="de-AT" sz="1000" dirty="0" err="1">
                <a:solidFill>
                  <a:schemeClr val="bg1"/>
                </a:solidFill>
                <a:latin typeface="Gill Sans MT" panose="020B0502020104020203" pitchFamily="34" charset="0"/>
                <a:hlinkClick r:id="rId6">
                  <a:extLst>
                    <a:ext uri="{A12FA001-AC4F-418D-AE19-62706E023703}">
                      <ahyp:hlinkClr xmlns:ahyp="http://schemas.microsoft.com/office/drawing/2018/hyperlinkcolor" val="tx"/>
                    </a:ext>
                  </a:extLst>
                </a:hlinkClick>
              </a:rPr>
              <a:t>Photo</a:t>
            </a:r>
            <a:r>
              <a:rPr lang="de-AT" sz="1000" dirty="0">
                <a:solidFill>
                  <a:schemeClr val="bg1"/>
                </a:solidFill>
                <a:latin typeface="Gill Sans MT" panose="020B0502020104020203" pitchFamily="34" charset="0"/>
                <a:hlinkClick r:id="rId6">
                  <a:extLst>
                    <a:ext uri="{A12FA001-AC4F-418D-AE19-62706E023703}">
                      <ahyp:hlinkClr xmlns:ahyp="http://schemas.microsoft.com/office/drawing/2018/hyperlinkcolor" val="tx"/>
                    </a:ext>
                  </a:extLst>
                </a:hlinkClick>
              </a:rPr>
              <a:t> </a:t>
            </a:r>
            <a:r>
              <a:rPr lang="de-DE" sz="1000" kern="0" dirty="0">
                <a:solidFill>
                  <a:schemeClr val="bg1"/>
                </a:solidFill>
                <a:latin typeface="Gill Sans MT" panose="020B0502020104020203" pitchFamily="34" charset="0"/>
                <a:ea typeface="ＭＳ Ｐゴシック" pitchFamily="34" charset="-128"/>
              </a:rPr>
              <a:t>/ </a:t>
            </a:r>
            <a:r>
              <a:rPr lang="de-DE" sz="1000" kern="0" dirty="0" err="1">
                <a:solidFill>
                  <a:schemeClr val="bg1"/>
                </a:solidFill>
                <a:latin typeface="Gill Sans MT" panose="020B0502020104020203" pitchFamily="34" charset="0"/>
                <a:ea typeface="ＭＳ Ｐゴシック" pitchFamily="34" charset="-128"/>
              </a:rPr>
              <a:t>flickr</a:t>
            </a:r>
            <a:r>
              <a:rPr lang="de-DE" sz="1000" kern="0" dirty="0">
                <a:solidFill>
                  <a:schemeClr val="bg1"/>
                </a:solidFill>
                <a:latin typeface="Gill Sans MT" panose="020B0502020104020203" pitchFamily="34" charset="0"/>
                <a:ea typeface="ＭＳ Ｐゴシック" pitchFamily="34" charset="-128"/>
              </a:rPr>
              <a:t>, </a:t>
            </a:r>
            <a:r>
              <a:rPr lang="de-AT" sz="1000" dirty="0">
                <a:solidFill>
                  <a:schemeClr val="bg1"/>
                </a:solidFill>
                <a:latin typeface="Gill Sans MT" panose="020B0502020104020203" pitchFamily="34" charset="0"/>
              </a:rPr>
              <a:t>CC BY-NC-ND 2.0</a:t>
            </a:r>
            <a:endParaRPr lang="de-DE" sz="1000" kern="0" dirty="0">
              <a:solidFill>
                <a:schemeClr val="bg1"/>
              </a:solidFill>
              <a:latin typeface="Gill Sans MT" panose="020B0502020104020203" pitchFamily="34" charset="0"/>
              <a:ea typeface="ＭＳ Ｐゴシック" pitchFamily="34" charset="-128"/>
            </a:endParaRPr>
          </a:p>
        </p:txBody>
      </p:sp>
      <p:sp>
        <p:nvSpPr>
          <p:cNvPr id="9" name="Textfeld 8">
            <a:extLst>
              <a:ext uri="{FF2B5EF4-FFF2-40B4-BE49-F238E27FC236}">
                <a16:creationId xmlns:a16="http://schemas.microsoft.com/office/drawing/2014/main" id="{427B60C1-5FBA-484A-9953-BA0605D0A199}"/>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3138099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Bild 4">
            <a:extLst>
              <a:ext uri="{FF2B5EF4-FFF2-40B4-BE49-F238E27FC236}">
                <a16:creationId xmlns:a16="http://schemas.microsoft.com/office/drawing/2014/main" id="{65270321-C813-744B-B8AA-C17F2713062B}"/>
              </a:ext>
            </a:extLst>
          </p:cNvPr>
          <p:cNvPicPr>
            <a:picLocks noChangeAspect="1"/>
          </p:cNvPicPr>
          <p:nvPr/>
        </p:nvPicPr>
        <p:blipFill rotWithShape="1">
          <a:blip r:embed="rId3">
            <a:extLst>
              <a:ext uri="{28A0092B-C50C-407E-A947-70E740481C1C}">
                <a14:useLocalDpi xmlns:a14="http://schemas.microsoft.com/office/drawing/2010/main" val="0"/>
              </a:ext>
            </a:extLst>
          </a:blip>
          <a:srcRect l="-3411" r="-1"/>
          <a:stretch/>
        </p:blipFill>
        <p:spPr bwMode="auto">
          <a:xfrm>
            <a:off x="-311947" y="0"/>
            <a:ext cx="9455947" cy="64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Fußzeilenplatzhalter 1">
            <a:extLst>
              <a:ext uri="{FF2B5EF4-FFF2-40B4-BE49-F238E27FC236}">
                <a16:creationId xmlns:a16="http://schemas.microsoft.com/office/drawing/2014/main" id="{74A7FC5D-9F43-B345-88D6-58CDDF0BEB36}"/>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de-AT" altLang="de-DE" sz="900" dirty="0">
              <a:solidFill>
                <a:schemeClr val="bg1"/>
              </a:solidFill>
            </a:endParaRPr>
          </a:p>
        </p:txBody>
      </p:sp>
      <p:sp>
        <p:nvSpPr>
          <p:cNvPr id="32770" name="Foliennummernplatzhalter 2">
            <a:extLst>
              <a:ext uri="{FF2B5EF4-FFF2-40B4-BE49-F238E27FC236}">
                <a16:creationId xmlns:a16="http://schemas.microsoft.com/office/drawing/2014/main" id="{B8E6340E-17E6-2940-ABB4-98515519C84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103FAD97-4D5C-0F4F-B48D-FD5DE0EE1385}" type="slidenum">
              <a:rPr lang="de-AT" altLang="de-DE" sz="900" smtClean="0">
                <a:solidFill>
                  <a:srgbClr val="DDDDDD"/>
                </a:solidFill>
              </a:rPr>
              <a:pPr>
                <a:spcBef>
                  <a:spcPct val="0"/>
                </a:spcBef>
                <a:buClrTx/>
                <a:buFontTx/>
                <a:buNone/>
              </a:pPr>
              <a:t>42</a:t>
            </a:fld>
            <a:endParaRPr lang="de-AT" altLang="de-DE" sz="900">
              <a:solidFill>
                <a:srgbClr val="DDDDDD"/>
              </a:solidFill>
            </a:endParaRPr>
          </a:p>
        </p:txBody>
      </p:sp>
      <p:sp>
        <p:nvSpPr>
          <p:cNvPr id="6" name="Textfeld 5">
            <a:extLst>
              <a:ext uri="{FF2B5EF4-FFF2-40B4-BE49-F238E27FC236}">
                <a16:creationId xmlns:a16="http://schemas.microsoft.com/office/drawing/2014/main" id="{F6E3692B-BCA9-0A44-929F-2EA047B73B3F}"/>
              </a:ext>
            </a:extLst>
          </p:cNvPr>
          <p:cNvSpPr txBox="1"/>
          <p:nvPr/>
        </p:nvSpPr>
        <p:spPr>
          <a:xfrm>
            <a:off x="6419217" y="6089115"/>
            <a:ext cx="3727317" cy="6720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nchor="ctr"/>
          <a:lstStyle/>
          <a:p>
            <a:pPr>
              <a:defRPr/>
            </a:pPr>
            <a:r>
              <a:rPr lang="de-DE" sz="1000" kern="0" dirty="0">
                <a:solidFill>
                  <a:schemeClr val="bg1"/>
                </a:solidFill>
                <a:latin typeface="Gill Sans MT" panose="020B0502020104020203" pitchFamily="34" charset="0"/>
                <a:ea typeface="ＭＳ Ｐゴシック" pitchFamily="34" charset="-128"/>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Alexandre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Dulaunoy</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flickr</a:t>
            </a:r>
            <a:r>
              <a:rPr lang="de-AT" sz="1000" dirty="0">
                <a:solidFill>
                  <a:schemeClr val="bg1"/>
                </a:solidFill>
                <a:latin typeface="Gill Sans MT" panose="020B0502020104020203" pitchFamily="34" charset="0"/>
              </a:rPr>
              <a:t>, CC BY-SA 2.0</a:t>
            </a:r>
          </a:p>
          <a:p>
            <a:pPr>
              <a:defRPr/>
            </a:pPr>
            <a:endParaRPr lang="de-AT" sz="1400" dirty="0">
              <a:solidFill>
                <a:schemeClr val="bg1"/>
              </a:solidFill>
              <a:latin typeface="Gill Sans MT" panose="020B0502020104020203" pitchFamily="34" charset="0"/>
            </a:endParaRPr>
          </a:p>
          <a:p>
            <a:pPr>
              <a:defRPr/>
            </a:pPr>
            <a:r>
              <a:rPr lang="de-DE" sz="1000" kern="0" dirty="0">
                <a:solidFill>
                  <a:schemeClr val="bg1"/>
                </a:solidFill>
                <a:ea typeface="ＭＳ Ｐゴシック" pitchFamily="34" charset="-128"/>
              </a:rPr>
              <a:t> </a:t>
            </a:r>
          </a:p>
        </p:txBody>
      </p:sp>
      <p:sp>
        <p:nvSpPr>
          <p:cNvPr id="7" name="Textfeld 6">
            <a:extLst>
              <a:ext uri="{FF2B5EF4-FFF2-40B4-BE49-F238E27FC236}">
                <a16:creationId xmlns:a16="http://schemas.microsoft.com/office/drawing/2014/main" id="{D66C01B9-B31D-43DE-B2C3-6435F9F2FC57}"/>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2457022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girl leaning on wall with wings mural painting">
            <a:extLst>
              <a:ext uri="{FF2B5EF4-FFF2-40B4-BE49-F238E27FC236}">
                <a16:creationId xmlns:a16="http://schemas.microsoft.com/office/drawing/2014/main" id="{4FFA6DAE-0C76-1F4F-8C9B-470B6B0479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5" r="4382"/>
          <a:stretch/>
        </p:blipFill>
        <p:spPr bwMode="auto">
          <a:xfrm>
            <a:off x="0" y="-85381"/>
            <a:ext cx="9144000" cy="6478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24A85E09-9A1C-4855-B8E0-2C8089879001}"/>
              </a:ext>
            </a:extLst>
          </p:cNvPr>
          <p:cNvSpPr txBox="1"/>
          <p:nvPr/>
        </p:nvSpPr>
        <p:spPr>
          <a:xfrm>
            <a:off x="7505410" y="6146985"/>
            <a:ext cx="163859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insung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yoon</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
        <p:nvSpPr>
          <p:cNvPr id="4" name="Textfeld 3">
            <a:extLst>
              <a:ext uri="{FF2B5EF4-FFF2-40B4-BE49-F238E27FC236}">
                <a16:creationId xmlns:a16="http://schemas.microsoft.com/office/drawing/2014/main" id="{162B745D-83BC-4976-8B04-511187B4C3B3}"/>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2906921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oddler facing mirror while smiling">
            <a:extLst>
              <a:ext uri="{FF2B5EF4-FFF2-40B4-BE49-F238E27FC236}">
                <a16:creationId xmlns:a16="http://schemas.microsoft.com/office/drawing/2014/main" id="{1A6F52C6-3789-ED4F-B7E3-3659104BF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6"/>
          <a:stretch/>
        </p:blipFill>
        <p:spPr bwMode="auto">
          <a:xfrm>
            <a:off x="0" y="1"/>
            <a:ext cx="9144000" cy="647858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C6AC8E0-588F-45C9-9E02-6A5FD5A16B58}"/>
              </a:ext>
            </a:extLst>
          </p:cNvPr>
          <p:cNvSpPr txBox="1"/>
          <p:nvPr/>
        </p:nvSpPr>
        <p:spPr>
          <a:xfrm>
            <a:off x="7333888" y="6192221"/>
            <a:ext cx="1810111"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Shot By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Ireland</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
        <p:nvSpPr>
          <p:cNvPr id="4" name="Textfeld 3">
            <a:extLst>
              <a:ext uri="{FF2B5EF4-FFF2-40B4-BE49-F238E27FC236}">
                <a16:creationId xmlns:a16="http://schemas.microsoft.com/office/drawing/2014/main" id="{32BE3588-D6EE-4F20-BC7A-0A1D7D7701AC}"/>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1115310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ueve Meses!!!">
            <a:extLst>
              <a:ext uri="{FF2B5EF4-FFF2-40B4-BE49-F238E27FC236}">
                <a16:creationId xmlns:a16="http://schemas.microsoft.com/office/drawing/2014/main" id="{9D95376A-15CB-E744-AC03-42A8B6E780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12"/>
          <a:stretch/>
        </p:blipFill>
        <p:spPr bwMode="auto">
          <a:xfrm>
            <a:off x="1" y="-57150"/>
            <a:ext cx="9144000" cy="646906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B5D8065-A745-0246-9581-E37B76D20DD1}"/>
              </a:ext>
            </a:extLst>
          </p:cNvPr>
          <p:cNvSpPr txBox="1"/>
          <p:nvPr/>
        </p:nvSpPr>
        <p:spPr>
          <a:xfrm>
            <a:off x="6859988" y="6055846"/>
            <a:ext cx="3801035" cy="246221"/>
          </a:xfrm>
          <a:prstGeom prst="rect">
            <a:avLst/>
          </a:prstGeom>
          <a:noFill/>
        </p:spPr>
        <p:txBody>
          <a:bodyPr wrap="square" rtlCol="0">
            <a:spAutoFit/>
          </a:bodyPr>
          <a:lstStyle/>
          <a:p>
            <a:r>
              <a:rPr lang="de-AT" sz="1000" dirty="0">
                <a:latin typeface="Gill Sans MT" panose="020B0502020104020203" pitchFamily="34" charset="0"/>
              </a:rPr>
              <a:t>Bild: CC BY 2.0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JORGE RAVINES </a:t>
            </a:r>
            <a:r>
              <a:rPr lang="de-DE" sz="1000" dirty="0">
                <a:latin typeface="Gill Sans MT" panose="020B0502020104020203" pitchFamily="34" charset="0"/>
              </a:rPr>
              <a:t>/ </a:t>
            </a:r>
            <a:r>
              <a:rPr lang="de-DE" sz="1000" dirty="0" err="1">
                <a:latin typeface="Gill Sans MT" panose="020B0502020104020203" pitchFamily="34" charset="0"/>
              </a:rPr>
              <a:t>flickr</a:t>
            </a:r>
            <a:r>
              <a:rPr lang="de-DE" sz="1000" dirty="0">
                <a:latin typeface="Gill Sans MT" panose="020B0502020104020203" pitchFamily="34" charset="0"/>
              </a:rPr>
              <a:t> </a:t>
            </a:r>
          </a:p>
        </p:txBody>
      </p:sp>
      <p:sp>
        <p:nvSpPr>
          <p:cNvPr id="4" name="Textfeld 3">
            <a:extLst>
              <a:ext uri="{FF2B5EF4-FFF2-40B4-BE49-F238E27FC236}">
                <a16:creationId xmlns:a16="http://schemas.microsoft.com/office/drawing/2014/main" id="{09017B21-F29F-40A4-82D3-9282CAA423CC}"/>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1906593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ußzeilenplatzhalter 1">
            <a:extLst>
              <a:ext uri="{FF2B5EF4-FFF2-40B4-BE49-F238E27FC236}">
                <a16:creationId xmlns:a16="http://schemas.microsoft.com/office/drawing/2014/main" id="{52D44425-274E-8944-A0F2-50C481F1E18C}"/>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37890" name="Foliennummernplatzhalter 2">
            <a:extLst>
              <a:ext uri="{FF2B5EF4-FFF2-40B4-BE49-F238E27FC236}">
                <a16:creationId xmlns:a16="http://schemas.microsoft.com/office/drawing/2014/main" id="{E3F13722-90E3-5145-9AA3-CAB5C1674226}"/>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451BB469-5170-114B-875E-D75713CB57ED}" type="slidenum">
              <a:rPr lang="de-AT" altLang="de-DE" sz="900" smtClean="0">
                <a:solidFill>
                  <a:srgbClr val="DDDDDD"/>
                </a:solidFill>
              </a:rPr>
              <a:pPr>
                <a:spcBef>
                  <a:spcPct val="0"/>
                </a:spcBef>
                <a:buClrTx/>
                <a:buFontTx/>
                <a:buNone/>
              </a:pPr>
              <a:t>46</a:t>
            </a:fld>
            <a:endParaRPr lang="de-AT" altLang="de-DE" sz="900">
              <a:solidFill>
                <a:srgbClr val="DDDDDD"/>
              </a:solidFill>
            </a:endParaRPr>
          </a:p>
        </p:txBody>
      </p:sp>
      <p:pic>
        <p:nvPicPr>
          <p:cNvPr id="37891" name="Bild 3">
            <a:extLst>
              <a:ext uri="{FF2B5EF4-FFF2-40B4-BE49-F238E27FC236}">
                <a16:creationId xmlns:a16="http://schemas.microsoft.com/office/drawing/2014/main" id="{C3C71C6F-2389-8748-ACF2-28297E3186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577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7337EFBD-3A4B-5245-8E1D-022351CE4DF0}"/>
              </a:ext>
            </a:extLst>
          </p:cNvPr>
          <p:cNvSpPr txBox="1"/>
          <p:nvPr/>
        </p:nvSpPr>
        <p:spPr>
          <a:xfrm>
            <a:off x="5832202" y="5780305"/>
            <a:ext cx="4048125" cy="914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nchor="ctr"/>
          <a:lstStyle/>
          <a:p>
            <a:pPr>
              <a:defRPr/>
            </a:pPr>
            <a:r>
              <a:rPr lang="de-DE" sz="1000" kern="0" dirty="0">
                <a:solidFill>
                  <a:schemeClr val="bg1"/>
                </a:solidFill>
                <a:latin typeface="Gill Sans MT" panose="020B0502020104020203" pitchFamily="34" charset="0"/>
                <a:ea typeface="ＭＳ Ｐゴシック" pitchFamily="34" charset="-128"/>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4BlueEyes Pete Williamson</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flickr</a:t>
            </a:r>
            <a:r>
              <a:rPr lang="de-AT" sz="1000" dirty="0">
                <a:solidFill>
                  <a:schemeClr val="bg1"/>
                </a:solidFill>
                <a:latin typeface="Gill Sans MT" panose="020B0502020104020203" pitchFamily="34" charset="0"/>
              </a:rPr>
              <a:t>, CC BY-NC-ND 2.0 </a:t>
            </a:r>
            <a:endParaRPr lang="de-DE" sz="1000" kern="0" dirty="0">
              <a:solidFill>
                <a:schemeClr val="bg1"/>
              </a:solidFill>
              <a:ea typeface="ＭＳ Ｐゴシック" pitchFamily="34" charset="-128"/>
            </a:endParaRPr>
          </a:p>
        </p:txBody>
      </p:sp>
      <p:sp>
        <p:nvSpPr>
          <p:cNvPr id="6" name="Textfeld 5">
            <a:extLst>
              <a:ext uri="{FF2B5EF4-FFF2-40B4-BE49-F238E27FC236}">
                <a16:creationId xmlns:a16="http://schemas.microsoft.com/office/drawing/2014/main" id="{4C842B6F-8877-4E61-AFA2-28DC0E874EF6}"/>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3879418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12F8F9E-3F25-3645-95B4-F1412B4E8A72}"/>
              </a:ext>
            </a:extLst>
          </p:cNvPr>
          <p:cNvSpPr>
            <a:spLocks noGrp="1"/>
          </p:cNvSpPr>
          <p:nvPr>
            <p:ph type="sldNum" sz="quarter" idx="11"/>
          </p:nvPr>
        </p:nvSpPr>
        <p:spPr/>
        <p:txBody>
          <a:bodyPr/>
          <a:lstStyle/>
          <a:p>
            <a:pPr>
              <a:defRPr/>
            </a:pPr>
            <a:fld id="{56E9240C-751C-7547-92AA-BA6BB04A10CD}" type="slidenum">
              <a:rPr lang="de-AT" altLang="de-DE" smtClean="0"/>
              <a:pPr>
                <a:defRPr/>
              </a:pPr>
              <a:t>47</a:t>
            </a:fld>
            <a:endParaRPr lang="de-AT" altLang="de-DE"/>
          </a:p>
        </p:txBody>
      </p:sp>
      <p:pic>
        <p:nvPicPr>
          <p:cNvPr id="29698" name="Picture 2" descr="boy standing on gray concrete road while tongue out">
            <a:extLst>
              <a:ext uri="{FF2B5EF4-FFF2-40B4-BE49-F238E27FC236}">
                <a16:creationId xmlns:a16="http://schemas.microsoft.com/office/drawing/2014/main" id="{C5941DDE-1CF5-7C4C-9E86-2BCFC42FD7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8" r="4415"/>
          <a:stretch/>
        </p:blipFill>
        <p:spPr bwMode="auto">
          <a:xfrm>
            <a:off x="0" y="0"/>
            <a:ext cx="9144000" cy="6454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6A76F15A-B806-4E75-9F1E-AD792D4007BA}"/>
              </a:ext>
            </a:extLst>
          </p:cNvPr>
          <p:cNvSpPr txBox="1"/>
          <p:nvPr/>
        </p:nvSpPr>
        <p:spPr>
          <a:xfrm>
            <a:off x="7300226" y="6192221"/>
            <a:ext cx="1843774" cy="246221"/>
          </a:xfrm>
          <a:prstGeom prst="rect">
            <a:avLst/>
          </a:prstGeom>
          <a:noFill/>
        </p:spPr>
        <p:txBody>
          <a:bodyPr wrap="none" rtlCol="0">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Hunter Johnson </a:t>
            </a:r>
            <a:r>
              <a:rPr lang="de-AT" sz="1000" dirty="0">
                <a:latin typeface="Gill Sans MT" panose="020B0502020104020203" pitchFamily="34" charset="0"/>
              </a:rPr>
              <a:t>/ Unsplash</a:t>
            </a:r>
          </a:p>
        </p:txBody>
      </p:sp>
      <p:sp>
        <p:nvSpPr>
          <p:cNvPr id="5" name="Textfeld 4">
            <a:extLst>
              <a:ext uri="{FF2B5EF4-FFF2-40B4-BE49-F238E27FC236}">
                <a16:creationId xmlns:a16="http://schemas.microsoft.com/office/drawing/2014/main" id="{9DA9099D-0724-4BE8-8A5F-5DC170EE53ED}"/>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3964214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64DEEE9-942B-A645-89F3-913AE8FB5287}"/>
              </a:ext>
            </a:extLst>
          </p:cNvPr>
          <p:cNvSpPr>
            <a:spLocks noGrp="1"/>
          </p:cNvSpPr>
          <p:nvPr>
            <p:ph type="sldNum" sz="quarter" idx="11"/>
          </p:nvPr>
        </p:nvSpPr>
        <p:spPr/>
        <p:txBody>
          <a:bodyPr/>
          <a:lstStyle/>
          <a:p>
            <a:pPr>
              <a:defRPr/>
            </a:pPr>
            <a:fld id="{56E9240C-751C-7547-92AA-BA6BB04A10CD}" type="slidenum">
              <a:rPr lang="de-AT" altLang="de-DE" smtClean="0"/>
              <a:pPr>
                <a:defRPr/>
              </a:pPr>
              <a:t>48</a:t>
            </a:fld>
            <a:endParaRPr lang="de-AT" altLang="de-DE"/>
          </a:p>
        </p:txBody>
      </p:sp>
      <p:pic>
        <p:nvPicPr>
          <p:cNvPr id="5" name="Grafik 4" descr="Ein Bild, das Person, Junge, jung, Kind enthält.&#10;&#10;Automatisch generierte Beschreibung">
            <a:extLst>
              <a:ext uri="{FF2B5EF4-FFF2-40B4-BE49-F238E27FC236}">
                <a16:creationId xmlns:a16="http://schemas.microsoft.com/office/drawing/2014/main" id="{CE162B06-9D9C-41D0-B978-F0A2BC4CF2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385825"/>
          </a:xfrm>
          <a:prstGeom prst="rect">
            <a:avLst/>
          </a:prstGeom>
        </p:spPr>
      </p:pic>
      <p:sp>
        <p:nvSpPr>
          <p:cNvPr id="6" name="Textfeld 5">
            <a:extLst>
              <a:ext uri="{FF2B5EF4-FFF2-40B4-BE49-F238E27FC236}">
                <a16:creationId xmlns:a16="http://schemas.microsoft.com/office/drawing/2014/main" id="{DEAD68A0-B09A-4275-8D62-063700C5141F}"/>
              </a:ext>
            </a:extLst>
          </p:cNvPr>
          <p:cNvSpPr txBox="1"/>
          <p:nvPr/>
        </p:nvSpPr>
        <p:spPr>
          <a:xfrm>
            <a:off x="7551897" y="6139604"/>
            <a:ext cx="1592103" cy="246221"/>
          </a:xfrm>
          <a:prstGeom prst="rect">
            <a:avLst/>
          </a:prstGeom>
          <a:noFill/>
        </p:spPr>
        <p:txBody>
          <a:bodyPr wrap="none" rtlCol="0">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paologhedini</a:t>
            </a:r>
            <a:r>
              <a:rPr lang="de-AT" sz="1000" dirty="0">
                <a:latin typeface="Gill Sans MT" panose="020B0502020104020203" pitchFamily="34" charset="0"/>
              </a:rPr>
              <a:t> / </a:t>
            </a:r>
            <a:r>
              <a:rPr lang="de-AT" sz="1000" dirty="0" err="1">
                <a:latin typeface="Gill Sans MT" panose="020B0502020104020203" pitchFamily="34" charset="0"/>
              </a:rPr>
              <a:t>pixabay</a:t>
            </a:r>
            <a:endParaRPr lang="de-AT" sz="1000" dirty="0">
              <a:latin typeface="Gill Sans MT" panose="020B0502020104020203" pitchFamily="34" charset="0"/>
            </a:endParaRPr>
          </a:p>
        </p:txBody>
      </p:sp>
      <p:sp>
        <p:nvSpPr>
          <p:cNvPr id="7" name="Textfeld 6">
            <a:extLst>
              <a:ext uri="{FF2B5EF4-FFF2-40B4-BE49-F238E27FC236}">
                <a16:creationId xmlns:a16="http://schemas.microsoft.com/office/drawing/2014/main" id="{AF017DB6-6CA8-41C5-8964-B03DB11EF1C2}"/>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408588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ußzeilenplatzhalter 1">
            <a:extLst>
              <a:ext uri="{FF2B5EF4-FFF2-40B4-BE49-F238E27FC236}">
                <a16:creationId xmlns:a16="http://schemas.microsoft.com/office/drawing/2014/main" id="{23DF5EE9-CE98-CD46-9C7A-B26D91188E12}"/>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38914" name="Foliennummernplatzhalter 2">
            <a:extLst>
              <a:ext uri="{FF2B5EF4-FFF2-40B4-BE49-F238E27FC236}">
                <a16:creationId xmlns:a16="http://schemas.microsoft.com/office/drawing/2014/main" id="{6581B057-D47F-8340-8DAF-E463ECBD43D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2F6243E9-3BE2-C546-8DB4-CFE20FACAFB3}" type="slidenum">
              <a:rPr lang="de-AT" altLang="de-DE" sz="900" smtClean="0">
                <a:solidFill>
                  <a:srgbClr val="DDDDDD"/>
                </a:solidFill>
              </a:rPr>
              <a:pPr>
                <a:spcBef>
                  <a:spcPct val="0"/>
                </a:spcBef>
                <a:buClrTx/>
                <a:buFontTx/>
                <a:buNone/>
              </a:pPr>
              <a:t>49</a:t>
            </a:fld>
            <a:endParaRPr lang="de-AT" altLang="de-DE" sz="900">
              <a:solidFill>
                <a:srgbClr val="DDDDDD"/>
              </a:solidFill>
            </a:endParaRPr>
          </a:p>
        </p:txBody>
      </p:sp>
      <p:pic>
        <p:nvPicPr>
          <p:cNvPr id="38916" name="Bild 6" descr="463px-Symbol_thumbs_down.svg.png">
            <a:extLst>
              <a:ext uri="{FF2B5EF4-FFF2-40B4-BE49-F238E27FC236}">
                <a16:creationId xmlns:a16="http://schemas.microsoft.com/office/drawing/2014/main" id="{5F73E0AD-6892-854F-B094-2A59C19FA7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4686300"/>
            <a:ext cx="11525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Bild 8" descr="463px-Symbol_thumbs_up.svg.png">
            <a:extLst>
              <a:ext uri="{FF2B5EF4-FFF2-40B4-BE49-F238E27FC236}">
                <a16:creationId xmlns:a16="http://schemas.microsoft.com/office/drawing/2014/main" id="{DEEA20DE-4044-E343-827C-A424CE2A49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62813" y="2043113"/>
            <a:ext cx="12192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F00035AB-CF43-0F4B-B08F-D1447E676ECA}"/>
              </a:ext>
            </a:extLst>
          </p:cNvPr>
          <p:cNvSpPr txBox="1">
            <a:spLocks noChangeArrowheads="1"/>
          </p:cNvSpPr>
          <p:nvPr/>
        </p:nvSpPr>
        <p:spPr bwMode="auto">
          <a:xfrm>
            <a:off x="7596188" y="3448050"/>
            <a:ext cx="552450" cy="1323975"/>
          </a:xfrm>
          <a:prstGeom prst="rect">
            <a:avLst/>
          </a:prstGeom>
          <a:noFill/>
          <a:ln w="9525">
            <a:noFill/>
            <a:miter lim="800000"/>
            <a:headEnd/>
            <a:tailEnd/>
          </a:ln>
        </p:spPr>
        <p:txBody>
          <a:bodyPr>
            <a:spAutoFit/>
          </a:bodyPr>
          <a:lstStyle/>
          <a:p>
            <a:pPr eaLnBrk="1" hangingPunct="1">
              <a:defRPr/>
            </a:pPr>
            <a:r>
              <a:rPr lang="en-US" sz="8000" dirty="0">
                <a:latin typeface="+mj-lt"/>
                <a:cs typeface="Arial" charset="0"/>
              </a:rPr>
              <a:t>?</a:t>
            </a:r>
          </a:p>
        </p:txBody>
      </p:sp>
      <p:pic>
        <p:nvPicPr>
          <p:cNvPr id="38919" name="Bild 3">
            <a:extLst>
              <a:ext uri="{FF2B5EF4-FFF2-40B4-BE49-F238E27FC236}">
                <a16:creationId xmlns:a16="http://schemas.microsoft.com/office/drawing/2014/main" id="{17A5C9B7-34AF-8049-BE2B-4D946F6FEAE3}"/>
              </a:ext>
            </a:extLst>
          </p:cNvPr>
          <p:cNvPicPr>
            <a:picLocks noChangeAspect="1"/>
          </p:cNvPicPr>
          <p:nvPr/>
        </p:nvPicPr>
        <p:blipFill rotWithShape="1">
          <a:blip r:embed="rId5">
            <a:extLst>
              <a:ext uri="{28A0092B-C50C-407E-A947-70E740481C1C}">
                <a14:useLocalDpi xmlns:a14="http://schemas.microsoft.com/office/drawing/2010/main" val="0"/>
              </a:ext>
            </a:extLst>
          </a:blip>
          <a:srcRect l="790" r="6357" b="1200"/>
          <a:stretch/>
        </p:blipFill>
        <p:spPr bwMode="auto">
          <a:xfrm>
            <a:off x="0" y="0"/>
            <a:ext cx="9144000" cy="646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1661C47B-CAE4-074E-9300-679935342682}"/>
              </a:ext>
            </a:extLst>
          </p:cNvPr>
          <p:cNvSpPr txBox="1"/>
          <p:nvPr/>
        </p:nvSpPr>
        <p:spPr>
          <a:xfrm>
            <a:off x="7044024" y="6099208"/>
            <a:ext cx="2809301" cy="41540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nchor="ctr"/>
          <a:lstStyle/>
          <a:p>
            <a:r>
              <a:rPr lang="de-DE" sz="1000" kern="0" dirty="0">
                <a:solidFill>
                  <a:schemeClr val="bg1"/>
                </a:solidFill>
                <a:latin typeface="Gill Sans MT" panose="020B0502020104020203" pitchFamily="34" charset="0"/>
                <a:ea typeface="ＭＳ Ｐゴシック" pitchFamily="34" charset="-128"/>
              </a:rPr>
              <a:t>Bild: </a:t>
            </a:r>
            <a:r>
              <a:rPr lang="de-DE" sz="1000" kern="0" dirty="0" err="1">
                <a:solidFill>
                  <a:schemeClr val="bg1"/>
                </a:solidFill>
                <a:latin typeface="Gill Sans MT" panose="020B0502020104020203" pitchFamily="34" charset="0"/>
                <a:ea typeface="ＭＳ Ｐゴシック" pitchFamily="34" charset="-128"/>
                <a:hlinkClick r:id="rId6">
                  <a:extLst>
                    <a:ext uri="{A12FA001-AC4F-418D-AE19-62706E023703}">
                      <ahyp:hlinkClr xmlns:ahyp="http://schemas.microsoft.com/office/drawing/2018/hyperlinkcolor" val="tx"/>
                    </a:ext>
                  </a:extLst>
                </a:hlinkClick>
              </a:rPr>
              <a:t>kris</a:t>
            </a:r>
            <a:r>
              <a:rPr lang="de-DE" sz="1000" kern="0" dirty="0">
                <a:solidFill>
                  <a:schemeClr val="bg1"/>
                </a:solidFill>
                <a:latin typeface="Gill Sans MT" panose="020B0502020104020203" pitchFamily="34" charset="0"/>
                <a:ea typeface="ＭＳ Ｐゴシック" pitchFamily="34" charset="-128"/>
                <a:hlinkClick r:id="rId6">
                  <a:extLst>
                    <a:ext uri="{A12FA001-AC4F-418D-AE19-62706E023703}">
                      <ahyp:hlinkClr xmlns:ahyp="http://schemas.microsoft.com/office/drawing/2018/hyperlinkcolor" val="tx"/>
                    </a:ext>
                  </a:extLst>
                </a:hlinkClick>
              </a:rPr>
              <a:t> </a:t>
            </a:r>
            <a:r>
              <a:rPr lang="de-DE" sz="1000" kern="0" dirty="0" err="1">
                <a:solidFill>
                  <a:schemeClr val="bg1"/>
                </a:solidFill>
                <a:latin typeface="Gill Sans MT" panose="020B0502020104020203" pitchFamily="34" charset="0"/>
                <a:ea typeface="ＭＳ Ｐゴシック" pitchFamily="34" charset="-128"/>
                <a:hlinkClick r:id="rId6">
                  <a:extLst>
                    <a:ext uri="{A12FA001-AC4F-418D-AE19-62706E023703}">
                      <ahyp:hlinkClr xmlns:ahyp="http://schemas.microsoft.com/office/drawing/2018/hyperlinkcolor" val="tx"/>
                    </a:ext>
                  </a:extLst>
                </a:hlinkClick>
              </a:rPr>
              <a:t>krüg</a:t>
            </a:r>
            <a:r>
              <a:rPr lang="de-DE" sz="1000" kern="0" dirty="0">
                <a:solidFill>
                  <a:schemeClr val="bg1"/>
                </a:solidFill>
                <a:latin typeface="Gill Sans MT" panose="020B0502020104020203" pitchFamily="34" charset="0"/>
                <a:ea typeface="ＭＳ Ｐゴシック" pitchFamily="34" charset="-128"/>
                <a:hlinkClick r:id="rId6">
                  <a:extLst>
                    <a:ext uri="{A12FA001-AC4F-418D-AE19-62706E023703}">
                      <ahyp:hlinkClr xmlns:ahyp="http://schemas.microsoft.com/office/drawing/2018/hyperlinkcolor" val="tx"/>
                    </a:ext>
                  </a:extLst>
                </a:hlinkClick>
              </a:rPr>
              <a:t> </a:t>
            </a:r>
            <a:r>
              <a:rPr lang="de-DE" sz="1000" kern="0" dirty="0">
                <a:solidFill>
                  <a:schemeClr val="bg1"/>
                </a:solidFill>
                <a:latin typeface="Gill Sans MT" panose="020B0502020104020203" pitchFamily="34" charset="0"/>
                <a:ea typeface="ＭＳ Ｐゴシック" pitchFamily="34" charset="-128"/>
              </a:rPr>
              <a:t>/ </a:t>
            </a:r>
            <a:r>
              <a:rPr lang="de-DE" sz="1000" kern="0" dirty="0" err="1">
                <a:solidFill>
                  <a:schemeClr val="bg1"/>
                </a:solidFill>
                <a:latin typeface="Gill Sans MT" panose="020B0502020104020203" pitchFamily="34" charset="0"/>
                <a:ea typeface="ＭＳ Ｐゴシック" pitchFamily="34" charset="-128"/>
              </a:rPr>
              <a:t>flickr</a:t>
            </a:r>
            <a:r>
              <a:rPr lang="de-DE" sz="1000" kern="0" dirty="0">
                <a:solidFill>
                  <a:schemeClr val="bg1"/>
                </a:solidFill>
                <a:latin typeface="Gill Sans MT" panose="020B0502020104020203" pitchFamily="34" charset="0"/>
                <a:ea typeface="ＭＳ Ｐゴシック" pitchFamily="34" charset="-128"/>
              </a:rPr>
              <a:t>, </a:t>
            </a:r>
            <a:r>
              <a:rPr lang="de-AT" sz="1000" dirty="0">
                <a:solidFill>
                  <a:schemeClr val="bg1"/>
                </a:solidFill>
                <a:latin typeface="Gill Sans MT" panose="020B0502020104020203" pitchFamily="34" charset="0"/>
              </a:rPr>
              <a:t>CC BY-SA 2.0</a:t>
            </a:r>
            <a:r>
              <a:rPr lang="de-DE" sz="1000" kern="0" dirty="0">
                <a:solidFill>
                  <a:schemeClr val="bg1"/>
                </a:solidFill>
                <a:latin typeface="Gill Sans MT" panose="020B0502020104020203" pitchFamily="34" charset="0"/>
                <a:ea typeface="ＭＳ Ｐゴシック" pitchFamily="34" charset="-128"/>
              </a:rPr>
              <a:t> </a:t>
            </a:r>
          </a:p>
        </p:txBody>
      </p:sp>
      <p:sp>
        <p:nvSpPr>
          <p:cNvPr id="9" name="Textfeld 8">
            <a:extLst>
              <a:ext uri="{FF2B5EF4-FFF2-40B4-BE49-F238E27FC236}">
                <a16:creationId xmlns:a16="http://schemas.microsoft.com/office/drawing/2014/main" id="{E5D8C422-4C65-4569-BD11-852ADCD5F6D2}"/>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159005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A30783E-69C3-4A2C-86E5-4F49725F8263}"/>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Womit kommt man ins Internet?</a:t>
            </a:r>
          </a:p>
          <a:p>
            <a:pPr algn="r"/>
            <a:endParaRPr lang="de-AT" sz="1900" dirty="0">
              <a:latin typeface="Gill Sans MT" panose="020B0502020104020203" pitchFamily="34" charset="0"/>
            </a:endParaRPr>
          </a:p>
        </p:txBody>
      </p:sp>
      <p:pic>
        <p:nvPicPr>
          <p:cNvPr id="7" name="Bild 5">
            <a:extLst>
              <a:ext uri="{FF2B5EF4-FFF2-40B4-BE49-F238E27FC236}">
                <a16:creationId xmlns:a16="http://schemas.microsoft.com/office/drawing/2014/main" id="{5F6EBC8D-2566-4F67-B5DC-9A00AF301BA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39517" y="1028235"/>
            <a:ext cx="19256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8">
            <a:extLst>
              <a:ext uri="{FF2B5EF4-FFF2-40B4-BE49-F238E27FC236}">
                <a16:creationId xmlns:a16="http://schemas.microsoft.com/office/drawing/2014/main" id="{A8BB048B-858B-4DF3-9DEC-C8192345FFA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6274" y="537329"/>
            <a:ext cx="6000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1">
            <a:extLst>
              <a:ext uri="{FF2B5EF4-FFF2-40B4-BE49-F238E27FC236}">
                <a16:creationId xmlns:a16="http://schemas.microsoft.com/office/drawing/2014/main" id="{18D004FC-C008-4761-A0D6-0CDB0B37E68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39517" y="2789003"/>
            <a:ext cx="140811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13">
            <a:extLst>
              <a:ext uri="{FF2B5EF4-FFF2-40B4-BE49-F238E27FC236}">
                <a16:creationId xmlns:a16="http://schemas.microsoft.com/office/drawing/2014/main" id="{4E5189B2-5E85-42E5-BF8D-327E786154F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16911" y="1960329"/>
            <a:ext cx="115887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6">
            <a:extLst>
              <a:ext uri="{FF2B5EF4-FFF2-40B4-BE49-F238E27FC236}">
                <a16:creationId xmlns:a16="http://schemas.microsoft.com/office/drawing/2014/main" id="{444ADCDD-7E74-45F8-85BB-520CAF6C68BE}"/>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1069" y="407754"/>
            <a:ext cx="105251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9">
            <a:extLst>
              <a:ext uri="{FF2B5EF4-FFF2-40B4-BE49-F238E27FC236}">
                <a16:creationId xmlns:a16="http://schemas.microsoft.com/office/drawing/2014/main" id="{9B4E28CE-3A83-4E11-BF67-39291BB58B5A}"/>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64527" y="4043362"/>
            <a:ext cx="1428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0">
            <a:extLst>
              <a:ext uri="{FF2B5EF4-FFF2-40B4-BE49-F238E27FC236}">
                <a16:creationId xmlns:a16="http://schemas.microsoft.com/office/drawing/2014/main" id="{E894887B-6E7A-4949-A4CB-2F0A635D1E5D}"/>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22743" y="1124643"/>
            <a:ext cx="1651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4">
            <a:extLst>
              <a:ext uri="{FF2B5EF4-FFF2-40B4-BE49-F238E27FC236}">
                <a16:creationId xmlns:a16="http://schemas.microsoft.com/office/drawing/2014/main" id="{FA59E1BB-7999-41F9-A50B-7367039DC5EE}"/>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429917" y="4715097"/>
            <a:ext cx="12192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5">
            <a:extLst>
              <a:ext uri="{FF2B5EF4-FFF2-40B4-BE49-F238E27FC236}">
                <a16:creationId xmlns:a16="http://schemas.microsoft.com/office/drawing/2014/main" id="{FCEBD721-65C1-4707-9076-D5B3FE78FB27}"/>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5986" y="2914649"/>
            <a:ext cx="12223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20">
            <a:extLst>
              <a:ext uri="{FF2B5EF4-FFF2-40B4-BE49-F238E27FC236}">
                <a16:creationId xmlns:a16="http://schemas.microsoft.com/office/drawing/2014/main" id="{FEB25A9E-A011-4377-8DB4-A080C9042B3C}"/>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619736" y="2814637"/>
            <a:ext cx="12969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18">
            <a:extLst>
              <a:ext uri="{FF2B5EF4-FFF2-40B4-BE49-F238E27FC236}">
                <a16:creationId xmlns:a16="http://schemas.microsoft.com/office/drawing/2014/main" id="{5E8E633F-BB96-40B8-97F6-83985CD9427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31326" y="4709419"/>
            <a:ext cx="1576819" cy="1299644"/>
          </a:xfrm>
          <a:prstGeom prst="rect">
            <a:avLst/>
          </a:prstGeom>
        </p:spPr>
      </p:pic>
    </p:spTree>
    <p:extLst>
      <p:ext uri="{BB962C8B-B14F-4D97-AF65-F5344CB8AC3E}">
        <p14:creationId xmlns:p14="http://schemas.microsoft.com/office/powerpoint/2010/main" val="871368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ußzeilenplatzhalter 1">
            <a:extLst>
              <a:ext uri="{FF2B5EF4-FFF2-40B4-BE49-F238E27FC236}">
                <a16:creationId xmlns:a16="http://schemas.microsoft.com/office/drawing/2014/main" id="{9FE5DD82-EFE5-AD41-AD1B-10D47ED3451B}"/>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39938" name="Foliennummernplatzhalter 2">
            <a:extLst>
              <a:ext uri="{FF2B5EF4-FFF2-40B4-BE49-F238E27FC236}">
                <a16:creationId xmlns:a16="http://schemas.microsoft.com/office/drawing/2014/main" id="{6DE8118F-9ACD-F740-A7AB-C79954226116}"/>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D5E820E2-C281-264F-9B6A-C2D1B8EF8C92}" type="slidenum">
              <a:rPr lang="de-AT" altLang="de-DE" sz="900" smtClean="0">
                <a:solidFill>
                  <a:srgbClr val="DDDDDD"/>
                </a:solidFill>
              </a:rPr>
              <a:pPr>
                <a:spcBef>
                  <a:spcPct val="0"/>
                </a:spcBef>
                <a:buClrTx/>
                <a:buFontTx/>
                <a:buNone/>
              </a:pPr>
              <a:t>50</a:t>
            </a:fld>
            <a:endParaRPr lang="de-AT" altLang="de-DE" sz="900">
              <a:solidFill>
                <a:srgbClr val="DDDDDD"/>
              </a:solidFill>
            </a:endParaRPr>
          </a:p>
        </p:txBody>
      </p:sp>
      <p:pic>
        <p:nvPicPr>
          <p:cNvPr id="39940" name="Bild 6" descr="463px-Symbol_thumbs_down.svg.png">
            <a:extLst>
              <a:ext uri="{FF2B5EF4-FFF2-40B4-BE49-F238E27FC236}">
                <a16:creationId xmlns:a16="http://schemas.microsoft.com/office/drawing/2014/main" id="{4C80B0D2-6C53-F945-BE4A-44A059795D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6838" y="4686300"/>
            <a:ext cx="11525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Bild 8" descr="463px-Symbol_thumbs_up.svg.png">
            <a:extLst>
              <a:ext uri="{FF2B5EF4-FFF2-40B4-BE49-F238E27FC236}">
                <a16:creationId xmlns:a16="http://schemas.microsoft.com/office/drawing/2014/main" id="{188CE506-D09B-144A-82B4-339222CADB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3500" y="2043113"/>
            <a:ext cx="12192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E4BEFAF9-511A-A842-896B-ED9BF2B5B82C}"/>
              </a:ext>
            </a:extLst>
          </p:cNvPr>
          <p:cNvSpPr txBox="1">
            <a:spLocks noChangeArrowheads="1"/>
          </p:cNvSpPr>
          <p:nvPr/>
        </p:nvSpPr>
        <p:spPr bwMode="auto">
          <a:xfrm>
            <a:off x="8016875" y="3448050"/>
            <a:ext cx="552450" cy="1323975"/>
          </a:xfrm>
          <a:prstGeom prst="rect">
            <a:avLst/>
          </a:prstGeom>
          <a:noFill/>
          <a:ln w="9525">
            <a:noFill/>
            <a:miter lim="800000"/>
            <a:headEnd/>
            <a:tailEnd/>
          </a:ln>
        </p:spPr>
        <p:txBody>
          <a:bodyPr>
            <a:spAutoFit/>
          </a:bodyPr>
          <a:lstStyle/>
          <a:p>
            <a:pPr eaLnBrk="1" hangingPunct="1">
              <a:defRPr/>
            </a:pPr>
            <a:r>
              <a:rPr lang="en-US" sz="8000" dirty="0">
                <a:latin typeface="+mj-lt"/>
                <a:cs typeface="Arial" charset="0"/>
              </a:rPr>
              <a:t>?</a:t>
            </a:r>
          </a:p>
        </p:txBody>
      </p:sp>
      <p:pic>
        <p:nvPicPr>
          <p:cNvPr id="39943" name="Bild 3">
            <a:extLst>
              <a:ext uri="{FF2B5EF4-FFF2-40B4-BE49-F238E27FC236}">
                <a16:creationId xmlns:a16="http://schemas.microsoft.com/office/drawing/2014/main" id="{D766268D-698A-8D43-B07E-C710CEDAE17C}"/>
              </a:ext>
            </a:extLst>
          </p:cNvPr>
          <p:cNvPicPr>
            <a:picLocks noChangeAspect="1"/>
          </p:cNvPicPr>
          <p:nvPr/>
        </p:nvPicPr>
        <p:blipFill rotWithShape="1">
          <a:blip r:embed="rId5">
            <a:extLst>
              <a:ext uri="{28A0092B-C50C-407E-A947-70E740481C1C}">
                <a14:useLocalDpi xmlns:a14="http://schemas.microsoft.com/office/drawing/2010/main" val="0"/>
              </a:ext>
            </a:extLst>
          </a:blip>
          <a:srcRect r="5310"/>
          <a:stretch/>
        </p:blipFill>
        <p:spPr bwMode="auto">
          <a:xfrm>
            <a:off x="1" y="0"/>
            <a:ext cx="9144000"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7813726E-490A-014C-BFC9-C7EC84A07E8C}"/>
              </a:ext>
            </a:extLst>
          </p:cNvPr>
          <p:cNvSpPr txBox="1"/>
          <p:nvPr/>
        </p:nvSpPr>
        <p:spPr>
          <a:xfrm>
            <a:off x="6975436" y="6046147"/>
            <a:ext cx="3024588" cy="3647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nchor="ctr"/>
          <a:lstStyle/>
          <a:p>
            <a:pPr>
              <a:defRPr/>
            </a:pPr>
            <a:r>
              <a:rPr lang="de-DE" sz="1000" kern="0" dirty="0">
                <a:solidFill>
                  <a:schemeClr val="bg1"/>
                </a:solidFill>
                <a:latin typeface="Gill Sans MT" panose="020B0502020104020203" pitchFamily="34" charset="0"/>
                <a:ea typeface="ＭＳ Ｐゴシック" pitchFamily="34" charset="-128"/>
              </a:rPr>
              <a:t>Bild: </a:t>
            </a:r>
            <a:r>
              <a:rPr lang="de-DE" sz="1000" kern="0" dirty="0">
                <a:solidFill>
                  <a:schemeClr val="bg1"/>
                </a:solidFill>
                <a:latin typeface="Gill Sans MT" panose="020B0502020104020203" pitchFamily="34" charset="0"/>
                <a:ea typeface="ＭＳ Ｐゴシック" pitchFamily="34" charset="-128"/>
                <a:hlinkClick r:id="rId6">
                  <a:extLst>
                    <a:ext uri="{A12FA001-AC4F-418D-AE19-62706E023703}">
                      <ahyp:hlinkClr xmlns:ahyp="http://schemas.microsoft.com/office/drawing/2018/hyperlinkcolor" val="tx"/>
                    </a:ext>
                  </a:extLst>
                </a:hlinkClick>
              </a:rPr>
              <a:t>The </a:t>
            </a:r>
            <a:r>
              <a:rPr lang="de-DE" sz="1000" kern="0" dirty="0" err="1">
                <a:solidFill>
                  <a:schemeClr val="bg1"/>
                </a:solidFill>
                <a:latin typeface="Gill Sans MT" panose="020B0502020104020203" pitchFamily="34" charset="0"/>
                <a:ea typeface="ＭＳ Ｐゴシック" pitchFamily="34" charset="-128"/>
                <a:hlinkClick r:id="rId6">
                  <a:extLst>
                    <a:ext uri="{A12FA001-AC4F-418D-AE19-62706E023703}">
                      <ahyp:hlinkClr xmlns:ahyp="http://schemas.microsoft.com/office/drawing/2018/hyperlinkcolor" val="tx"/>
                    </a:ext>
                  </a:extLst>
                </a:hlinkClick>
              </a:rPr>
              <a:t>Bees</a:t>
            </a:r>
            <a:r>
              <a:rPr lang="de-DE" sz="1000" kern="0" dirty="0">
                <a:solidFill>
                  <a:schemeClr val="bg1"/>
                </a:solidFill>
                <a:latin typeface="Gill Sans MT" panose="020B0502020104020203" pitchFamily="34" charset="0"/>
                <a:ea typeface="ＭＳ Ｐゴシック" pitchFamily="34" charset="-128"/>
                <a:hlinkClick r:id="rId6">
                  <a:extLst>
                    <a:ext uri="{A12FA001-AC4F-418D-AE19-62706E023703}">
                      <ahyp:hlinkClr xmlns:ahyp="http://schemas.microsoft.com/office/drawing/2018/hyperlinkcolor" val="tx"/>
                    </a:ext>
                  </a:extLst>
                </a:hlinkClick>
              </a:rPr>
              <a:t> </a:t>
            </a:r>
            <a:r>
              <a:rPr lang="de-DE" sz="1000" kern="0" dirty="0">
                <a:solidFill>
                  <a:schemeClr val="bg1"/>
                </a:solidFill>
                <a:latin typeface="Gill Sans MT" panose="020B0502020104020203" pitchFamily="34" charset="0"/>
                <a:ea typeface="ＭＳ Ｐゴシック" pitchFamily="34" charset="-128"/>
              </a:rPr>
              <a:t>/ </a:t>
            </a:r>
            <a:r>
              <a:rPr lang="de-DE" sz="1000" kern="0" dirty="0" err="1">
                <a:solidFill>
                  <a:schemeClr val="bg1"/>
                </a:solidFill>
                <a:latin typeface="Gill Sans MT" panose="020B0502020104020203" pitchFamily="34" charset="0"/>
                <a:ea typeface="ＭＳ Ｐゴシック" pitchFamily="34" charset="-128"/>
              </a:rPr>
              <a:t>flickr</a:t>
            </a:r>
            <a:r>
              <a:rPr lang="de-DE" sz="1000" kern="0" dirty="0">
                <a:solidFill>
                  <a:schemeClr val="bg1"/>
                </a:solidFill>
                <a:latin typeface="Gill Sans MT" panose="020B0502020104020203" pitchFamily="34" charset="0"/>
                <a:ea typeface="ＭＳ Ｐゴシック" pitchFamily="34" charset="-128"/>
              </a:rPr>
              <a:t>, </a:t>
            </a:r>
            <a:r>
              <a:rPr lang="de-AT" sz="1000" dirty="0">
                <a:solidFill>
                  <a:schemeClr val="bg1"/>
                </a:solidFill>
                <a:latin typeface="Gill Sans MT" panose="020B0502020104020203" pitchFamily="34" charset="0"/>
              </a:rPr>
              <a:t>CC BY-NC 2.0</a:t>
            </a:r>
            <a:r>
              <a:rPr lang="de-DE" sz="1000" kern="0" dirty="0">
                <a:solidFill>
                  <a:schemeClr val="bg1"/>
                </a:solidFill>
                <a:latin typeface="Gill Sans MT" panose="020B0502020104020203" pitchFamily="34" charset="0"/>
                <a:ea typeface="ＭＳ Ｐゴシック" pitchFamily="34" charset="-128"/>
              </a:rPr>
              <a:t> </a:t>
            </a:r>
          </a:p>
        </p:txBody>
      </p:sp>
      <p:sp>
        <p:nvSpPr>
          <p:cNvPr id="9" name="Textfeld 8">
            <a:extLst>
              <a:ext uri="{FF2B5EF4-FFF2-40B4-BE49-F238E27FC236}">
                <a16:creationId xmlns:a16="http://schemas.microsoft.com/office/drawing/2014/main" id="{9394353A-F4BD-4000-8D0A-D63688033AFB}"/>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2805445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toddler pouring a water on his face">
            <a:extLst>
              <a:ext uri="{FF2B5EF4-FFF2-40B4-BE49-F238E27FC236}">
                <a16:creationId xmlns:a16="http://schemas.microsoft.com/office/drawing/2014/main" id="{175A21AB-2DF8-3D42-9A55-59592A48C2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94" r="1" b="34594"/>
          <a:stretch/>
        </p:blipFill>
        <p:spPr bwMode="auto">
          <a:xfrm>
            <a:off x="20" y="-466165"/>
            <a:ext cx="9143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7B086E3-F91D-479F-AD35-680FA2F8D78E}"/>
              </a:ext>
            </a:extLst>
          </p:cNvPr>
          <p:cNvSpPr txBox="1"/>
          <p:nvPr/>
        </p:nvSpPr>
        <p:spPr>
          <a:xfrm>
            <a:off x="7391597" y="6145614"/>
            <a:ext cx="1752403"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Janko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Ferlič</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
        <p:nvSpPr>
          <p:cNvPr id="4" name="Textfeld 3">
            <a:extLst>
              <a:ext uri="{FF2B5EF4-FFF2-40B4-BE49-F238E27FC236}">
                <a16:creationId xmlns:a16="http://schemas.microsoft.com/office/drawing/2014/main" id="{4115AEB9-D88C-4E50-8DCD-63A867A6CCD4}"/>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p>
          <a:p>
            <a:pPr algn="r"/>
            <a:endParaRPr lang="de-AT" sz="1900" dirty="0">
              <a:latin typeface="+mj-lt"/>
            </a:endParaRPr>
          </a:p>
        </p:txBody>
      </p:sp>
    </p:spTree>
    <p:extLst>
      <p:ext uri="{BB962C8B-B14F-4D97-AF65-F5344CB8AC3E}">
        <p14:creationId xmlns:p14="http://schemas.microsoft.com/office/powerpoint/2010/main" val="3598057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7F2E86F-1E26-46F7-ACB2-B969586D6B2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Wer bin ich?</a:t>
            </a:r>
            <a:endParaRPr lang="de-AT" sz="1900" dirty="0">
              <a:latin typeface="+mj-lt"/>
            </a:endParaRPr>
          </a:p>
        </p:txBody>
      </p:sp>
      <p:pic>
        <p:nvPicPr>
          <p:cNvPr id="22" name="Grafik 21" descr="Smartphone">
            <a:extLst>
              <a:ext uri="{FF2B5EF4-FFF2-40B4-BE49-F238E27FC236}">
                <a16:creationId xmlns:a16="http://schemas.microsoft.com/office/drawing/2014/main" id="{6B1384D8-20CF-4F0E-BF3A-542E4F9AEE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852" y="912478"/>
            <a:ext cx="1146843" cy="1146843"/>
          </a:xfrm>
          <a:prstGeom prst="rect">
            <a:avLst/>
          </a:prstGeom>
        </p:spPr>
      </p:pic>
      <p:pic>
        <p:nvPicPr>
          <p:cNvPr id="6" name="Grafik 5">
            <a:extLst>
              <a:ext uri="{FF2B5EF4-FFF2-40B4-BE49-F238E27FC236}">
                <a16:creationId xmlns:a16="http://schemas.microsoft.com/office/drawing/2014/main" id="{1D245393-FE30-414B-8AA1-7FEBF45E2B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84483"/>
            <a:ext cx="9143999" cy="6473279"/>
          </a:xfrm>
          <a:prstGeom prst="rect">
            <a:avLst/>
          </a:prstGeom>
        </p:spPr>
      </p:pic>
      <p:sp>
        <p:nvSpPr>
          <p:cNvPr id="2" name="Textfeld 1">
            <a:extLst>
              <a:ext uri="{FF2B5EF4-FFF2-40B4-BE49-F238E27FC236}">
                <a16:creationId xmlns:a16="http://schemas.microsoft.com/office/drawing/2014/main" id="{583510D5-BF62-45B5-B730-27E8A79E465F}"/>
              </a:ext>
            </a:extLst>
          </p:cNvPr>
          <p:cNvSpPr txBox="1"/>
          <p:nvPr/>
        </p:nvSpPr>
        <p:spPr>
          <a:xfrm>
            <a:off x="7511746" y="6044288"/>
            <a:ext cx="1550424"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6">
                  <a:extLst>
                    <a:ext uri="{A12FA001-AC4F-418D-AE19-62706E023703}">
                      <ahyp:hlinkClr xmlns:ahyp="http://schemas.microsoft.com/office/drawing/2018/hyperlinkcolor" val="tx"/>
                    </a:ext>
                  </a:extLst>
                </a:hlinkClick>
              </a:rPr>
              <a:t>Greyerbaby</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544191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59431-764E-4303-BF4C-A2E2A20A44FD}"/>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F1421945-67D8-49F6-A5CF-0AD1E2CF9E3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Passwörter</a:t>
            </a:r>
          </a:p>
        </p:txBody>
      </p:sp>
      <p:sp>
        <p:nvSpPr>
          <p:cNvPr id="4" name="Inhaltsplatzhalter 3">
            <a:extLst>
              <a:ext uri="{FF2B5EF4-FFF2-40B4-BE49-F238E27FC236}">
                <a16:creationId xmlns:a16="http://schemas.microsoft.com/office/drawing/2014/main" id="{CCB38AA5-1B6A-4C89-9BC4-DDA0513A0637}"/>
              </a:ext>
            </a:extLst>
          </p:cNvPr>
          <p:cNvSpPr>
            <a:spLocks noGrp="1"/>
          </p:cNvSpPr>
          <p:nvPr>
            <p:ph idx="1"/>
          </p:nvPr>
        </p:nvSpPr>
        <p:spPr/>
        <p:txBody>
          <a:bodyPr/>
          <a:lstStyle/>
          <a:p>
            <a:endParaRPr lang="de-AT"/>
          </a:p>
        </p:txBody>
      </p:sp>
      <p:pic>
        <p:nvPicPr>
          <p:cNvPr id="8" name="Grafik 7" descr="Ein Bild, das Himmel, Werkzeug enthält.&#10;&#10;Mit sehr hoher Zuverlässigkeit generierte Beschreibung">
            <a:extLst>
              <a:ext uri="{FF2B5EF4-FFF2-40B4-BE49-F238E27FC236}">
                <a16:creationId xmlns:a16="http://schemas.microsoft.com/office/drawing/2014/main" id="{AD299680-14C0-40CF-9A5D-F2AF756DB7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255"/>
            <a:ext cx="9144000" cy="6438442"/>
          </a:xfrm>
          <a:prstGeom prst="rect">
            <a:avLst/>
          </a:prstGeom>
        </p:spPr>
      </p:pic>
      <p:sp>
        <p:nvSpPr>
          <p:cNvPr id="3" name="Rechteck 2">
            <a:extLst>
              <a:ext uri="{FF2B5EF4-FFF2-40B4-BE49-F238E27FC236}">
                <a16:creationId xmlns:a16="http://schemas.microsoft.com/office/drawing/2014/main" id="{FA8FABDC-98D5-4BDF-AEBB-28362C03BC9D}"/>
              </a:ext>
            </a:extLst>
          </p:cNvPr>
          <p:cNvSpPr/>
          <p:nvPr/>
        </p:nvSpPr>
        <p:spPr>
          <a:xfrm>
            <a:off x="7888528" y="6148930"/>
            <a:ext cx="1255472"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Alex</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2349743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ußzeilenplatzhalter 1">
            <a:extLst>
              <a:ext uri="{FF2B5EF4-FFF2-40B4-BE49-F238E27FC236}">
                <a16:creationId xmlns:a16="http://schemas.microsoft.com/office/drawing/2014/main" id="{D925E8FB-4B69-4D44-AF86-ECE299331779}"/>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43010" name="Foliennummernplatzhalter 2">
            <a:extLst>
              <a:ext uri="{FF2B5EF4-FFF2-40B4-BE49-F238E27FC236}">
                <a16:creationId xmlns:a16="http://schemas.microsoft.com/office/drawing/2014/main" id="{549702A3-CA5F-E34E-958D-44AD6DAEB3B9}"/>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48D36CBD-9697-7B45-A0DD-F488BA4E55EC}" type="slidenum">
              <a:rPr lang="de-AT" altLang="de-DE" sz="900" smtClean="0">
                <a:solidFill>
                  <a:srgbClr val="DDDDDD"/>
                </a:solidFill>
              </a:rPr>
              <a:pPr>
                <a:spcBef>
                  <a:spcPct val="0"/>
                </a:spcBef>
                <a:buClrTx/>
                <a:buFontTx/>
                <a:buNone/>
              </a:pPr>
              <a:t>8</a:t>
            </a:fld>
            <a:endParaRPr lang="de-AT" altLang="de-DE" sz="900">
              <a:solidFill>
                <a:srgbClr val="DDDDDD"/>
              </a:solidFill>
            </a:endParaRPr>
          </a:p>
        </p:txBody>
      </p:sp>
      <p:pic>
        <p:nvPicPr>
          <p:cNvPr id="43011" name="Bild 3">
            <a:extLst>
              <a:ext uri="{FF2B5EF4-FFF2-40B4-BE49-F238E27FC236}">
                <a16:creationId xmlns:a16="http://schemas.microsoft.com/office/drawing/2014/main" id="{BAA6CC82-221B-6647-AFF0-8322EC63BE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8" y="-75460"/>
            <a:ext cx="9154758" cy="649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A07F9943-02E0-40EB-9D1D-2F375DEDDB16}"/>
              </a:ext>
            </a:extLst>
          </p:cNvPr>
          <p:cNvSpPr txBox="1"/>
          <p:nvPr/>
        </p:nvSpPr>
        <p:spPr>
          <a:xfrm>
            <a:off x="7907764" y="6175654"/>
            <a:ext cx="1236236" cy="246221"/>
          </a:xfrm>
          <a:prstGeom prst="rect">
            <a:avLst/>
          </a:prstGeom>
          <a:noFill/>
        </p:spPr>
        <p:txBody>
          <a:bodyPr wrap="none" rtlCol="0">
            <a:spAutoFit/>
          </a:bodyPr>
          <a:lstStyle/>
          <a:p>
            <a:r>
              <a:rPr lang="de-AT" sz="1000" dirty="0">
                <a:latin typeface="Gill Sans MT" panose="020B0502020104020203" pitchFamily="34" charset="0"/>
              </a:rPr>
              <a:t>Bild: saferinternet.at</a:t>
            </a:r>
          </a:p>
        </p:txBody>
      </p:sp>
      <p:sp>
        <p:nvSpPr>
          <p:cNvPr id="6" name="Textfeld 5">
            <a:extLst>
              <a:ext uri="{FF2B5EF4-FFF2-40B4-BE49-F238E27FC236}">
                <a16:creationId xmlns:a16="http://schemas.microsoft.com/office/drawing/2014/main" id="{DF97CCF8-1C1E-4C4A-BE7A-C2A25A23938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Handynutzung</a:t>
            </a:r>
          </a:p>
        </p:txBody>
      </p:sp>
    </p:spTree>
    <p:extLst>
      <p:ext uri="{BB962C8B-B14F-4D97-AF65-F5344CB8AC3E}">
        <p14:creationId xmlns:p14="http://schemas.microsoft.com/office/powerpoint/2010/main" val="207328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ußzeilenplatzhalter 1">
            <a:extLst>
              <a:ext uri="{FF2B5EF4-FFF2-40B4-BE49-F238E27FC236}">
                <a16:creationId xmlns:a16="http://schemas.microsoft.com/office/drawing/2014/main" id="{44A18177-B30C-7745-AFCC-6849EAC0849F}"/>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pt-BR" altLang="de-DE" sz="900">
                <a:solidFill>
                  <a:schemeClr val="bg1"/>
                </a:solidFill>
              </a:rPr>
              <a:t>w w w . s a f e r i n t e r n e t . a t </a:t>
            </a:r>
            <a:endParaRPr lang="de-AT" altLang="de-DE" sz="900">
              <a:solidFill>
                <a:schemeClr val="bg1"/>
              </a:solidFill>
            </a:endParaRPr>
          </a:p>
        </p:txBody>
      </p:sp>
      <p:sp>
        <p:nvSpPr>
          <p:cNvPr id="47106" name="Foliennummernplatzhalter 2">
            <a:extLst>
              <a:ext uri="{FF2B5EF4-FFF2-40B4-BE49-F238E27FC236}">
                <a16:creationId xmlns:a16="http://schemas.microsoft.com/office/drawing/2014/main" id="{74591B0D-BDE7-6742-B145-ED7CB74791E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ED6E00"/>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lr>
                <a:srgbClr val="ED6E00"/>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ED6E00"/>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ED6E00"/>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6E00"/>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fld id="{FC3E044A-3266-BE49-B452-364A02BB9059}" type="slidenum">
              <a:rPr lang="de-AT" altLang="de-DE" sz="900" smtClean="0">
                <a:solidFill>
                  <a:srgbClr val="DDDDDD"/>
                </a:solidFill>
              </a:rPr>
              <a:pPr>
                <a:spcBef>
                  <a:spcPct val="0"/>
                </a:spcBef>
                <a:buClrTx/>
                <a:buFontTx/>
                <a:buNone/>
              </a:pPr>
              <a:t>9</a:t>
            </a:fld>
            <a:endParaRPr lang="de-AT" altLang="de-DE" sz="900">
              <a:solidFill>
                <a:srgbClr val="DDDDDD"/>
              </a:solidFill>
            </a:endParaRPr>
          </a:p>
        </p:txBody>
      </p:sp>
      <p:pic>
        <p:nvPicPr>
          <p:cNvPr id="47107" name="Bild 3">
            <a:extLst>
              <a:ext uri="{FF2B5EF4-FFF2-40B4-BE49-F238E27FC236}">
                <a16:creationId xmlns:a16="http://schemas.microsoft.com/office/drawing/2014/main" id="{500CA064-43CF-E348-8131-E312259921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2DDAEDC6-05AF-4900-ADD3-71E88E264253}"/>
              </a:ext>
            </a:extLst>
          </p:cNvPr>
          <p:cNvSpPr txBox="1"/>
          <p:nvPr/>
        </p:nvSpPr>
        <p:spPr>
          <a:xfrm>
            <a:off x="7907764" y="6192679"/>
            <a:ext cx="1236236" cy="246221"/>
          </a:xfrm>
          <a:prstGeom prst="rect">
            <a:avLst/>
          </a:prstGeom>
          <a:noFill/>
        </p:spPr>
        <p:txBody>
          <a:bodyPr wrap="none" rtlCol="0">
            <a:spAutoFit/>
          </a:bodyPr>
          <a:lstStyle/>
          <a:p>
            <a:r>
              <a:rPr lang="de-AT" sz="1000" dirty="0">
                <a:latin typeface="Gill Sans MT" panose="020B0502020104020203" pitchFamily="34" charset="0"/>
              </a:rPr>
              <a:t>Bild: saferinternet.at</a:t>
            </a:r>
          </a:p>
        </p:txBody>
      </p:sp>
      <p:sp>
        <p:nvSpPr>
          <p:cNvPr id="6" name="Textfeld 5">
            <a:extLst>
              <a:ext uri="{FF2B5EF4-FFF2-40B4-BE49-F238E27FC236}">
                <a16:creationId xmlns:a16="http://schemas.microsoft.com/office/drawing/2014/main" id="{71E58D3B-8013-4CDB-897E-E48D4BE2D6C8}"/>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Wann wird es zu viel?</a:t>
            </a:r>
          </a:p>
        </p:txBody>
      </p:sp>
    </p:spTree>
    <p:extLst>
      <p:ext uri="{BB962C8B-B14F-4D97-AF65-F5344CB8AC3E}">
        <p14:creationId xmlns:p14="http://schemas.microsoft.com/office/powerpoint/2010/main" val="1458873524"/>
      </p:ext>
    </p:extLst>
  </p:cSld>
  <p:clrMapOvr>
    <a:masterClrMapping/>
  </p:clrMapOvr>
</p:sld>
</file>

<file path=ppt/theme/theme1.xml><?xml version="1.0" encoding="utf-8"?>
<a:theme xmlns:a="http://schemas.openxmlformats.org/drawingml/2006/main" name="Office">
  <a:themeElements>
    <a:clrScheme name="Benutzerdefiniert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39200"/>
      </a:hlink>
      <a:folHlink>
        <a:srgbClr val="434F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1750">
          <a:solidFill>
            <a:srgbClr val="F39200"/>
          </a:solidFill>
        </a:ln>
      </a:spPr>
      <a:bodyPr rtlCol="0" anchor="ctr"/>
      <a:lstStyle>
        <a:defPPr algn="ctr">
          <a:defRPr sz="1900" dirty="0" err="1"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rgbClr val="F392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9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5864</Words>
  <Application>Microsoft Office PowerPoint</Application>
  <PresentationFormat>Bildschirmpräsentation (4:3)</PresentationFormat>
  <Paragraphs>499</Paragraphs>
  <Slides>51</Slides>
  <Notes>50</Notes>
  <HiddenSlides>5</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51</vt:i4>
      </vt:variant>
    </vt:vector>
  </HeadingPairs>
  <TitlesOfParts>
    <vt:vector size="59" baseType="lpstr">
      <vt:lpstr>Arial</vt:lpstr>
      <vt:lpstr>Calibri</vt:lpstr>
      <vt:lpstr>Calibri Light</vt:lpstr>
      <vt:lpstr>Gill Sans MT</vt:lpstr>
      <vt:lpstr>Roboto</vt:lpstr>
      <vt:lpstr>Times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Barbara Buchegger</dc:creator>
  <cp:lastModifiedBy>Matthias Jax</cp:lastModifiedBy>
  <cp:revision>56</cp:revision>
  <dcterms:created xsi:type="dcterms:W3CDTF">2019-06-28T09:36:57Z</dcterms:created>
  <dcterms:modified xsi:type="dcterms:W3CDTF">2023-04-26T07:25:06Z</dcterms:modified>
</cp:coreProperties>
</file>