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50"/>
  </p:notesMasterIdLst>
  <p:handoutMasterIdLst>
    <p:handoutMasterId r:id="rId51"/>
  </p:handoutMasterIdLst>
  <p:sldIdLst>
    <p:sldId id="360" r:id="rId2"/>
    <p:sldId id="363" r:id="rId3"/>
    <p:sldId id="409" r:id="rId4"/>
    <p:sldId id="475" r:id="rId5"/>
    <p:sldId id="386" r:id="rId6"/>
    <p:sldId id="427" r:id="rId7"/>
    <p:sldId id="412" r:id="rId8"/>
    <p:sldId id="439" r:id="rId9"/>
    <p:sldId id="521" r:id="rId10"/>
    <p:sldId id="522" r:id="rId11"/>
    <p:sldId id="449" r:id="rId12"/>
    <p:sldId id="450" r:id="rId13"/>
    <p:sldId id="451" r:id="rId14"/>
    <p:sldId id="452" r:id="rId15"/>
    <p:sldId id="453" r:id="rId16"/>
    <p:sldId id="454" r:id="rId17"/>
    <p:sldId id="455" r:id="rId18"/>
    <p:sldId id="456" r:id="rId19"/>
    <p:sldId id="419" r:id="rId20"/>
    <p:sldId id="431" r:id="rId21"/>
    <p:sldId id="461" r:id="rId22"/>
    <p:sldId id="476" r:id="rId23"/>
    <p:sldId id="459" r:id="rId24"/>
    <p:sldId id="460" r:id="rId25"/>
    <p:sldId id="463" r:id="rId26"/>
    <p:sldId id="470" r:id="rId27"/>
    <p:sldId id="473" r:id="rId28"/>
    <p:sldId id="474" r:id="rId29"/>
    <p:sldId id="471" r:id="rId30"/>
    <p:sldId id="466" r:id="rId31"/>
    <p:sldId id="467" r:id="rId32"/>
    <p:sldId id="464" r:id="rId33"/>
    <p:sldId id="465" r:id="rId34"/>
    <p:sldId id="457" r:id="rId35"/>
    <p:sldId id="530" r:id="rId36"/>
    <p:sldId id="790" r:id="rId37"/>
    <p:sldId id="416" r:id="rId38"/>
    <p:sldId id="443" r:id="rId39"/>
    <p:sldId id="410" r:id="rId40"/>
    <p:sldId id="477" r:id="rId41"/>
    <p:sldId id="523" r:id="rId42"/>
    <p:sldId id="524" r:id="rId43"/>
    <p:sldId id="526" r:id="rId44"/>
    <p:sldId id="527" r:id="rId45"/>
    <p:sldId id="794" r:id="rId46"/>
    <p:sldId id="528" r:id="rId47"/>
    <p:sldId id="793" r:id="rId48"/>
    <p:sldId id="791" r:id="rId49"/>
  </p:sldIdLst>
  <p:sldSz cx="9144000" cy="6858000" type="screen4x3"/>
  <p:notesSz cx="6805613" cy="9944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50" userDrawn="1">
          <p15:clr>
            <a:srgbClr val="A4A3A4"/>
          </p15:clr>
        </p15:guide>
        <p15:guide id="2" pos="303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ederica" initials="f" lastIdx="5" clrIdx="0"/>
  <p:cmAuthor id="2" name="Barbara Buchegger" initials="BB" lastIdx="12" clrIdx="1"/>
  <p:cmAuthor id="3" name="Barbara Buchegger" initials="BB [2]" lastIdx="1" clrIdx="2"/>
  <p:cmAuthor id="4" name="Barbara Buchegger" initials="BB [3]" lastIdx="1" clrIdx="3"/>
  <p:cmAuthor id="5" name="Barbara Buchegger" initials="BB [4]" lastIdx="1" clrIdx="4"/>
  <p:cmAuthor id="6" name="Barbara Buchegger" initials="BB [5]" lastIdx="1" clrIdx="5"/>
  <p:cmAuthor id="7" name="Barbara Buchegger" initials="BB [6]" lastIdx="1" clrIdx="6"/>
  <p:cmAuthor id="8" name="Barbara Buchegger" initials="BB [7]" lastIdx="1" clrIdx="7"/>
  <p:cmAuthor id="9" name="Barbara Buchegger" initials="BB [8]" lastIdx="1" clrIdx="8"/>
  <p:cmAuthor id="10" name="Barbara Buchegger" initials="BB [9]" lastIdx="1" clrIdx="9"/>
  <p:cmAuthor id="11" name="Barbara Buchegger" initials="BB [10]" lastIdx="1" clrIdx="10"/>
  <p:cmAuthor id="12" name="Barbara Buchegger" initials="BB [11]" lastIdx="1" clrIdx="11"/>
  <p:cmAuthor id="13" name="Barbara Buchegger" initials="BB [12]" lastIdx="1" clrIdx="12"/>
  <p:cmAuthor id="14" name="Barbara Buchegger" initials="BB [13]" lastIdx="1" clrIdx="13"/>
  <p:cmAuthor id="15" name="Barbara Buchegger" initials="BB [14]" lastIdx="1" clrIdx="14"/>
  <p:cmAuthor id="16" name="Barbara Buchegger" initials="BB [15]" lastIdx="1" clrIdx="15"/>
  <p:cmAuthor id="17" name="Barbara Buchegger" initials="BB [16]" lastIdx="1" clrIdx="16"/>
  <p:cmAuthor id="18" name="Barbara Buchegger" initials="BB [17]" lastIdx="1" clrIdx="17"/>
  <p:cmAuthor id="19" name="Barbara Buchegger" initials="BB [18]" lastIdx="1" clrIdx="18"/>
  <p:cmAuthor id="20" name="Barbara Buchegger" initials="BB [19]" lastIdx="1" clrIdx="19"/>
  <p:cmAuthor id="21" name="Barbara Buchegger" initials="BB [20]" lastIdx="1" clrIdx="20"/>
  <p:cmAuthor id="22" name="Barbara Buchegger" initials="BB [21]" lastIdx="1" clrIdx="21"/>
  <p:cmAuthor id="23" name="Marlene Kettinger" initials="MK" lastIdx="1" clrIdx="2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9200"/>
    <a:srgbClr val="990033"/>
    <a:srgbClr val="434F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52" autoAdjust="0"/>
    <p:restoredTop sz="91802" autoAdjust="0"/>
  </p:normalViewPr>
  <p:slideViewPr>
    <p:cSldViewPr snapToGrid="0" showGuides="1">
      <p:cViewPr varScale="1">
        <p:scale>
          <a:sx n="101" d="100"/>
          <a:sy n="101" d="100"/>
        </p:scale>
        <p:origin x="1320" y="102"/>
      </p:cViewPr>
      <p:guideLst>
        <p:guide orient="horz" pos="550"/>
        <p:guide pos="3039"/>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10764"/>
    </p:cViewPr>
  </p:sorterViewPr>
  <p:notesViewPr>
    <p:cSldViewPr snapToGrid="0">
      <p:cViewPr varScale="1">
        <p:scale>
          <a:sx n="74" d="100"/>
          <a:sy n="74" d="100"/>
        </p:scale>
        <p:origin x="2884" y="4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43448096-CA18-4483-8A3B-F400D94E0B0E}"/>
              </a:ext>
            </a:extLst>
          </p:cNvPr>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de-AT"/>
          </a:p>
        </p:txBody>
      </p:sp>
      <p:sp>
        <p:nvSpPr>
          <p:cNvPr id="3" name="Datumsplatzhalter 2">
            <a:extLst>
              <a:ext uri="{FF2B5EF4-FFF2-40B4-BE49-F238E27FC236}">
                <a16:creationId xmlns:a16="http://schemas.microsoft.com/office/drawing/2014/main" id="{63AD4E35-2699-4A46-9356-0AE6AB818D3F}"/>
              </a:ext>
            </a:extLst>
          </p:cNvPr>
          <p:cNvSpPr>
            <a:spLocks noGrp="1"/>
          </p:cNvSpPr>
          <p:nvPr>
            <p:ph type="dt" sz="quarter" idx="1"/>
          </p:nvPr>
        </p:nvSpPr>
        <p:spPr>
          <a:xfrm>
            <a:off x="3854939" y="0"/>
            <a:ext cx="2949099" cy="498932"/>
          </a:xfrm>
          <a:prstGeom prst="rect">
            <a:avLst/>
          </a:prstGeom>
        </p:spPr>
        <p:txBody>
          <a:bodyPr vert="horz" lIns="91440" tIns="45720" rIns="91440" bIns="45720" rtlCol="0"/>
          <a:lstStyle>
            <a:lvl1pPr algn="r">
              <a:defRPr sz="1200"/>
            </a:lvl1pPr>
          </a:lstStyle>
          <a:p>
            <a:fld id="{AD6DB28E-C5F0-46A0-84EE-F5579FCF1F04}" type="datetimeFigureOut">
              <a:rPr lang="de-AT" smtClean="0"/>
              <a:t>08.06.2020</a:t>
            </a:fld>
            <a:endParaRPr lang="de-AT"/>
          </a:p>
        </p:txBody>
      </p:sp>
      <p:sp>
        <p:nvSpPr>
          <p:cNvPr id="4" name="Fußzeilenplatzhalter 3">
            <a:extLst>
              <a:ext uri="{FF2B5EF4-FFF2-40B4-BE49-F238E27FC236}">
                <a16:creationId xmlns:a16="http://schemas.microsoft.com/office/drawing/2014/main" id="{E437B0BD-6D93-43F2-8901-D49A4B921A8A}"/>
              </a:ext>
            </a:extLst>
          </p:cNvPr>
          <p:cNvSpPr>
            <a:spLocks noGrp="1"/>
          </p:cNvSpPr>
          <p:nvPr>
            <p:ph type="ftr" sz="quarter" idx="2"/>
          </p:nvPr>
        </p:nvSpPr>
        <p:spPr>
          <a:xfrm>
            <a:off x="0" y="9445170"/>
            <a:ext cx="2949099" cy="498931"/>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a:extLst>
              <a:ext uri="{FF2B5EF4-FFF2-40B4-BE49-F238E27FC236}">
                <a16:creationId xmlns:a16="http://schemas.microsoft.com/office/drawing/2014/main" id="{9464C351-8CB0-485A-AF45-65D5EA7EC163}"/>
              </a:ext>
            </a:extLst>
          </p:cNvPr>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D0559EEE-D8DD-45E3-9671-2C5A4B112598}" type="slidenum">
              <a:rPr lang="de-AT" smtClean="0"/>
              <a:t>‹Nr.›</a:t>
            </a:fld>
            <a:endParaRPr lang="de-AT"/>
          </a:p>
        </p:txBody>
      </p:sp>
    </p:spTree>
    <p:extLst>
      <p:ext uri="{BB962C8B-B14F-4D97-AF65-F5344CB8AC3E}">
        <p14:creationId xmlns:p14="http://schemas.microsoft.com/office/powerpoint/2010/main" val="2153010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6D4F06C4-ADF8-4350-A037-0F83E0B0DC09}" type="datetimeFigureOut">
              <a:rPr lang="de-AT" smtClean="0"/>
              <a:t>08.06.2020</a:t>
            </a:fld>
            <a:endParaRPr lang="de-AT"/>
          </a:p>
        </p:txBody>
      </p:sp>
      <p:sp>
        <p:nvSpPr>
          <p:cNvPr id="4" name="Folienbildplatzhalter 3"/>
          <p:cNvSpPr>
            <a:spLocks noGrp="1" noRot="1" noChangeAspect="1"/>
          </p:cNvSpPr>
          <p:nvPr>
            <p:ph type="sldImg" idx="2"/>
          </p:nvPr>
        </p:nvSpPr>
        <p:spPr>
          <a:xfrm>
            <a:off x="1166813" y="1243013"/>
            <a:ext cx="4471987" cy="3355975"/>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6" name="Fußzeilenplatzhalt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5BC9136F-CA9D-4FE5-85DC-58A8F95C26FC}" type="slidenum">
              <a:rPr lang="de-AT" smtClean="0"/>
              <a:t>‹Nr.›</a:t>
            </a:fld>
            <a:endParaRPr lang="de-AT"/>
          </a:p>
        </p:txBody>
      </p:sp>
    </p:spTree>
    <p:extLst>
      <p:ext uri="{BB962C8B-B14F-4D97-AF65-F5344CB8AC3E}">
        <p14:creationId xmlns:p14="http://schemas.microsoft.com/office/powerpoint/2010/main" val="1204009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unsplash.com/@erik_lucatero"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unsplash.com/@thoughtcatalo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unsplash.com/@lukeporter"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unsplash.com/@nickxshotz"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unsplash.com/@sharonmccutcheo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unsplash.com/@dani_vivanco"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unsplash.com/@anniespratt"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unsplash.com/@lasayehomme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unsplash.com/@angelopantazi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unsplash.com/@clemono2"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unsplash.com/@benearlweber"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unsplash.com/@rawpixel"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sz="1100" b="1" dirty="0">
                <a:latin typeface="Arial" panose="020B0604020202020204" pitchFamily="34" charset="0"/>
                <a:ea typeface="ＭＳ Ｐゴシック" panose="020B0600070205080204" pitchFamily="34" charset="-128"/>
              </a:rPr>
              <a:t>Saferinternet.at</a:t>
            </a:r>
            <a:r>
              <a:rPr lang="de-DE" altLang="de-DE" sz="1100" dirty="0">
                <a:latin typeface="Arial" panose="020B0604020202020204" pitchFamily="34" charset="0"/>
                <a:ea typeface="ＭＳ Ｐゴシック" panose="020B0600070205080204" pitchFamily="34" charset="-128"/>
              </a:rPr>
              <a:t> unterstützt Kinder, Jugendliche, Eltern und Lehrende beim sicheren, kompetenten und verantwortungsvollen Umgang mit digitalen Medien</a:t>
            </a:r>
            <a:r>
              <a:rPr lang="de-DE" altLang="de-DE" sz="1100" dirty="0">
                <a:latin typeface="Times" panose="02020603050405020304" pitchFamily="18" charset="0"/>
                <a:ea typeface="ＭＳ Ｐゴシック" panose="020B0600070205080204" pitchFamily="34" charset="-128"/>
              </a:rPr>
              <a:t>. Auf der Website </a:t>
            </a:r>
            <a:r>
              <a:rPr lang="de-DE" altLang="de-DE" sz="1100" u="sng" dirty="0">
                <a:latin typeface="Times" panose="02020603050405020304" pitchFamily="18" charset="0"/>
                <a:ea typeface="ＭＳ Ｐゴシック" panose="020B0600070205080204" pitchFamily="34" charset="-128"/>
              </a:rPr>
              <a:t>www.saferinternet.at</a:t>
            </a:r>
            <a:r>
              <a:rPr lang="de-DE" altLang="de-DE" sz="1100" dirty="0">
                <a:latin typeface="Times" panose="02020603050405020304" pitchFamily="18" charset="0"/>
                <a:ea typeface="ＭＳ Ｐゴシック" panose="020B0600070205080204" pitchFamily="34" charset="-128"/>
              </a:rPr>
              <a:t> finden sich aktuelle Informationen und Tipps, kostenlose Broschüren und Materialien zum Download, Beratungsangebote sowie das Veranstaltungsservice. </a:t>
            </a:r>
            <a:r>
              <a:rPr lang="de-DE" altLang="de-DE" sz="1100" dirty="0">
                <a:latin typeface="Arial" panose="020B0604020202020204" pitchFamily="34" charset="0"/>
                <a:ea typeface="ＭＳ Ｐゴシック" panose="020B0600070205080204" pitchFamily="34" charset="-128"/>
              </a:rPr>
              <a:t>Die Initiative wird im Auftrag der Europäischen Kommission im Rahmen des CEF/Telecom-Programms umgesetzt.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sz="1100" b="1" dirty="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100" b="0" i="0" kern="1200" dirty="0">
                <a:solidFill>
                  <a:schemeClr val="tx1"/>
                </a:solidFill>
                <a:effectLst/>
                <a:latin typeface="+mn-lt"/>
                <a:ea typeface="+mn-ea"/>
                <a:cs typeface="+mn-cs"/>
              </a:rPr>
              <a:t>Bild: </a:t>
            </a:r>
            <a:r>
              <a:rPr lang="de-AT" sz="1100" b="0" i="0" kern="1200" dirty="0" err="1">
                <a:solidFill>
                  <a:schemeClr val="tx1"/>
                </a:solidFill>
                <a:effectLst/>
                <a:latin typeface="+mn-lt"/>
                <a:ea typeface="+mn-ea"/>
                <a:cs typeface="+mn-cs"/>
              </a:rPr>
              <a:t>Unsplash</a:t>
            </a:r>
            <a:endParaRPr lang="de-DE" altLang="de-DE" sz="1100" dirty="0">
              <a:latin typeface="Arial" panose="020B0604020202020204" pitchFamily="34" charset="0"/>
              <a:ea typeface="ＭＳ Ｐゴシック" panose="020B0600070205080204" pitchFamily="34" charset="-128"/>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1</a:t>
            </a:fld>
            <a:endParaRPr lang="de-AT"/>
          </a:p>
        </p:txBody>
      </p:sp>
    </p:spTree>
    <p:extLst>
      <p:ext uri="{BB962C8B-B14F-4D97-AF65-F5344CB8AC3E}">
        <p14:creationId xmlns:p14="http://schemas.microsoft.com/office/powerpoint/2010/main" val="2382723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514350" indent="-514350" defTabSz="914400">
              <a:lnSpc>
                <a:spcPct val="90000"/>
              </a:lnSpc>
              <a:spcBef>
                <a:spcPts val="1000"/>
              </a:spcBef>
              <a:buClr>
                <a:srgbClr val="F39200"/>
              </a:buClr>
              <a:buFont typeface="Wingdings" panose="05000000000000000000" pitchFamily="2" charset="2"/>
              <a:buChar char="§"/>
            </a:pPr>
            <a:r>
              <a:rPr lang="de-AT" sz="1200" dirty="0">
                <a:solidFill>
                  <a:schemeClr val="tx1"/>
                </a:solidFill>
                <a:latin typeface="Gill Sans MT" panose="020B0502020104020203" pitchFamily="34" charset="0"/>
              </a:rPr>
              <a:t>Es können Gruppen mit bis zu 256 Personen erstellt werden</a:t>
            </a:r>
          </a:p>
          <a:p>
            <a:pPr marL="514350" indent="-514350" defTabSz="914400">
              <a:lnSpc>
                <a:spcPct val="90000"/>
              </a:lnSpc>
              <a:spcBef>
                <a:spcPts val="1000"/>
              </a:spcBef>
              <a:buClr>
                <a:srgbClr val="F39200"/>
              </a:buClr>
              <a:buFont typeface="Wingdings" panose="05000000000000000000" pitchFamily="2" charset="2"/>
              <a:buChar char="§"/>
            </a:pPr>
            <a:r>
              <a:rPr lang="de-AT" sz="1200" dirty="0">
                <a:solidFill>
                  <a:schemeClr val="tx1"/>
                </a:solidFill>
                <a:latin typeface="Gill Sans MT" panose="020B0502020104020203" pitchFamily="34" charset="0"/>
              </a:rPr>
              <a:t>Alle Mitglieder können alle Nachrichten lesen und alle Nummern sehen</a:t>
            </a:r>
          </a:p>
          <a:p>
            <a:pPr marL="514350" indent="-514350" defTabSz="914400">
              <a:lnSpc>
                <a:spcPct val="90000"/>
              </a:lnSpc>
              <a:spcBef>
                <a:spcPts val="1000"/>
              </a:spcBef>
              <a:buClr>
                <a:srgbClr val="F39200"/>
              </a:buClr>
              <a:buFont typeface="Wingdings" panose="05000000000000000000" pitchFamily="2" charset="2"/>
              <a:buChar char="§"/>
            </a:pPr>
            <a:r>
              <a:rPr lang="de-AT" sz="1200" dirty="0">
                <a:solidFill>
                  <a:schemeClr val="tx1"/>
                </a:solidFill>
                <a:latin typeface="Gill Sans MT" panose="020B0502020104020203" pitchFamily="34" charset="0"/>
              </a:rPr>
              <a:t>Du kannst die Gruppe jederzeit wieder verlassen und den Admin blockieren</a:t>
            </a:r>
          </a:p>
          <a:p>
            <a:pPr marL="514350" indent="-514350" defTabSz="914400">
              <a:lnSpc>
                <a:spcPct val="90000"/>
              </a:lnSpc>
              <a:spcBef>
                <a:spcPts val="1000"/>
              </a:spcBef>
              <a:buClr>
                <a:srgbClr val="F39200"/>
              </a:buClr>
              <a:buFont typeface="Wingdings" panose="05000000000000000000" pitchFamily="2" charset="2"/>
              <a:buChar char="§"/>
            </a:pPr>
            <a:r>
              <a:rPr lang="de-AT" sz="1200" b="1" dirty="0">
                <a:solidFill>
                  <a:schemeClr val="tx1"/>
                </a:solidFill>
                <a:latin typeface="Gill Sans MT" panose="020B0502020104020203" pitchFamily="34" charset="0"/>
              </a:rPr>
              <a:t>Welche Gruppen </a:t>
            </a:r>
            <a:r>
              <a:rPr lang="de-AT" sz="1200" dirty="0">
                <a:solidFill>
                  <a:schemeClr val="tx1"/>
                </a:solidFill>
                <a:latin typeface="Gill Sans MT" panose="020B0502020104020203" pitchFamily="34" charset="0"/>
              </a:rPr>
              <a:t>haben wir?</a:t>
            </a:r>
          </a:p>
          <a:p>
            <a:pPr marL="514350" indent="-514350" defTabSz="914400">
              <a:lnSpc>
                <a:spcPct val="90000"/>
              </a:lnSpc>
              <a:spcBef>
                <a:spcPts val="1000"/>
              </a:spcBef>
              <a:buClr>
                <a:srgbClr val="F39200"/>
              </a:buClr>
              <a:buFont typeface="Wingdings" panose="05000000000000000000" pitchFamily="2" charset="2"/>
              <a:buChar char="§"/>
            </a:pPr>
            <a:r>
              <a:rPr lang="de-AT" sz="1200" b="1" dirty="0">
                <a:solidFill>
                  <a:schemeClr val="tx1"/>
                </a:solidFill>
                <a:latin typeface="Gill Sans MT" panose="020B0502020104020203" pitchFamily="34" charset="0"/>
              </a:rPr>
              <a:t>Warum</a:t>
            </a:r>
            <a:r>
              <a:rPr lang="de-AT" sz="1200" dirty="0">
                <a:solidFill>
                  <a:schemeClr val="tx1"/>
                </a:solidFill>
                <a:latin typeface="Gill Sans MT" panose="020B0502020104020203" pitchFamily="34" charset="0"/>
              </a:rPr>
              <a:t> wurden diese Gruppen gegründet?</a:t>
            </a:r>
          </a:p>
          <a:p>
            <a:pPr marL="514350" indent="-514350" defTabSz="914400">
              <a:lnSpc>
                <a:spcPct val="90000"/>
              </a:lnSpc>
              <a:spcBef>
                <a:spcPts val="1000"/>
              </a:spcBef>
              <a:buClr>
                <a:srgbClr val="F39200"/>
              </a:buClr>
              <a:buFont typeface="Wingdings" panose="05000000000000000000" pitchFamily="2" charset="2"/>
              <a:buChar char="§"/>
            </a:pPr>
            <a:r>
              <a:rPr lang="de-AT" sz="1200" b="1" dirty="0">
                <a:solidFill>
                  <a:schemeClr val="tx1"/>
                </a:solidFill>
                <a:latin typeface="Gill Sans MT" panose="020B0502020104020203" pitchFamily="34" charset="0"/>
              </a:rPr>
              <a:t>Wer</a:t>
            </a:r>
            <a:r>
              <a:rPr lang="de-AT" sz="1200" dirty="0">
                <a:solidFill>
                  <a:schemeClr val="tx1"/>
                </a:solidFill>
                <a:latin typeface="Gill Sans MT" panose="020B0502020104020203" pitchFamily="34" charset="0"/>
              </a:rPr>
              <a:t> ist für welche Gruppen verantwortlich?</a:t>
            </a:r>
          </a:p>
          <a:p>
            <a:pPr marL="514350" indent="-514350" defTabSz="914400">
              <a:lnSpc>
                <a:spcPct val="90000"/>
              </a:lnSpc>
              <a:spcBef>
                <a:spcPts val="1000"/>
              </a:spcBef>
              <a:buClr>
                <a:srgbClr val="F39200"/>
              </a:buClr>
              <a:buFont typeface="Wingdings" panose="05000000000000000000" pitchFamily="2" charset="2"/>
              <a:buChar char="§"/>
            </a:pPr>
            <a:r>
              <a:rPr lang="de-AT" sz="1200" b="1" dirty="0">
                <a:solidFill>
                  <a:schemeClr val="tx1"/>
                </a:solidFill>
                <a:latin typeface="Gill Sans MT" panose="020B0502020104020203" pitchFamily="34" charset="0"/>
              </a:rPr>
              <a:t>Welche Regeln </a:t>
            </a:r>
            <a:r>
              <a:rPr lang="de-AT" sz="1200" dirty="0">
                <a:solidFill>
                  <a:schemeClr val="tx1"/>
                </a:solidFill>
                <a:latin typeface="Gill Sans MT" panose="020B0502020104020203" pitchFamily="34" charset="0"/>
              </a:rPr>
              <a:t>haben wir? Welche sollten wir zusätzlich haben?</a:t>
            </a:r>
          </a:p>
        </p:txBody>
      </p:sp>
      <p:sp>
        <p:nvSpPr>
          <p:cNvPr id="4" name="Foliennummernplatzhalter 3"/>
          <p:cNvSpPr>
            <a:spLocks noGrp="1"/>
          </p:cNvSpPr>
          <p:nvPr>
            <p:ph type="sldNum" sz="quarter" idx="10"/>
          </p:nvPr>
        </p:nvSpPr>
        <p:spPr/>
        <p:txBody>
          <a:bodyPr/>
          <a:lstStyle/>
          <a:p>
            <a:fld id="{5BC9136F-CA9D-4FE5-85DC-58A8F95C26FC}" type="slidenum">
              <a:rPr lang="de-AT" smtClean="0"/>
              <a:t>10</a:t>
            </a:fld>
            <a:endParaRPr lang="de-AT"/>
          </a:p>
        </p:txBody>
      </p:sp>
    </p:spTree>
    <p:extLst>
      <p:ext uri="{BB962C8B-B14F-4D97-AF65-F5344CB8AC3E}">
        <p14:creationId xmlns:p14="http://schemas.microsoft.com/office/powerpoint/2010/main" val="2728162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ts val="600"/>
              </a:spcBef>
              <a:buSzPct val="70000"/>
              <a:buFont typeface="Wingdings" panose="05000000000000000000" pitchFamily="2" charset="2"/>
              <a:buChar char="§"/>
              <a:defRPr/>
            </a:pPr>
            <a:r>
              <a:rPr lang="de-AT" sz="1200" dirty="0">
                <a:solidFill>
                  <a:schemeClr val="tx1"/>
                </a:solidFill>
                <a:latin typeface="Gill Sans MT" panose="020B0502020104020203" pitchFamily="34" charset="0"/>
                <a:ea typeface="ＭＳ Ｐゴシック" panose="020B0600070205080204" pitchFamily="34" charset="-128"/>
              </a:rPr>
              <a:t>Bei einem öffentlichen Instagram Profil kann jeder deine Fotos und Videos sehen</a:t>
            </a:r>
          </a:p>
          <a:p>
            <a:pPr>
              <a:spcBef>
                <a:spcPts val="600"/>
              </a:spcBef>
              <a:buSzPct val="70000"/>
              <a:buFont typeface="Wingdings" panose="05000000000000000000" pitchFamily="2" charset="2"/>
              <a:buChar char="§"/>
              <a:defRPr/>
            </a:pPr>
            <a:r>
              <a:rPr lang="de-AT" sz="1200" dirty="0">
                <a:solidFill>
                  <a:schemeClr val="tx1"/>
                </a:solidFill>
                <a:latin typeface="Gill Sans MT" panose="020B0502020104020203" pitchFamily="34" charset="0"/>
                <a:ea typeface="ＭＳ Ｐゴシック" panose="020B0600070205080204" pitchFamily="34" charset="-128"/>
              </a:rPr>
              <a:t>Deine Bilder sind auch über Suchmaschinen auffindbar!</a:t>
            </a:r>
          </a:p>
          <a:p>
            <a:pPr>
              <a:spcBef>
                <a:spcPts val="600"/>
              </a:spcBef>
              <a:buSzPct val="70000"/>
              <a:buFont typeface="Wingdings" panose="05000000000000000000" pitchFamily="2" charset="2"/>
              <a:buChar char="§"/>
              <a:defRPr/>
            </a:pPr>
            <a:r>
              <a:rPr lang="de-AT" sz="1200" dirty="0">
                <a:solidFill>
                  <a:schemeClr val="tx1"/>
                </a:solidFill>
                <a:latin typeface="Gill Sans MT" panose="020B0502020104020203" pitchFamily="34" charset="0"/>
                <a:ea typeface="ＭＳ Ｐゴシック" panose="020B0600070205080204" pitchFamily="34" charset="-128"/>
              </a:rPr>
              <a:t>Du kannst einstellen, wer deine Stories sehen darf.</a:t>
            </a:r>
          </a:p>
          <a:p>
            <a:pPr>
              <a:spcBef>
                <a:spcPts val="600"/>
              </a:spcBef>
              <a:buSzPct val="70000"/>
              <a:buFont typeface="Wingdings" panose="05000000000000000000" pitchFamily="2" charset="2"/>
              <a:buChar char="§"/>
              <a:defRPr/>
            </a:pPr>
            <a:r>
              <a:rPr lang="de-AT" sz="1200" dirty="0">
                <a:solidFill>
                  <a:schemeClr val="tx1"/>
                </a:solidFill>
                <a:latin typeface="Gill Sans MT" panose="020B0502020104020203" pitchFamily="34" charset="0"/>
                <a:ea typeface="ＭＳ Ｐゴシック" panose="020B0600070205080204" pitchFamily="34" charset="-128"/>
              </a:rPr>
              <a:t>Werbeanzeigen kannst du über das Menü melden oder verbergen. </a:t>
            </a:r>
          </a:p>
          <a:p>
            <a:pPr>
              <a:spcBef>
                <a:spcPts val="600"/>
              </a:spcBef>
              <a:buSzPct val="70000"/>
              <a:buFont typeface="Wingdings" panose="05000000000000000000" pitchFamily="2" charset="2"/>
              <a:buChar char="§"/>
              <a:defRPr/>
            </a:pPr>
            <a:r>
              <a:rPr lang="de-AT" sz="1200" dirty="0">
                <a:solidFill>
                  <a:schemeClr val="tx1"/>
                </a:solidFill>
                <a:latin typeface="Gill Sans MT" panose="020B0502020104020203" pitchFamily="34" charset="0"/>
                <a:ea typeface="ＭＳ Ｐゴシック" panose="020B0600070205080204" pitchFamily="34" charset="-128"/>
              </a:rPr>
              <a:t>Darf ich jedes Bild posten? Nein! Beachte hier das Urheberrecht und das Recht am eigenen Bild!</a:t>
            </a:r>
          </a:p>
          <a:p>
            <a:pPr>
              <a:spcBef>
                <a:spcPts val="600"/>
              </a:spcBef>
              <a:buSzPct val="70000"/>
              <a:buFont typeface="Wingdings" panose="05000000000000000000" pitchFamily="2" charset="2"/>
              <a:buChar char="§"/>
              <a:defRPr/>
            </a:pPr>
            <a:r>
              <a:rPr lang="de-AT" sz="1200" dirty="0">
                <a:solidFill>
                  <a:schemeClr val="tx1"/>
                </a:solidFill>
                <a:latin typeface="Gill Sans MT" panose="020B0502020104020203" pitchFamily="34" charset="0"/>
                <a:ea typeface="ＭＳ Ｐゴシック" panose="020B0600070205080204" pitchFamily="34" charset="-128"/>
              </a:rPr>
              <a:t>Per Instagram </a:t>
            </a:r>
            <a:r>
              <a:rPr lang="de-AT" sz="1200" dirty="0" err="1">
                <a:solidFill>
                  <a:schemeClr val="tx1"/>
                </a:solidFill>
                <a:latin typeface="Gill Sans MT" panose="020B0502020104020203" pitchFamily="34" charset="0"/>
                <a:ea typeface="ＭＳ Ｐゴシック" panose="020B0600070205080204" pitchFamily="34" charset="-128"/>
              </a:rPr>
              <a:t>Direct</a:t>
            </a:r>
            <a:r>
              <a:rPr lang="de-AT" sz="1200" dirty="0">
                <a:solidFill>
                  <a:schemeClr val="tx1"/>
                </a:solidFill>
                <a:latin typeface="Gill Sans MT" panose="020B0502020104020203" pitchFamily="34" charset="0"/>
                <a:ea typeface="ＭＳ Ｐゴシック" panose="020B0600070205080204" pitchFamily="34" charset="-128"/>
              </a:rPr>
              <a:t> kannst du Bilder an einzelne Personen schicken. </a:t>
            </a:r>
          </a:p>
          <a:p>
            <a:pPr>
              <a:spcBef>
                <a:spcPts val="600"/>
              </a:spcBef>
              <a:buSzPct val="70000"/>
              <a:buFont typeface="Wingdings" panose="05000000000000000000" pitchFamily="2" charset="2"/>
              <a:buChar char="§"/>
              <a:defRPr/>
            </a:pPr>
            <a:r>
              <a:rPr lang="de-AT" sz="1200" dirty="0">
                <a:solidFill>
                  <a:schemeClr val="tx1"/>
                </a:solidFill>
                <a:latin typeface="Gill Sans MT" panose="020B0502020104020203" pitchFamily="34" charset="0"/>
                <a:ea typeface="ＭＳ Ｐゴシック" panose="020B0600070205080204" pitchFamily="34" charset="-128"/>
              </a:rPr>
              <a:t>#Hashtags spielen eine große Rolle. Überlege dir gut, welche du unter dein Bild schreibst und was du damit ausdrücken möchtest! (#like4like, etc.) </a:t>
            </a:r>
          </a:p>
          <a:p>
            <a:endParaRPr lang="de-AT" dirty="0"/>
          </a:p>
          <a:p>
            <a:endParaRPr lang="de-AT" dirty="0"/>
          </a:p>
          <a:p>
            <a:r>
              <a:rPr lang="de-AT" dirty="0"/>
              <a:t>Bild: </a:t>
            </a:r>
            <a:r>
              <a:rPr lang="de-AT" dirty="0">
                <a:hlinkClick r:id="rId3"/>
              </a:rPr>
              <a:t>Erik </a:t>
            </a:r>
            <a:r>
              <a:rPr lang="de-AT" dirty="0" err="1">
                <a:hlinkClick r:id="rId3"/>
              </a:rPr>
              <a:t>Lucatero</a:t>
            </a:r>
            <a:r>
              <a:rPr lang="de-AT" dirty="0"/>
              <a:t> / </a:t>
            </a:r>
            <a:r>
              <a:rPr lang="de-AT" dirty="0" err="1"/>
              <a:t>Unsplash</a:t>
            </a:r>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11</a:t>
            </a:fld>
            <a:endParaRPr lang="de-AT"/>
          </a:p>
        </p:txBody>
      </p:sp>
    </p:spTree>
    <p:extLst>
      <p:ext uri="{BB962C8B-B14F-4D97-AF65-F5344CB8AC3E}">
        <p14:creationId xmlns:p14="http://schemas.microsoft.com/office/powerpoint/2010/main" val="1600613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ts val="600"/>
              </a:spcBef>
              <a:buSzPct val="70000"/>
              <a:buFont typeface="Wingdings" panose="05000000000000000000" pitchFamily="2" charset="2"/>
              <a:buChar char="§"/>
              <a:defRPr/>
            </a:pPr>
            <a:r>
              <a:rPr lang="de-AT" sz="1200" dirty="0">
                <a:solidFill>
                  <a:schemeClr val="tx1"/>
                </a:solidFill>
                <a:latin typeface="Gill Sans MT" panose="020B0502020104020203" pitchFamily="34" charset="0"/>
                <a:ea typeface="ＭＳ Ｐゴシック" panose="020B0600070205080204" pitchFamily="34" charset="-128"/>
              </a:rPr>
              <a:t>Bei einem öffentlichen Instagram Profil kann jeder deine Fotos und Videos sehen</a:t>
            </a:r>
          </a:p>
          <a:p>
            <a:pPr>
              <a:spcBef>
                <a:spcPts val="600"/>
              </a:spcBef>
              <a:buSzPct val="70000"/>
              <a:buFont typeface="Wingdings" panose="05000000000000000000" pitchFamily="2" charset="2"/>
              <a:buChar char="§"/>
              <a:defRPr/>
            </a:pPr>
            <a:r>
              <a:rPr lang="de-AT" sz="1200" dirty="0">
                <a:solidFill>
                  <a:schemeClr val="tx1"/>
                </a:solidFill>
                <a:latin typeface="Gill Sans MT" panose="020B0502020104020203" pitchFamily="34" charset="0"/>
                <a:ea typeface="ＭＳ Ｐゴシック" panose="020B0600070205080204" pitchFamily="34" charset="-128"/>
              </a:rPr>
              <a:t>Deine Bilder sind auch über Suchmaschinen auffindbar!</a:t>
            </a:r>
          </a:p>
          <a:p>
            <a:pPr>
              <a:spcBef>
                <a:spcPts val="600"/>
              </a:spcBef>
              <a:buSzPct val="70000"/>
              <a:buFont typeface="Wingdings" panose="05000000000000000000" pitchFamily="2" charset="2"/>
              <a:buChar char="§"/>
              <a:defRPr/>
            </a:pPr>
            <a:r>
              <a:rPr lang="de-AT" sz="1200" dirty="0">
                <a:solidFill>
                  <a:schemeClr val="tx1"/>
                </a:solidFill>
                <a:latin typeface="Gill Sans MT" panose="020B0502020104020203" pitchFamily="34" charset="0"/>
                <a:ea typeface="ＭＳ Ｐゴシック" panose="020B0600070205080204" pitchFamily="34" charset="-128"/>
              </a:rPr>
              <a:t>Du kannst einstellen, wer deine Stories sehen darf.</a:t>
            </a:r>
          </a:p>
          <a:p>
            <a:pPr>
              <a:spcBef>
                <a:spcPts val="600"/>
              </a:spcBef>
              <a:buSzPct val="70000"/>
              <a:buFont typeface="Wingdings" panose="05000000000000000000" pitchFamily="2" charset="2"/>
              <a:buChar char="§"/>
              <a:defRPr/>
            </a:pPr>
            <a:r>
              <a:rPr lang="de-AT" sz="1200" dirty="0">
                <a:solidFill>
                  <a:schemeClr val="tx1"/>
                </a:solidFill>
                <a:latin typeface="Gill Sans MT" panose="020B0502020104020203" pitchFamily="34" charset="0"/>
                <a:ea typeface="ＭＳ Ｐゴシック" panose="020B0600070205080204" pitchFamily="34" charset="-128"/>
              </a:rPr>
              <a:t>Werbeanzeigen kannst du über das Menü melden oder verbergen. </a:t>
            </a:r>
          </a:p>
          <a:p>
            <a:pPr>
              <a:spcBef>
                <a:spcPts val="600"/>
              </a:spcBef>
              <a:buSzPct val="70000"/>
              <a:buFont typeface="Wingdings" panose="05000000000000000000" pitchFamily="2" charset="2"/>
              <a:buChar char="§"/>
              <a:defRPr/>
            </a:pPr>
            <a:r>
              <a:rPr lang="de-AT" sz="1200" dirty="0">
                <a:solidFill>
                  <a:schemeClr val="tx1"/>
                </a:solidFill>
                <a:latin typeface="Gill Sans MT" panose="020B0502020104020203" pitchFamily="34" charset="0"/>
                <a:ea typeface="ＭＳ Ｐゴシック" panose="020B0600070205080204" pitchFamily="34" charset="-128"/>
              </a:rPr>
              <a:t>Darf ich jedes Bild posten? Nein! Beachte hier das Urheberrecht und das Recht am eigenen Bild!</a:t>
            </a:r>
          </a:p>
          <a:p>
            <a:pPr>
              <a:spcBef>
                <a:spcPts val="600"/>
              </a:spcBef>
              <a:buSzPct val="70000"/>
              <a:buFont typeface="Wingdings" panose="05000000000000000000" pitchFamily="2" charset="2"/>
              <a:buChar char="§"/>
              <a:defRPr/>
            </a:pPr>
            <a:r>
              <a:rPr lang="de-AT" sz="1200" dirty="0">
                <a:solidFill>
                  <a:schemeClr val="tx1"/>
                </a:solidFill>
                <a:latin typeface="Gill Sans MT" panose="020B0502020104020203" pitchFamily="34" charset="0"/>
                <a:ea typeface="ＭＳ Ｐゴシック" panose="020B0600070205080204" pitchFamily="34" charset="-128"/>
              </a:rPr>
              <a:t>Per Instagram </a:t>
            </a:r>
            <a:r>
              <a:rPr lang="de-AT" sz="1200" dirty="0" err="1">
                <a:solidFill>
                  <a:schemeClr val="tx1"/>
                </a:solidFill>
                <a:latin typeface="Gill Sans MT" panose="020B0502020104020203" pitchFamily="34" charset="0"/>
                <a:ea typeface="ＭＳ Ｐゴシック" panose="020B0600070205080204" pitchFamily="34" charset="-128"/>
              </a:rPr>
              <a:t>Direct</a:t>
            </a:r>
            <a:r>
              <a:rPr lang="de-AT" sz="1200" dirty="0">
                <a:solidFill>
                  <a:schemeClr val="tx1"/>
                </a:solidFill>
                <a:latin typeface="Gill Sans MT" panose="020B0502020104020203" pitchFamily="34" charset="0"/>
                <a:ea typeface="ＭＳ Ｐゴシック" panose="020B0600070205080204" pitchFamily="34" charset="-128"/>
              </a:rPr>
              <a:t> kannst du Bilder an einzelne Personen schicken. </a:t>
            </a:r>
          </a:p>
          <a:p>
            <a:pPr>
              <a:spcBef>
                <a:spcPts val="600"/>
              </a:spcBef>
              <a:buSzPct val="70000"/>
              <a:buFont typeface="Wingdings" panose="05000000000000000000" pitchFamily="2" charset="2"/>
              <a:buChar char="§"/>
              <a:defRPr/>
            </a:pPr>
            <a:r>
              <a:rPr lang="de-AT" sz="1200" dirty="0">
                <a:solidFill>
                  <a:schemeClr val="tx1"/>
                </a:solidFill>
                <a:latin typeface="Gill Sans MT" panose="020B0502020104020203" pitchFamily="34" charset="0"/>
                <a:ea typeface="ＭＳ Ｐゴシック" panose="020B0600070205080204" pitchFamily="34" charset="-128"/>
              </a:rPr>
              <a:t>#Hashtags spielen eine große Rolle. Überlege dir gut, welche du unter dein Bild schreibst und was du damit ausdrücken möchtest! (#like4like, etc.) </a:t>
            </a: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12</a:t>
            </a:fld>
            <a:endParaRPr lang="de-AT"/>
          </a:p>
        </p:txBody>
      </p:sp>
    </p:spTree>
    <p:extLst>
      <p:ext uri="{BB962C8B-B14F-4D97-AF65-F5344CB8AC3E}">
        <p14:creationId xmlns:p14="http://schemas.microsoft.com/office/powerpoint/2010/main" val="2245198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ts val="600"/>
              </a:spcBef>
              <a:buSzPct val="70000"/>
              <a:buFont typeface="Wingdings" panose="05000000000000000000" pitchFamily="2" charset="2"/>
              <a:buChar char="§"/>
              <a:defRPr/>
            </a:pPr>
            <a:r>
              <a:rPr lang="de-AT" sz="1200" dirty="0">
                <a:solidFill>
                  <a:schemeClr val="tx1"/>
                </a:solidFill>
                <a:latin typeface="Gill Sans MT" panose="020B0502020104020203" pitchFamily="34" charset="0"/>
                <a:ea typeface="ＭＳ Ｐゴシック" panose="020B0600070205080204" pitchFamily="34" charset="-128"/>
              </a:rPr>
              <a:t>Du bestimmst, wer dir </a:t>
            </a:r>
            <a:r>
              <a:rPr lang="de-AT" sz="1200" dirty="0" err="1">
                <a:solidFill>
                  <a:schemeClr val="tx1"/>
                </a:solidFill>
                <a:latin typeface="Gill Sans MT" panose="020B0502020104020203" pitchFamily="34" charset="0"/>
                <a:ea typeface="ＭＳ Ｐゴシック" panose="020B0600070205080204" pitchFamily="34" charset="-128"/>
              </a:rPr>
              <a:t>Snaps</a:t>
            </a:r>
            <a:r>
              <a:rPr lang="de-AT" sz="1200" dirty="0">
                <a:solidFill>
                  <a:schemeClr val="tx1"/>
                </a:solidFill>
                <a:latin typeface="Gill Sans MT" panose="020B0502020104020203" pitchFamily="34" charset="0"/>
                <a:ea typeface="ＭＳ Ｐゴシック" panose="020B0600070205080204" pitchFamily="34" charset="-128"/>
              </a:rPr>
              <a:t> senden und deine Stories sehen kann! </a:t>
            </a:r>
          </a:p>
          <a:p>
            <a:pPr>
              <a:spcBef>
                <a:spcPts val="600"/>
              </a:spcBef>
              <a:buSzPct val="70000"/>
              <a:buFont typeface="Wingdings" panose="05000000000000000000" pitchFamily="2" charset="2"/>
              <a:buChar char="§"/>
              <a:defRPr/>
            </a:pPr>
            <a:r>
              <a:rPr lang="de-AT" sz="1200" dirty="0">
                <a:solidFill>
                  <a:schemeClr val="tx1"/>
                </a:solidFill>
                <a:latin typeface="Gill Sans MT" panose="020B0502020104020203" pitchFamily="34" charset="0"/>
                <a:ea typeface="ＭＳ Ｐゴシック" panose="020B0600070205080204" pitchFamily="34" charset="-128"/>
              </a:rPr>
              <a:t>Deine Stories sind 24 Stunden lang sichtbar. </a:t>
            </a:r>
          </a:p>
          <a:p>
            <a:pPr>
              <a:spcBef>
                <a:spcPts val="600"/>
              </a:spcBef>
              <a:buSzPct val="70000"/>
              <a:buFont typeface="Wingdings" panose="05000000000000000000" pitchFamily="2" charset="2"/>
              <a:buChar char="§"/>
              <a:defRPr/>
            </a:pPr>
            <a:r>
              <a:rPr lang="de-AT" sz="1200" dirty="0">
                <a:solidFill>
                  <a:schemeClr val="tx1"/>
                </a:solidFill>
                <a:latin typeface="Gill Sans MT" panose="020B0502020104020203" pitchFamily="34" charset="0"/>
                <a:ea typeface="ＭＳ Ｐゴシック" panose="020B0600070205080204" pitchFamily="34" charset="-128"/>
              </a:rPr>
              <a:t>Mit der Snap-</a:t>
            </a:r>
            <a:r>
              <a:rPr lang="de-AT" sz="1200" dirty="0" err="1">
                <a:solidFill>
                  <a:schemeClr val="tx1"/>
                </a:solidFill>
                <a:latin typeface="Gill Sans MT" panose="020B0502020104020203" pitchFamily="34" charset="0"/>
                <a:ea typeface="ＭＳ Ｐゴシック" panose="020B0600070205080204" pitchFamily="34" charset="-128"/>
              </a:rPr>
              <a:t>Map</a:t>
            </a:r>
            <a:r>
              <a:rPr lang="de-AT" sz="1200" dirty="0">
                <a:solidFill>
                  <a:schemeClr val="tx1"/>
                </a:solidFill>
                <a:latin typeface="Gill Sans MT" panose="020B0502020104020203" pitchFamily="34" charset="0"/>
                <a:ea typeface="ＭＳ Ｐゴシック" panose="020B0600070205080204" pitchFamily="34" charset="-128"/>
              </a:rPr>
              <a:t> können deine Freunde genau sehen, wo du dich befindest.  Aktiviere den Ghost-Modus, um den Aufenthaltsort zu verbergen. </a:t>
            </a:r>
          </a:p>
          <a:p>
            <a:pPr>
              <a:spcBef>
                <a:spcPts val="600"/>
              </a:spcBef>
              <a:buSzPct val="70000"/>
              <a:buFont typeface="Wingdings" panose="05000000000000000000" pitchFamily="2" charset="2"/>
              <a:buChar char="§"/>
              <a:defRPr/>
            </a:pPr>
            <a:r>
              <a:rPr lang="de-AT" sz="1200" dirty="0">
                <a:solidFill>
                  <a:schemeClr val="tx1"/>
                </a:solidFill>
                <a:latin typeface="Gill Sans MT" panose="020B0502020104020203" pitchFamily="34" charset="0"/>
                <a:ea typeface="ＭＳ Ｐゴシック" panose="020B0600070205080204" pitchFamily="34" charset="-128"/>
              </a:rPr>
              <a:t>Empfänger/innen können einen Screenshot machen oder deine Bilder speichern!</a:t>
            </a:r>
          </a:p>
          <a:p>
            <a:pPr>
              <a:spcBef>
                <a:spcPts val="600"/>
              </a:spcBef>
              <a:buSzPct val="70000"/>
              <a:buFont typeface="Wingdings" panose="05000000000000000000" pitchFamily="2" charset="2"/>
              <a:buChar char="§"/>
              <a:defRPr/>
            </a:pPr>
            <a:r>
              <a:rPr lang="de-AT" sz="1200" dirty="0" err="1">
                <a:solidFill>
                  <a:schemeClr val="tx1"/>
                </a:solidFill>
                <a:latin typeface="Gill Sans MT" panose="020B0502020104020203" pitchFamily="34" charset="0"/>
                <a:ea typeface="ＭＳ Ｐゴシック" panose="020B0600070205080204" pitchFamily="34" charset="-128"/>
              </a:rPr>
              <a:t>Snaps</a:t>
            </a:r>
            <a:r>
              <a:rPr lang="de-AT" sz="1200" dirty="0">
                <a:solidFill>
                  <a:schemeClr val="tx1"/>
                </a:solidFill>
                <a:latin typeface="Gill Sans MT" panose="020B0502020104020203" pitchFamily="34" charset="0"/>
                <a:ea typeface="ＭＳ Ｐゴシック" panose="020B0600070205080204" pitchFamily="34" charset="-128"/>
              </a:rPr>
              <a:t> sind nicht sofort „weg“, sie werden auf Servern für eine längere Zeit gespeichert</a:t>
            </a:r>
          </a:p>
          <a:p>
            <a:pPr>
              <a:spcBef>
                <a:spcPts val="600"/>
              </a:spcBef>
              <a:buSzPct val="70000"/>
              <a:buFont typeface="Wingdings" panose="05000000000000000000" pitchFamily="2" charset="2"/>
              <a:buChar char="§"/>
              <a:defRPr/>
            </a:pPr>
            <a:r>
              <a:rPr lang="de-AT" sz="1200" dirty="0">
                <a:solidFill>
                  <a:schemeClr val="tx1"/>
                </a:solidFill>
                <a:latin typeface="Gill Sans MT" panose="020B0502020104020203" pitchFamily="34" charset="0"/>
                <a:ea typeface="ＭＳ Ｐゴシック" panose="020B0600070205080204" pitchFamily="34" charset="-128"/>
              </a:rPr>
              <a:t>Mit Snapchat sind auch Video-Chats möglich – dafür müssen zwei Nutzer/innen gleichzeitig online sein. </a:t>
            </a:r>
          </a:p>
          <a:p>
            <a:endParaRPr lang="de-AT" dirty="0"/>
          </a:p>
          <a:p>
            <a:endParaRPr lang="de-AT" dirty="0"/>
          </a:p>
          <a:p>
            <a:r>
              <a:rPr lang="de-AT" dirty="0"/>
              <a:t>Bild: </a:t>
            </a:r>
            <a:r>
              <a:rPr lang="de-AT" dirty="0" err="1">
                <a:hlinkClick r:id="rId3"/>
              </a:rPr>
              <a:t>Thought</a:t>
            </a:r>
            <a:r>
              <a:rPr lang="de-AT" dirty="0">
                <a:hlinkClick r:id="rId3"/>
              </a:rPr>
              <a:t> Catalog</a:t>
            </a:r>
            <a:r>
              <a:rPr lang="de-AT" dirty="0"/>
              <a:t> / </a:t>
            </a:r>
            <a:r>
              <a:rPr lang="de-AT" dirty="0" err="1"/>
              <a:t>Unsplash</a:t>
            </a:r>
            <a:endParaRPr lang="de-AT" dirty="0"/>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13</a:t>
            </a:fld>
            <a:endParaRPr lang="de-AT"/>
          </a:p>
        </p:txBody>
      </p:sp>
    </p:spTree>
    <p:extLst>
      <p:ext uri="{BB962C8B-B14F-4D97-AF65-F5344CB8AC3E}">
        <p14:creationId xmlns:p14="http://schemas.microsoft.com/office/powerpoint/2010/main" val="1169705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ts val="600"/>
              </a:spcBef>
              <a:buSzPct val="70000"/>
              <a:buFont typeface="Wingdings" panose="05000000000000000000" pitchFamily="2" charset="2"/>
              <a:buChar char="§"/>
              <a:defRPr/>
            </a:pPr>
            <a:r>
              <a:rPr lang="de-AT" sz="1200" dirty="0">
                <a:solidFill>
                  <a:schemeClr val="tx1"/>
                </a:solidFill>
                <a:latin typeface="Gill Sans MT" panose="020B0502020104020203" pitchFamily="34" charset="0"/>
                <a:ea typeface="ＭＳ Ｐゴシック" panose="020B0600070205080204" pitchFamily="34" charset="-128"/>
              </a:rPr>
              <a:t>Du bestimmst, wer dir </a:t>
            </a:r>
            <a:r>
              <a:rPr lang="de-AT" sz="1200" dirty="0" err="1">
                <a:solidFill>
                  <a:schemeClr val="tx1"/>
                </a:solidFill>
                <a:latin typeface="Gill Sans MT" panose="020B0502020104020203" pitchFamily="34" charset="0"/>
                <a:ea typeface="ＭＳ Ｐゴシック" panose="020B0600070205080204" pitchFamily="34" charset="-128"/>
              </a:rPr>
              <a:t>Snaps</a:t>
            </a:r>
            <a:r>
              <a:rPr lang="de-AT" sz="1200" dirty="0">
                <a:solidFill>
                  <a:schemeClr val="tx1"/>
                </a:solidFill>
                <a:latin typeface="Gill Sans MT" panose="020B0502020104020203" pitchFamily="34" charset="0"/>
                <a:ea typeface="ＭＳ Ｐゴシック" panose="020B0600070205080204" pitchFamily="34" charset="-128"/>
              </a:rPr>
              <a:t> senden und deine Stories sehen kann! </a:t>
            </a:r>
          </a:p>
          <a:p>
            <a:pPr>
              <a:spcBef>
                <a:spcPts val="600"/>
              </a:spcBef>
              <a:buSzPct val="70000"/>
              <a:buFont typeface="Wingdings" panose="05000000000000000000" pitchFamily="2" charset="2"/>
              <a:buChar char="§"/>
              <a:defRPr/>
            </a:pPr>
            <a:r>
              <a:rPr lang="de-AT" sz="1200" dirty="0">
                <a:solidFill>
                  <a:schemeClr val="tx1"/>
                </a:solidFill>
                <a:latin typeface="Gill Sans MT" panose="020B0502020104020203" pitchFamily="34" charset="0"/>
                <a:ea typeface="ＭＳ Ｐゴシック" panose="020B0600070205080204" pitchFamily="34" charset="-128"/>
              </a:rPr>
              <a:t>Deine Stories sind 24 Stunden lang sichtbar. </a:t>
            </a:r>
          </a:p>
          <a:p>
            <a:pPr>
              <a:spcBef>
                <a:spcPts val="600"/>
              </a:spcBef>
              <a:buSzPct val="70000"/>
              <a:buFont typeface="Wingdings" panose="05000000000000000000" pitchFamily="2" charset="2"/>
              <a:buChar char="§"/>
              <a:defRPr/>
            </a:pPr>
            <a:r>
              <a:rPr lang="de-AT" sz="1200" dirty="0">
                <a:solidFill>
                  <a:schemeClr val="tx1"/>
                </a:solidFill>
                <a:latin typeface="Gill Sans MT" panose="020B0502020104020203" pitchFamily="34" charset="0"/>
                <a:ea typeface="ＭＳ Ｐゴシック" panose="020B0600070205080204" pitchFamily="34" charset="-128"/>
              </a:rPr>
              <a:t>Mit der Snap-</a:t>
            </a:r>
            <a:r>
              <a:rPr lang="de-AT" sz="1200" dirty="0" err="1">
                <a:solidFill>
                  <a:schemeClr val="tx1"/>
                </a:solidFill>
                <a:latin typeface="Gill Sans MT" panose="020B0502020104020203" pitchFamily="34" charset="0"/>
                <a:ea typeface="ＭＳ Ｐゴシック" panose="020B0600070205080204" pitchFamily="34" charset="-128"/>
              </a:rPr>
              <a:t>Map</a:t>
            </a:r>
            <a:r>
              <a:rPr lang="de-AT" sz="1200" dirty="0">
                <a:solidFill>
                  <a:schemeClr val="tx1"/>
                </a:solidFill>
                <a:latin typeface="Gill Sans MT" panose="020B0502020104020203" pitchFamily="34" charset="0"/>
                <a:ea typeface="ＭＳ Ｐゴシック" panose="020B0600070205080204" pitchFamily="34" charset="-128"/>
              </a:rPr>
              <a:t> können deine Freunde genau sehen, wo du dich befindest.  Aktiviere den Ghost-Modus, um den Aufenthaltsort zu verbergen. </a:t>
            </a:r>
          </a:p>
          <a:p>
            <a:pPr>
              <a:spcBef>
                <a:spcPts val="600"/>
              </a:spcBef>
              <a:buSzPct val="70000"/>
              <a:buFont typeface="Wingdings" panose="05000000000000000000" pitchFamily="2" charset="2"/>
              <a:buChar char="§"/>
              <a:defRPr/>
            </a:pPr>
            <a:r>
              <a:rPr lang="de-AT" sz="1200" dirty="0">
                <a:solidFill>
                  <a:schemeClr val="tx1"/>
                </a:solidFill>
                <a:latin typeface="Gill Sans MT" panose="020B0502020104020203" pitchFamily="34" charset="0"/>
                <a:ea typeface="ＭＳ Ｐゴシック" panose="020B0600070205080204" pitchFamily="34" charset="-128"/>
              </a:rPr>
              <a:t>Empfänger/innen können einen Screenshot machen oder deine Bilder speichern!</a:t>
            </a:r>
          </a:p>
          <a:p>
            <a:pPr>
              <a:spcBef>
                <a:spcPts val="600"/>
              </a:spcBef>
              <a:buSzPct val="70000"/>
              <a:buFont typeface="Wingdings" panose="05000000000000000000" pitchFamily="2" charset="2"/>
              <a:buChar char="§"/>
              <a:defRPr/>
            </a:pPr>
            <a:r>
              <a:rPr lang="de-AT" sz="1200" dirty="0" err="1">
                <a:solidFill>
                  <a:schemeClr val="tx1"/>
                </a:solidFill>
                <a:latin typeface="Gill Sans MT" panose="020B0502020104020203" pitchFamily="34" charset="0"/>
                <a:ea typeface="ＭＳ Ｐゴシック" panose="020B0600070205080204" pitchFamily="34" charset="-128"/>
              </a:rPr>
              <a:t>Snaps</a:t>
            </a:r>
            <a:r>
              <a:rPr lang="de-AT" sz="1200" dirty="0">
                <a:solidFill>
                  <a:schemeClr val="tx1"/>
                </a:solidFill>
                <a:latin typeface="Gill Sans MT" panose="020B0502020104020203" pitchFamily="34" charset="0"/>
                <a:ea typeface="ＭＳ Ｐゴシック" panose="020B0600070205080204" pitchFamily="34" charset="-128"/>
              </a:rPr>
              <a:t> sind nicht sofort „weg“, sie werden auf Servern für eine längere Zeit gespeichert</a:t>
            </a:r>
          </a:p>
          <a:p>
            <a:pPr>
              <a:spcBef>
                <a:spcPts val="600"/>
              </a:spcBef>
              <a:buSzPct val="70000"/>
              <a:buFont typeface="Wingdings" panose="05000000000000000000" pitchFamily="2" charset="2"/>
              <a:buChar char="§"/>
              <a:defRPr/>
            </a:pPr>
            <a:r>
              <a:rPr lang="de-AT" sz="1200" dirty="0">
                <a:solidFill>
                  <a:schemeClr val="tx1"/>
                </a:solidFill>
                <a:latin typeface="Gill Sans MT" panose="020B0502020104020203" pitchFamily="34" charset="0"/>
                <a:ea typeface="ＭＳ Ｐゴシック" panose="020B0600070205080204" pitchFamily="34" charset="-128"/>
              </a:rPr>
              <a:t>Mit Snapchat sind auch Video-Chats möglich – dafür müssen zwei Nutzer/innen gleichzeitig online sein. </a:t>
            </a:r>
          </a:p>
        </p:txBody>
      </p:sp>
      <p:sp>
        <p:nvSpPr>
          <p:cNvPr id="4" name="Foliennummernplatzhalter 3"/>
          <p:cNvSpPr>
            <a:spLocks noGrp="1"/>
          </p:cNvSpPr>
          <p:nvPr>
            <p:ph type="sldNum" sz="quarter" idx="10"/>
          </p:nvPr>
        </p:nvSpPr>
        <p:spPr/>
        <p:txBody>
          <a:bodyPr/>
          <a:lstStyle/>
          <a:p>
            <a:fld id="{5BC9136F-CA9D-4FE5-85DC-58A8F95C26FC}" type="slidenum">
              <a:rPr lang="de-AT" smtClean="0"/>
              <a:t>14</a:t>
            </a:fld>
            <a:endParaRPr lang="de-AT"/>
          </a:p>
        </p:txBody>
      </p:sp>
    </p:spTree>
    <p:extLst>
      <p:ext uri="{BB962C8B-B14F-4D97-AF65-F5344CB8AC3E}">
        <p14:creationId xmlns:p14="http://schemas.microsoft.com/office/powerpoint/2010/main" val="2761361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ts val="600"/>
              </a:spcBef>
              <a:buSzPct val="70000"/>
              <a:buFont typeface="Wingdings" panose="05000000000000000000" pitchFamily="2" charset="2"/>
              <a:buChar char="§"/>
              <a:defRPr/>
            </a:pPr>
            <a:r>
              <a:rPr lang="de-DE" sz="1200" dirty="0">
                <a:solidFill>
                  <a:schemeClr val="tx1"/>
                </a:solidFill>
                <a:latin typeface="Gill Sans MT" panose="020B0502020104020203" pitchFamily="34" charset="0"/>
              </a:rPr>
              <a:t>Hast du ein öffentliches Profil, kann jeder deine Videos anschauen – sogar Leute, die gar nicht in </a:t>
            </a:r>
            <a:r>
              <a:rPr lang="de-DE" sz="1200" dirty="0" err="1">
                <a:solidFill>
                  <a:schemeClr val="tx1"/>
                </a:solidFill>
                <a:latin typeface="Gill Sans MT" panose="020B0502020104020203" pitchFamily="34" charset="0"/>
              </a:rPr>
              <a:t>TikTok</a:t>
            </a:r>
            <a:r>
              <a:rPr lang="de-DE" sz="1200" dirty="0">
                <a:solidFill>
                  <a:schemeClr val="tx1"/>
                </a:solidFill>
                <a:latin typeface="Gill Sans MT" panose="020B0502020104020203" pitchFamily="34" charset="0"/>
              </a:rPr>
              <a:t> registriert sind. Stelle dein Konto deswegen auf privat! </a:t>
            </a:r>
          </a:p>
          <a:p>
            <a:pPr>
              <a:spcBef>
                <a:spcPts val="600"/>
              </a:spcBef>
              <a:buSzPct val="70000"/>
              <a:buFont typeface="Wingdings" panose="05000000000000000000" pitchFamily="2" charset="2"/>
              <a:buChar char="§"/>
              <a:defRPr/>
            </a:pPr>
            <a:r>
              <a:rPr lang="de-DE" sz="1200" dirty="0" err="1">
                <a:solidFill>
                  <a:schemeClr val="tx1"/>
                </a:solidFill>
                <a:latin typeface="Gill Sans MT" panose="020B0502020104020203" pitchFamily="34" charset="0"/>
              </a:rPr>
              <a:t>TikTok</a:t>
            </a:r>
            <a:r>
              <a:rPr lang="de-DE" sz="1200" dirty="0">
                <a:solidFill>
                  <a:schemeClr val="tx1"/>
                </a:solidFill>
                <a:latin typeface="Gill Sans MT" panose="020B0502020104020203" pitchFamily="34" charset="0"/>
              </a:rPr>
              <a:t> darf hochgeladene Videos z. B. zu Werbezwecken verwenden – auch wenn dein Konto privat ist. </a:t>
            </a:r>
          </a:p>
          <a:p>
            <a:pPr>
              <a:spcBef>
                <a:spcPts val="600"/>
              </a:spcBef>
              <a:buSzPct val="70000"/>
              <a:buFont typeface="Wingdings" panose="05000000000000000000" pitchFamily="2" charset="2"/>
              <a:buChar char="§"/>
              <a:defRPr/>
            </a:pPr>
            <a:r>
              <a:rPr lang="de-DE" sz="1200" dirty="0">
                <a:solidFill>
                  <a:schemeClr val="tx1"/>
                </a:solidFill>
                <a:latin typeface="Gill Sans MT" panose="020B0502020104020203" pitchFamily="34" charset="0"/>
              </a:rPr>
              <a:t>Teile deine </a:t>
            </a:r>
            <a:r>
              <a:rPr lang="de-DE" sz="1200" dirty="0" err="1">
                <a:solidFill>
                  <a:schemeClr val="tx1"/>
                </a:solidFill>
                <a:latin typeface="Gill Sans MT" panose="020B0502020104020203" pitchFamily="34" charset="0"/>
              </a:rPr>
              <a:t>TikTok</a:t>
            </a:r>
            <a:r>
              <a:rPr lang="de-DE" sz="1200" dirty="0">
                <a:solidFill>
                  <a:schemeClr val="tx1"/>
                </a:solidFill>
                <a:latin typeface="Gill Sans MT" panose="020B0502020104020203" pitchFamily="34" charset="0"/>
              </a:rPr>
              <a:t> Videos nicht auf anderen Sozialen Netzwerken, denn du hast keine Rechte dazu. </a:t>
            </a:r>
          </a:p>
          <a:p>
            <a:pPr>
              <a:spcBef>
                <a:spcPts val="600"/>
              </a:spcBef>
              <a:buSzPct val="70000"/>
              <a:buFont typeface="Wingdings" panose="05000000000000000000" pitchFamily="2" charset="2"/>
              <a:buChar char="§"/>
              <a:defRPr/>
            </a:pPr>
            <a:r>
              <a:rPr lang="de-DE" sz="1200" dirty="0">
                <a:solidFill>
                  <a:schemeClr val="tx1"/>
                </a:solidFill>
                <a:latin typeface="Gill Sans MT" panose="020B0502020104020203" pitchFamily="34" charset="0"/>
              </a:rPr>
              <a:t>Schütze dich vor bösen Kommentaren und stelle </a:t>
            </a:r>
            <a:r>
              <a:rPr lang="de-DE" sz="1200" dirty="0" err="1">
                <a:solidFill>
                  <a:schemeClr val="tx1"/>
                </a:solidFill>
                <a:latin typeface="Gill Sans MT" panose="020B0502020104020203" pitchFamily="34" charset="0"/>
              </a:rPr>
              <a:t>direct.lys</a:t>
            </a:r>
            <a:r>
              <a:rPr lang="de-DE" sz="1200" dirty="0">
                <a:solidFill>
                  <a:schemeClr val="tx1"/>
                </a:solidFill>
                <a:latin typeface="Gill Sans MT" panose="020B0502020104020203" pitchFamily="34" charset="0"/>
              </a:rPr>
              <a:t> so ein, dass nur Freunde dir schreiben können.</a:t>
            </a:r>
          </a:p>
          <a:p>
            <a:pPr>
              <a:spcBef>
                <a:spcPts val="600"/>
              </a:spcBef>
              <a:buSzPct val="70000"/>
              <a:buFont typeface="Wingdings" panose="05000000000000000000" pitchFamily="2" charset="2"/>
              <a:buChar char="§"/>
              <a:defRPr/>
            </a:pPr>
            <a:r>
              <a:rPr lang="de-DE" sz="1200" dirty="0">
                <a:solidFill>
                  <a:schemeClr val="tx1"/>
                </a:solidFill>
                <a:latin typeface="Gill Sans MT" panose="020B0502020104020203" pitchFamily="34" charset="0"/>
              </a:rPr>
              <a:t>In </a:t>
            </a:r>
            <a:r>
              <a:rPr lang="de-DE" sz="1200" dirty="0" err="1">
                <a:solidFill>
                  <a:schemeClr val="tx1"/>
                </a:solidFill>
                <a:latin typeface="Gill Sans MT" panose="020B0502020104020203" pitchFamily="34" charset="0"/>
              </a:rPr>
              <a:t>TikTok</a:t>
            </a:r>
            <a:r>
              <a:rPr lang="de-DE" sz="1200" dirty="0">
                <a:solidFill>
                  <a:schemeClr val="tx1"/>
                </a:solidFill>
                <a:latin typeface="Gill Sans MT" panose="020B0502020104020203" pitchFamily="34" charset="0"/>
              </a:rPr>
              <a:t> kann man mit In-App-Käufen schnell viel Geld ausgeben. </a:t>
            </a:r>
            <a:endParaRPr lang="de-AT" sz="1200" dirty="0">
              <a:solidFill>
                <a:schemeClr val="tx1"/>
              </a:solidFill>
              <a:latin typeface="Gill Sans MT" panose="020B0502020104020203" pitchFamily="34" charset="0"/>
              <a:ea typeface="ＭＳ Ｐゴシック" panose="020B0600070205080204" pitchFamily="34" charset="-128"/>
            </a:endParaRPr>
          </a:p>
          <a:p>
            <a:endParaRPr lang="de-AT" dirty="0"/>
          </a:p>
          <a:p>
            <a:endParaRPr lang="de-AT" dirty="0"/>
          </a:p>
          <a:p>
            <a:r>
              <a:rPr lang="de-AT" dirty="0"/>
              <a:t>Bild: https://unsplash.com/photos/Y20JJ_ddy9M</a:t>
            </a:r>
          </a:p>
        </p:txBody>
      </p:sp>
      <p:sp>
        <p:nvSpPr>
          <p:cNvPr id="4" name="Foliennummernplatzhalter 3"/>
          <p:cNvSpPr>
            <a:spLocks noGrp="1"/>
          </p:cNvSpPr>
          <p:nvPr>
            <p:ph type="sldNum" sz="quarter" idx="10"/>
          </p:nvPr>
        </p:nvSpPr>
        <p:spPr/>
        <p:txBody>
          <a:bodyPr/>
          <a:lstStyle/>
          <a:p>
            <a:fld id="{5BC9136F-CA9D-4FE5-85DC-58A8F95C26FC}" type="slidenum">
              <a:rPr lang="de-AT" smtClean="0"/>
              <a:t>15</a:t>
            </a:fld>
            <a:endParaRPr lang="de-AT"/>
          </a:p>
        </p:txBody>
      </p:sp>
    </p:spTree>
    <p:extLst>
      <p:ext uri="{BB962C8B-B14F-4D97-AF65-F5344CB8AC3E}">
        <p14:creationId xmlns:p14="http://schemas.microsoft.com/office/powerpoint/2010/main" val="1846088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ts val="600"/>
              </a:spcBef>
              <a:buSzPct val="70000"/>
              <a:buFont typeface="Wingdings" panose="05000000000000000000" pitchFamily="2" charset="2"/>
              <a:buChar char="§"/>
              <a:defRPr/>
            </a:pPr>
            <a:r>
              <a:rPr lang="de-DE" sz="1200" dirty="0">
                <a:solidFill>
                  <a:schemeClr val="tx1"/>
                </a:solidFill>
                <a:latin typeface="Gill Sans MT" panose="020B0502020104020203" pitchFamily="34" charset="0"/>
              </a:rPr>
              <a:t>Hast du ein öffentliches Profil, kann jeder deine Videos anschauen – sogar Leute, die gar nicht in </a:t>
            </a:r>
            <a:r>
              <a:rPr lang="de-DE" sz="1200" dirty="0" err="1">
                <a:solidFill>
                  <a:schemeClr val="tx1"/>
                </a:solidFill>
                <a:latin typeface="Gill Sans MT" panose="020B0502020104020203" pitchFamily="34" charset="0"/>
              </a:rPr>
              <a:t>TikTok</a:t>
            </a:r>
            <a:r>
              <a:rPr lang="de-DE" sz="1200" dirty="0">
                <a:solidFill>
                  <a:schemeClr val="tx1"/>
                </a:solidFill>
                <a:latin typeface="Gill Sans MT" panose="020B0502020104020203" pitchFamily="34" charset="0"/>
              </a:rPr>
              <a:t> registriert sind. Stelle dein Konto deswegen auf privat! </a:t>
            </a:r>
          </a:p>
          <a:p>
            <a:pPr>
              <a:spcBef>
                <a:spcPts val="600"/>
              </a:spcBef>
              <a:buSzPct val="70000"/>
              <a:buFont typeface="Wingdings" panose="05000000000000000000" pitchFamily="2" charset="2"/>
              <a:buChar char="§"/>
              <a:defRPr/>
            </a:pPr>
            <a:r>
              <a:rPr lang="de-DE" sz="1200" dirty="0" err="1">
                <a:solidFill>
                  <a:schemeClr val="tx1"/>
                </a:solidFill>
                <a:latin typeface="Gill Sans MT" panose="020B0502020104020203" pitchFamily="34" charset="0"/>
              </a:rPr>
              <a:t>TikTok</a:t>
            </a:r>
            <a:r>
              <a:rPr lang="de-DE" sz="1200" dirty="0">
                <a:solidFill>
                  <a:schemeClr val="tx1"/>
                </a:solidFill>
                <a:latin typeface="Gill Sans MT" panose="020B0502020104020203" pitchFamily="34" charset="0"/>
              </a:rPr>
              <a:t> darf hochgeladene Videos z. B. zu Werbezwecken verwenden – auch wenn dein Konto privat ist. </a:t>
            </a:r>
          </a:p>
          <a:p>
            <a:pPr>
              <a:spcBef>
                <a:spcPts val="600"/>
              </a:spcBef>
              <a:buSzPct val="70000"/>
              <a:buFont typeface="Wingdings" panose="05000000000000000000" pitchFamily="2" charset="2"/>
              <a:buChar char="§"/>
              <a:defRPr/>
            </a:pPr>
            <a:r>
              <a:rPr lang="de-DE" sz="1200" dirty="0">
                <a:solidFill>
                  <a:schemeClr val="tx1"/>
                </a:solidFill>
                <a:latin typeface="Gill Sans MT" panose="020B0502020104020203" pitchFamily="34" charset="0"/>
              </a:rPr>
              <a:t>Teile deine </a:t>
            </a:r>
            <a:r>
              <a:rPr lang="de-DE" sz="1200" dirty="0" err="1">
                <a:solidFill>
                  <a:schemeClr val="tx1"/>
                </a:solidFill>
                <a:latin typeface="Gill Sans MT" panose="020B0502020104020203" pitchFamily="34" charset="0"/>
              </a:rPr>
              <a:t>TikTok</a:t>
            </a:r>
            <a:r>
              <a:rPr lang="de-DE" sz="1200" dirty="0">
                <a:solidFill>
                  <a:schemeClr val="tx1"/>
                </a:solidFill>
                <a:latin typeface="Gill Sans MT" panose="020B0502020104020203" pitchFamily="34" charset="0"/>
              </a:rPr>
              <a:t> Videos nicht auf anderen Sozialen Netzwerken, denn du hast keine Rechte dazu. </a:t>
            </a:r>
          </a:p>
          <a:p>
            <a:pPr>
              <a:spcBef>
                <a:spcPts val="600"/>
              </a:spcBef>
              <a:buSzPct val="70000"/>
              <a:buFont typeface="Wingdings" panose="05000000000000000000" pitchFamily="2" charset="2"/>
              <a:buChar char="§"/>
              <a:defRPr/>
            </a:pPr>
            <a:r>
              <a:rPr lang="de-DE" sz="1200" dirty="0">
                <a:solidFill>
                  <a:schemeClr val="tx1"/>
                </a:solidFill>
                <a:latin typeface="Gill Sans MT" panose="020B0502020104020203" pitchFamily="34" charset="0"/>
              </a:rPr>
              <a:t>Schütze dich vor bösen Kommentaren und stelle </a:t>
            </a:r>
            <a:r>
              <a:rPr lang="de-DE" sz="1200" dirty="0" err="1">
                <a:solidFill>
                  <a:schemeClr val="tx1"/>
                </a:solidFill>
                <a:latin typeface="Gill Sans MT" panose="020B0502020104020203" pitchFamily="34" charset="0"/>
              </a:rPr>
              <a:t>direct.lys</a:t>
            </a:r>
            <a:r>
              <a:rPr lang="de-DE" sz="1200" dirty="0">
                <a:solidFill>
                  <a:schemeClr val="tx1"/>
                </a:solidFill>
                <a:latin typeface="Gill Sans MT" panose="020B0502020104020203" pitchFamily="34" charset="0"/>
              </a:rPr>
              <a:t> so ein, dass nur Freunde dir schreiben können.</a:t>
            </a:r>
          </a:p>
          <a:p>
            <a:pPr>
              <a:spcBef>
                <a:spcPts val="600"/>
              </a:spcBef>
              <a:buSzPct val="70000"/>
              <a:buFont typeface="Wingdings" panose="05000000000000000000" pitchFamily="2" charset="2"/>
              <a:buChar char="§"/>
              <a:defRPr/>
            </a:pPr>
            <a:r>
              <a:rPr lang="de-DE" sz="1200" dirty="0">
                <a:solidFill>
                  <a:schemeClr val="tx1"/>
                </a:solidFill>
                <a:latin typeface="Gill Sans MT" panose="020B0502020104020203" pitchFamily="34" charset="0"/>
              </a:rPr>
              <a:t>In </a:t>
            </a:r>
            <a:r>
              <a:rPr lang="de-DE" sz="1200" dirty="0" err="1">
                <a:solidFill>
                  <a:schemeClr val="tx1"/>
                </a:solidFill>
                <a:latin typeface="Gill Sans MT" panose="020B0502020104020203" pitchFamily="34" charset="0"/>
              </a:rPr>
              <a:t>TikTok</a:t>
            </a:r>
            <a:r>
              <a:rPr lang="de-DE" sz="1200" dirty="0">
                <a:solidFill>
                  <a:schemeClr val="tx1"/>
                </a:solidFill>
                <a:latin typeface="Gill Sans MT" panose="020B0502020104020203" pitchFamily="34" charset="0"/>
              </a:rPr>
              <a:t> kann man mit In-App-Käufen schnell viel Geld ausgeben. </a:t>
            </a:r>
            <a:endParaRPr lang="de-AT" sz="1200" dirty="0">
              <a:solidFill>
                <a:schemeClr val="tx1"/>
              </a:solidFill>
              <a:latin typeface="Gill Sans MT" panose="020B0502020104020203" pitchFamily="34" charset="0"/>
              <a:ea typeface="ＭＳ Ｐゴシック" panose="020B0600070205080204" pitchFamily="34" charset="-128"/>
            </a:endParaRP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16</a:t>
            </a:fld>
            <a:endParaRPr lang="de-AT"/>
          </a:p>
        </p:txBody>
      </p:sp>
    </p:spTree>
    <p:extLst>
      <p:ext uri="{BB962C8B-B14F-4D97-AF65-F5344CB8AC3E}">
        <p14:creationId xmlns:p14="http://schemas.microsoft.com/office/powerpoint/2010/main" val="1907838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ts val="600"/>
              </a:spcBef>
              <a:buSzPct val="70000"/>
              <a:buFont typeface="Wingdings" panose="05000000000000000000" pitchFamily="2" charset="2"/>
              <a:buChar char="§"/>
              <a:defRPr/>
            </a:pPr>
            <a:r>
              <a:rPr lang="de-DE" sz="1200" dirty="0">
                <a:solidFill>
                  <a:schemeClr val="tx1"/>
                </a:solidFill>
                <a:latin typeface="Gill Sans MT" panose="020B0502020104020203" pitchFamily="34" charset="0"/>
              </a:rPr>
              <a:t>Veröffentliche nicht unter deinem echten Namen, sondern denke dir für deinen YouTube-Kanal einen </a:t>
            </a:r>
            <a:r>
              <a:rPr lang="de-DE" sz="1200" dirty="0" err="1">
                <a:solidFill>
                  <a:schemeClr val="tx1"/>
                </a:solidFill>
                <a:latin typeface="Gill Sans MT" panose="020B0502020104020203" pitchFamily="34" charset="0"/>
              </a:rPr>
              <a:t>Nickname</a:t>
            </a:r>
            <a:r>
              <a:rPr lang="de-DE" sz="1200" dirty="0">
                <a:solidFill>
                  <a:schemeClr val="tx1"/>
                </a:solidFill>
                <a:latin typeface="Gill Sans MT" panose="020B0502020104020203" pitchFamily="34" charset="0"/>
              </a:rPr>
              <a:t> aus.</a:t>
            </a:r>
          </a:p>
          <a:p>
            <a:pPr>
              <a:spcBef>
                <a:spcPts val="600"/>
              </a:spcBef>
              <a:buSzPct val="70000"/>
              <a:buFont typeface="Wingdings" panose="05000000000000000000" pitchFamily="2" charset="2"/>
              <a:buChar char="§"/>
              <a:defRPr/>
            </a:pPr>
            <a:r>
              <a:rPr lang="de-DE" sz="1200" dirty="0">
                <a:solidFill>
                  <a:schemeClr val="tx1"/>
                </a:solidFill>
                <a:latin typeface="Gill Sans MT" panose="020B0502020104020203" pitchFamily="34" charset="0"/>
              </a:rPr>
              <a:t>Du bestimmst, wer deine Videos sehen kann! </a:t>
            </a:r>
          </a:p>
          <a:p>
            <a:pPr>
              <a:spcBef>
                <a:spcPts val="600"/>
              </a:spcBef>
              <a:buSzPct val="70000"/>
              <a:buFont typeface="Wingdings" panose="05000000000000000000" pitchFamily="2" charset="2"/>
              <a:buChar char="§"/>
              <a:defRPr/>
            </a:pPr>
            <a:r>
              <a:rPr lang="de-DE" sz="1200" dirty="0">
                <a:solidFill>
                  <a:schemeClr val="tx1"/>
                </a:solidFill>
                <a:latin typeface="Gill Sans MT" panose="020B0502020104020203" pitchFamily="34" charset="0"/>
                <a:ea typeface="ＭＳ Ｐゴシック" panose="020B0600070205080204" pitchFamily="34" charset="-128"/>
              </a:rPr>
              <a:t>Beachte das Urheberrecht und das Recht am eigenen Bild!</a:t>
            </a:r>
          </a:p>
          <a:p>
            <a:pPr>
              <a:spcBef>
                <a:spcPts val="600"/>
              </a:spcBef>
              <a:buSzPct val="70000"/>
              <a:buFont typeface="Wingdings" panose="05000000000000000000" pitchFamily="2" charset="2"/>
              <a:buChar char="§"/>
              <a:defRPr/>
            </a:pPr>
            <a:r>
              <a:rPr lang="de-DE" sz="1200" dirty="0">
                <a:solidFill>
                  <a:schemeClr val="tx1"/>
                </a:solidFill>
                <a:latin typeface="Gill Sans MT" panose="020B0502020104020203" pitchFamily="34" charset="0"/>
              </a:rPr>
              <a:t>Gut Ding braucht Weile! Besonders zu Beginn dauert es ein bisschen, bis du eine gewisse Anzahl an Zuschauer/innen oder Abos hast – bleib dran!</a:t>
            </a:r>
          </a:p>
          <a:p>
            <a:pPr>
              <a:spcBef>
                <a:spcPts val="600"/>
              </a:spcBef>
              <a:buSzPct val="70000"/>
              <a:buFont typeface="Wingdings" panose="05000000000000000000" pitchFamily="2" charset="2"/>
              <a:buChar char="§"/>
              <a:defRPr/>
            </a:pPr>
            <a:r>
              <a:rPr lang="de-DE" sz="1200" dirty="0">
                <a:solidFill>
                  <a:schemeClr val="tx1"/>
                </a:solidFill>
                <a:latin typeface="Gill Sans MT" panose="020B0502020104020203" pitchFamily="34" charset="0"/>
              </a:rPr>
              <a:t>Haters </a:t>
            </a:r>
            <a:r>
              <a:rPr lang="de-DE" sz="1200" dirty="0" err="1">
                <a:solidFill>
                  <a:schemeClr val="tx1"/>
                </a:solidFill>
                <a:latin typeface="Gill Sans MT" panose="020B0502020104020203" pitchFamily="34" charset="0"/>
              </a:rPr>
              <a:t>gonna</a:t>
            </a:r>
            <a:r>
              <a:rPr lang="de-DE" sz="1200" dirty="0">
                <a:solidFill>
                  <a:schemeClr val="tx1"/>
                </a:solidFill>
                <a:latin typeface="Gill Sans MT" panose="020B0502020104020203" pitchFamily="34" charset="0"/>
              </a:rPr>
              <a:t> hate! Es wird immer Leute geben, denen deine Videos nicht gefallen – ignoriere, blockiere oder melde sie. </a:t>
            </a:r>
            <a:endParaRPr lang="de-AT" sz="1200" dirty="0">
              <a:solidFill>
                <a:schemeClr val="tx1"/>
              </a:solidFill>
              <a:latin typeface="Gill Sans MT" panose="020B0502020104020203" pitchFamily="34" charset="0"/>
              <a:ea typeface="ＭＳ Ｐゴシック" panose="020B0600070205080204" pitchFamily="34" charset="-128"/>
            </a:endParaRPr>
          </a:p>
          <a:p>
            <a:endParaRPr lang="de-AT" dirty="0"/>
          </a:p>
          <a:p>
            <a:endParaRPr lang="de-AT" dirty="0"/>
          </a:p>
          <a:p>
            <a:r>
              <a:rPr lang="de-AT" dirty="0"/>
              <a:t>Bild: </a:t>
            </a:r>
            <a:r>
              <a:rPr lang="de-AT" sz="1200" b="0" i="0" kern="1200" dirty="0">
                <a:solidFill>
                  <a:schemeClr val="tx1"/>
                </a:solidFill>
                <a:effectLst/>
                <a:latin typeface="+mn-lt"/>
                <a:ea typeface="+mn-ea"/>
                <a:cs typeface="+mn-cs"/>
              </a:rPr>
              <a:t>https://unsplash.com/photos/pYoj2nyokOg</a:t>
            </a:r>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17</a:t>
            </a:fld>
            <a:endParaRPr lang="de-AT"/>
          </a:p>
        </p:txBody>
      </p:sp>
    </p:spTree>
    <p:extLst>
      <p:ext uri="{BB962C8B-B14F-4D97-AF65-F5344CB8AC3E}">
        <p14:creationId xmlns:p14="http://schemas.microsoft.com/office/powerpoint/2010/main" val="1085053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ts val="600"/>
              </a:spcBef>
              <a:buSzPct val="70000"/>
              <a:buFont typeface="Wingdings" panose="05000000000000000000" pitchFamily="2" charset="2"/>
              <a:buChar char="§"/>
              <a:defRPr/>
            </a:pPr>
            <a:r>
              <a:rPr lang="de-DE" sz="1200" dirty="0">
                <a:solidFill>
                  <a:schemeClr val="tx1"/>
                </a:solidFill>
                <a:latin typeface="Gill Sans MT" panose="020B0502020104020203" pitchFamily="34" charset="0"/>
              </a:rPr>
              <a:t>Veröffentliche nicht unter deinem echten Namen, sondern denke dir für deinen YouTube-Kanal einen </a:t>
            </a:r>
            <a:r>
              <a:rPr lang="de-DE" sz="1200" dirty="0" err="1">
                <a:solidFill>
                  <a:schemeClr val="tx1"/>
                </a:solidFill>
                <a:latin typeface="Gill Sans MT" panose="020B0502020104020203" pitchFamily="34" charset="0"/>
              </a:rPr>
              <a:t>Nickname</a:t>
            </a:r>
            <a:r>
              <a:rPr lang="de-DE" sz="1200" dirty="0">
                <a:solidFill>
                  <a:schemeClr val="tx1"/>
                </a:solidFill>
                <a:latin typeface="Gill Sans MT" panose="020B0502020104020203" pitchFamily="34" charset="0"/>
              </a:rPr>
              <a:t> aus.</a:t>
            </a:r>
          </a:p>
          <a:p>
            <a:pPr>
              <a:spcBef>
                <a:spcPts val="600"/>
              </a:spcBef>
              <a:buSzPct val="70000"/>
              <a:buFont typeface="Wingdings" panose="05000000000000000000" pitchFamily="2" charset="2"/>
              <a:buChar char="§"/>
              <a:defRPr/>
            </a:pPr>
            <a:r>
              <a:rPr lang="de-DE" sz="1200" dirty="0">
                <a:solidFill>
                  <a:schemeClr val="tx1"/>
                </a:solidFill>
                <a:latin typeface="Gill Sans MT" panose="020B0502020104020203" pitchFamily="34" charset="0"/>
              </a:rPr>
              <a:t>Du bestimmst, wer deine Videos sehen kann! </a:t>
            </a:r>
          </a:p>
          <a:p>
            <a:pPr>
              <a:spcBef>
                <a:spcPts val="600"/>
              </a:spcBef>
              <a:buSzPct val="70000"/>
              <a:buFont typeface="Wingdings" panose="05000000000000000000" pitchFamily="2" charset="2"/>
              <a:buChar char="§"/>
              <a:defRPr/>
            </a:pPr>
            <a:r>
              <a:rPr lang="de-DE" sz="1200" dirty="0">
                <a:solidFill>
                  <a:schemeClr val="tx1"/>
                </a:solidFill>
                <a:latin typeface="Gill Sans MT" panose="020B0502020104020203" pitchFamily="34" charset="0"/>
                <a:ea typeface="ＭＳ Ｐゴシック" panose="020B0600070205080204" pitchFamily="34" charset="-128"/>
              </a:rPr>
              <a:t>Beachte das Urheberrecht und das Recht am eigenen Bild!</a:t>
            </a:r>
          </a:p>
          <a:p>
            <a:pPr>
              <a:spcBef>
                <a:spcPts val="600"/>
              </a:spcBef>
              <a:buSzPct val="70000"/>
              <a:buFont typeface="Wingdings" panose="05000000000000000000" pitchFamily="2" charset="2"/>
              <a:buChar char="§"/>
              <a:defRPr/>
            </a:pPr>
            <a:r>
              <a:rPr lang="de-DE" sz="1200" dirty="0">
                <a:solidFill>
                  <a:schemeClr val="tx1"/>
                </a:solidFill>
                <a:latin typeface="Gill Sans MT" panose="020B0502020104020203" pitchFamily="34" charset="0"/>
              </a:rPr>
              <a:t>Gut Ding braucht Weile! Besonders zu Beginn dauert es ein bisschen, bis du eine gewisse Anzahl an Zuschauer/innen oder Abos hast – bleib dran!</a:t>
            </a:r>
          </a:p>
          <a:p>
            <a:pPr>
              <a:spcBef>
                <a:spcPts val="600"/>
              </a:spcBef>
              <a:buSzPct val="70000"/>
              <a:buFont typeface="Wingdings" panose="05000000000000000000" pitchFamily="2" charset="2"/>
              <a:buChar char="§"/>
              <a:defRPr/>
            </a:pPr>
            <a:r>
              <a:rPr lang="de-DE" sz="1200" dirty="0">
                <a:solidFill>
                  <a:schemeClr val="tx1"/>
                </a:solidFill>
                <a:latin typeface="Gill Sans MT" panose="020B0502020104020203" pitchFamily="34" charset="0"/>
              </a:rPr>
              <a:t>Haters </a:t>
            </a:r>
            <a:r>
              <a:rPr lang="de-DE" sz="1200" dirty="0" err="1">
                <a:solidFill>
                  <a:schemeClr val="tx1"/>
                </a:solidFill>
                <a:latin typeface="Gill Sans MT" panose="020B0502020104020203" pitchFamily="34" charset="0"/>
              </a:rPr>
              <a:t>gonna</a:t>
            </a:r>
            <a:r>
              <a:rPr lang="de-DE" sz="1200" dirty="0">
                <a:solidFill>
                  <a:schemeClr val="tx1"/>
                </a:solidFill>
                <a:latin typeface="Gill Sans MT" panose="020B0502020104020203" pitchFamily="34" charset="0"/>
              </a:rPr>
              <a:t> hate! Es wird immer Leute geben, denen deine Videos nicht gefallen – ignoriere, blockiere oder melde sie. </a:t>
            </a:r>
            <a:endParaRPr lang="de-AT" sz="1200" dirty="0">
              <a:solidFill>
                <a:schemeClr val="tx1"/>
              </a:solidFill>
              <a:latin typeface="Gill Sans MT" panose="020B0502020104020203" pitchFamily="34" charset="0"/>
              <a:ea typeface="ＭＳ Ｐゴシック" panose="020B0600070205080204" pitchFamily="34" charset="-128"/>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18</a:t>
            </a:fld>
            <a:endParaRPr lang="de-AT"/>
          </a:p>
        </p:txBody>
      </p:sp>
    </p:spTree>
    <p:extLst>
      <p:ext uri="{BB962C8B-B14F-4D97-AF65-F5344CB8AC3E}">
        <p14:creationId xmlns:p14="http://schemas.microsoft.com/office/powerpoint/2010/main" val="32144595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indent="-342900">
              <a:buFont typeface="Arial" panose="020B0604020202020204" pitchFamily="34" charset="0"/>
              <a:buChar char="•"/>
            </a:pPr>
            <a:r>
              <a:rPr lang="de-AT" sz="2200" dirty="0"/>
              <a:t>Nur </a:t>
            </a:r>
            <a:r>
              <a:rPr lang="de-AT" sz="2200" b="1" dirty="0"/>
              <a:t>wenige persönliche Daten </a:t>
            </a:r>
            <a:r>
              <a:rPr lang="de-AT" sz="2200" dirty="0"/>
              <a:t>angeben</a:t>
            </a:r>
          </a:p>
          <a:p>
            <a:pPr marL="342900" indent="-342900">
              <a:buFont typeface="Arial" panose="020B0604020202020204" pitchFamily="34" charset="0"/>
              <a:buChar char="•"/>
            </a:pPr>
            <a:r>
              <a:rPr lang="de-AT" sz="2200" b="1" dirty="0"/>
              <a:t>Sichere Passwörter </a:t>
            </a:r>
            <a:r>
              <a:rPr lang="de-AT" sz="2200" dirty="0"/>
              <a:t>verwenden, diese regelmäßig </a:t>
            </a:r>
            <a:r>
              <a:rPr lang="de-AT" sz="2200" b="1" dirty="0"/>
              <a:t>wechseln</a:t>
            </a:r>
            <a:r>
              <a:rPr lang="de-AT" sz="2200" dirty="0"/>
              <a:t> und wo möglich die </a:t>
            </a:r>
            <a:r>
              <a:rPr lang="de-AT" sz="2200" b="1" dirty="0"/>
              <a:t>Zwei-Schritte-Authentifizierung</a:t>
            </a:r>
            <a:r>
              <a:rPr lang="de-AT" sz="2200" dirty="0"/>
              <a:t> einrichten (z. B. Facebook, Google, Snapchat, Twitter, …)</a:t>
            </a:r>
          </a:p>
          <a:p>
            <a:pPr marL="342900" indent="-342900">
              <a:buFont typeface="Arial" panose="020B0604020202020204" pitchFamily="34" charset="0"/>
              <a:buChar char="•"/>
            </a:pPr>
            <a:r>
              <a:rPr lang="de-AT" sz="2200" dirty="0"/>
              <a:t>Nicht immer mit </a:t>
            </a:r>
            <a:r>
              <a:rPr lang="de-AT" sz="2200" b="1" dirty="0"/>
              <a:t>bestehen Profilen </a:t>
            </a:r>
            <a:r>
              <a:rPr lang="de-AT" sz="2200" dirty="0"/>
              <a:t>(z. B. Google oder Facebook) bei neuen Online-Plattformen anmelden</a:t>
            </a:r>
          </a:p>
          <a:p>
            <a:pPr marL="342900" indent="-342900">
              <a:buFont typeface="Arial" panose="020B0604020202020204" pitchFamily="34" charset="0"/>
              <a:buChar char="•"/>
            </a:pPr>
            <a:r>
              <a:rPr lang="de-AT" sz="2200" b="1" dirty="0"/>
              <a:t>Privatsphäre-Einstellungen </a:t>
            </a:r>
            <a:r>
              <a:rPr lang="de-AT" sz="2200" dirty="0"/>
              <a:t>vornehmen:</a:t>
            </a:r>
          </a:p>
          <a:p>
            <a:pPr marL="800100" lvl="1" indent="-342900">
              <a:buFont typeface="Arial" panose="020B0604020202020204" pitchFamily="34" charset="0"/>
              <a:buChar char="•"/>
            </a:pPr>
            <a:r>
              <a:rPr lang="de-AT" sz="2200" dirty="0"/>
              <a:t>Nur Freund/innen können Inhalte sehen</a:t>
            </a:r>
          </a:p>
          <a:p>
            <a:pPr marL="800100" lvl="1" indent="-342900">
              <a:buFont typeface="Arial" panose="020B0604020202020204" pitchFamily="34" charset="0"/>
              <a:buChar char="•"/>
            </a:pPr>
            <a:r>
              <a:rPr lang="de-AT" sz="2200" dirty="0"/>
              <a:t>Profil nicht auffindbar für Suchmaschinen</a:t>
            </a:r>
          </a:p>
          <a:p>
            <a:pPr marL="800100" lvl="1" indent="-342900">
              <a:buFont typeface="Arial" panose="020B0604020202020204" pitchFamily="34" charset="0"/>
              <a:buChar char="•"/>
            </a:pPr>
            <a:r>
              <a:rPr lang="de-AT" sz="2200" dirty="0"/>
              <a:t>Datenweitergabe an Dritte blockieren (Apps, Werbetreibende und Webseiten)</a:t>
            </a:r>
          </a:p>
          <a:p>
            <a:pPr marL="342900" indent="-342900">
              <a:buFont typeface="Arial" panose="020B0604020202020204" pitchFamily="34" charset="0"/>
              <a:buChar char="•"/>
            </a:pPr>
            <a:r>
              <a:rPr lang="de-AT" sz="2200" dirty="0"/>
              <a:t>Wenn inaktiv, das Profil </a:t>
            </a:r>
            <a:r>
              <a:rPr lang="de-AT" sz="2200" b="1" dirty="0"/>
              <a:t>deaktivieren bzw. löschen</a:t>
            </a:r>
          </a:p>
          <a:p>
            <a:endParaRPr lang="de-DE" dirty="0"/>
          </a:p>
          <a:p>
            <a:endParaRPr lang="de-DE" dirty="0"/>
          </a:p>
          <a:p>
            <a:r>
              <a:rPr lang="de-DE" dirty="0"/>
              <a:t>Bild: https://pixabay.com/de/vorh%C3%A4ngeschloss-tor-gesperrt-219689/</a:t>
            </a:r>
          </a:p>
          <a:p>
            <a:pPr marL="0" indent="0">
              <a:buNone/>
            </a:pPr>
            <a:endParaRPr lang="de-AT" dirty="0"/>
          </a:p>
          <a:p>
            <a:endParaRPr lang="de-DE" dirty="0"/>
          </a:p>
        </p:txBody>
      </p:sp>
      <p:sp>
        <p:nvSpPr>
          <p:cNvPr id="4" name="Foliennummernplatzhalter 3"/>
          <p:cNvSpPr>
            <a:spLocks noGrp="1"/>
          </p:cNvSpPr>
          <p:nvPr>
            <p:ph type="sldNum" sz="quarter" idx="10"/>
          </p:nvPr>
        </p:nvSpPr>
        <p:spPr/>
        <p:txBody>
          <a:bodyPr/>
          <a:lstStyle/>
          <a:p>
            <a:fld id="{5BC9136F-CA9D-4FE5-85DC-58A8F95C26FC}" type="slidenum">
              <a:rPr lang="de-AT" smtClean="0"/>
              <a:t>19</a:t>
            </a:fld>
            <a:endParaRPr lang="de-AT"/>
          </a:p>
        </p:txBody>
      </p:sp>
    </p:spTree>
    <p:extLst>
      <p:ext uri="{BB962C8B-B14F-4D97-AF65-F5344CB8AC3E}">
        <p14:creationId xmlns:p14="http://schemas.microsoft.com/office/powerpoint/2010/main" val="4063887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1" dirty="0"/>
              <a:t>Zur Erhebung:</a:t>
            </a:r>
            <a:br>
              <a:rPr lang="de-AT" b="1" dirty="0"/>
            </a:br>
            <a:r>
              <a:rPr lang="de-AT" dirty="0"/>
              <a:t>Für den Jugend-Internet-Monitor 2018 wurde eine repräsentative Online-Umfrage des Instituts für Jugendkulturforschung durchgeführt. Dazu wurden </a:t>
            </a:r>
            <a:r>
              <a:rPr lang="de-AT" b="1" dirty="0"/>
              <a:t>400 Jugendliche im Alter von 11 bis 17 Jahre</a:t>
            </a:r>
            <a:r>
              <a:rPr lang="de-AT" dirty="0"/>
              <a:t> im Zeitraum von </a:t>
            </a:r>
            <a:r>
              <a:rPr lang="de-AT" b="1" dirty="0"/>
              <a:t>01/01 2018</a:t>
            </a:r>
            <a:r>
              <a:rPr lang="de-AT" dirty="0"/>
              <a:t> zu ihrer </a:t>
            </a:r>
            <a:r>
              <a:rPr lang="de-AT" b="1" dirty="0"/>
              <a:t>Nutzung von Sozialen Netzwerken</a:t>
            </a:r>
            <a:r>
              <a:rPr lang="de-AT" dirty="0"/>
              <a:t> befragt. </a:t>
            </a:r>
          </a:p>
          <a:p>
            <a:endParaRPr lang="de-DE" baseline="0" dirty="0"/>
          </a:p>
          <a:p>
            <a:r>
              <a:rPr lang="de-AT" b="1" dirty="0"/>
              <a:t>Die 6 beliebtesten Sozialen Netzwerke 2017:</a:t>
            </a:r>
            <a:endParaRPr lang="de-AT" dirty="0"/>
          </a:p>
          <a:p>
            <a:r>
              <a:rPr lang="de-AT" sz="1200" b="0" i="0" kern="1200" dirty="0">
                <a:solidFill>
                  <a:schemeClr val="tx1"/>
                </a:solidFill>
                <a:effectLst/>
                <a:latin typeface="+mn-lt"/>
                <a:ea typeface="+mn-ea"/>
                <a:cs typeface="+mn-cs"/>
              </a:rPr>
              <a:t>WhatsApp (85%) (-8% | 2017: 93% |2016: 94%),</a:t>
            </a:r>
          </a:p>
          <a:p>
            <a:r>
              <a:rPr lang="de-AT" sz="1200" b="0" i="0" kern="1200" dirty="0">
                <a:solidFill>
                  <a:schemeClr val="tx1"/>
                </a:solidFill>
                <a:effectLst/>
                <a:latin typeface="+mn-lt"/>
                <a:ea typeface="+mn-ea"/>
                <a:cs typeface="+mn-cs"/>
              </a:rPr>
              <a:t>YouTube (81%) (-9% | 2017: 90% | 2016: 87%),</a:t>
            </a:r>
          </a:p>
          <a:p>
            <a:r>
              <a:rPr lang="de-AT" sz="1200" b="0" i="0" kern="1200" dirty="0">
                <a:solidFill>
                  <a:schemeClr val="tx1"/>
                </a:solidFill>
                <a:effectLst/>
                <a:latin typeface="+mn-lt"/>
                <a:ea typeface="+mn-ea"/>
                <a:cs typeface="+mn-cs"/>
              </a:rPr>
              <a:t>Instagram (63%) (-5% | 2017: 68% | 2016: 55%),</a:t>
            </a:r>
          </a:p>
          <a:p>
            <a:r>
              <a:rPr lang="de-AT" sz="1200" b="0" i="0" kern="1200" dirty="0">
                <a:solidFill>
                  <a:schemeClr val="tx1"/>
                </a:solidFill>
                <a:effectLst/>
                <a:latin typeface="+mn-lt"/>
                <a:ea typeface="+mn-ea"/>
                <a:cs typeface="+mn-cs"/>
              </a:rPr>
              <a:t>Snapchat (59%) (-6% | 2017: 65% | 2016: 52%),</a:t>
            </a:r>
          </a:p>
          <a:p>
            <a:r>
              <a:rPr lang="de-AT" sz="1200" b="0" i="0" kern="1200" dirty="0">
                <a:solidFill>
                  <a:schemeClr val="tx1"/>
                </a:solidFill>
                <a:effectLst/>
                <a:latin typeface="+mn-lt"/>
                <a:ea typeface="+mn-ea"/>
                <a:cs typeface="+mn-cs"/>
              </a:rPr>
              <a:t>Facebook (52%) (+4% | 2017: 48% | 2016: 69%),</a:t>
            </a:r>
          </a:p>
          <a:p>
            <a:r>
              <a:rPr lang="de-AT" sz="1200" b="0" i="0" kern="1200" dirty="0">
                <a:solidFill>
                  <a:schemeClr val="tx1"/>
                </a:solidFill>
                <a:effectLst/>
                <a:latin typeface="+mn-lt"/>
                <a:ea typeface="+mn-ea"/>
                <a:cs typeface="+mn-cs"/>
              </a:rPr>
              <a:t>Skype (30%) (NEU ERHOBEN).</a:t>
            </a:r>
          </a:p>
          <a:p>
            <a:endParaRPr lang="de-DE" baseline="0" dirty="0"/>
          </a:p>
          <a:p>
            <a:r>
              <a:rPr lang="de-DE" baseline="0" dirty="0"/>
              <a:t>Alle Infos: </a:t>
            </a:r>
            <a:r>
              <a:rPr lang="de-DE" u="sng" baseline="0" dirty="0"/>
              <a:t>www.jugendinternetmonitor.at</a:t>
            </a:r>
            <a:r>
              <a:rPr lang="de-DE" baseline="0" dirty="0"/>
              <a:t> </a:t>
            </a:r>
          </a:p>
          <a:p>
            <a:endParaRPr lang="de-DE" baseline="0" dirty="0"/>
          </a:p>
        </p:txBody>
      </p:sp>
      <p:sp>
        <p:nvSpPr>
          <p:cNvPr id="4" name="Foliennummernplatzhalter 3"/>
          <p:cNvSpPr>
            <a:spLocks noGrp="1"/>
          </p:cNvSpPr>
          <p:nvPr>
            <p:ph type="sldNum" sz="quarter" idx="10"/>
          </p:nvPr>
        </p:nvSpPr>
        <p:spPr/>
        <p:txBody>
          <a:bodyPr/>
          <a:lstStyle/>
          <a:p>
            <a:fld id="{5BC9136F-CA9D-4FE5-85DC-58A8F95C26FC}" type="slidenum">
              <a:rPr lang="de-AT" smtClean="0"/>
              <a:t>2</a:t>
            </a:fld>
            <a:endParaRPr lang="de-AT"/>
          </a:p>
        </p:txBody>
      </p:sp>
    </p:spTree>
    <p:extLst>
      <p:ext uri="{BB962C8B-B14F-4D97-AF65-F5344CB8AC3E}">
        <p14:creationId xmlns:p14="http://schemas.microsoft.com/office/powerpoint/2010/main" val="4705014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indent="-342900">
              <a:buFont typeface="Arial" panose="020B0604020202020204" pitchFamily="34" charset="0"/>
              <a:buChar char="•"/>
            </a:pPr>
            <a:r>
              <a:rPr lang="de-AT" sz="2200" dirty="0"/>
              <a:t>Nur </a:t>
            </a:r>
            <a:r>
              <a:rPr lang="de-AT" sz="2200" b="1" dirty="0"/>
              <a:t>wenige persönliche Daten </a:t>
            </a:r>
            <a:r>
              <a:rPr lang="de-AT" sz="2200" dirty="0"/>
              <a:t>angeben</a:t>
            </a:r>
          </a:p>
          <a:p>
            <a:pPr marL="342900" indent="-342900">
              <a:buFont typeface="Arial" panose="020B0604020202020204" pitchFamily="34" charset="0"/>
              <a:buChar char="•"/>
            </a:pPr>
            <a:r>
              <a:rPr lang="de-AT" sz="2200" b="1" dirty="0"/>
              <a:t>Sichere Passwörter </a:t>
            </a:r>
            <a:r>
              <a:rPr lang="de-AT" sz="2200" dirty="0"/>
              <a:t>verwenden, diese regelmäßig </a:t>
            </a:r>
            <a:r>
              <a:rPr lang="de-AT" sz="2200" b="1" dirty="0"/>
              <a:t>wechseln</a:t>
            </a:r>
            <a:r>
              <a:rPr lang="de-AT" sz="2200" dirty="0"/>
              <a:t> und wo möglich die </a:t>
            </a:r>
            <a:r>
              <a:rPr lang="de-AT" sz="2200" b="1" dirty="0"/>
              <a:t>Zwei-Schritte-Authentifizierung</a:t>
            </a:r>
            <a:r>
              <a:rPr lang="de-AT" sz="2200" dirty="0"/>
              <a:t> einrichten (z.B. Facebook, Google, Snapchat, Twitter, …)</a:t>
            </a:r>
          </a:p>
          <a:p>
            <a:pPr marL="342900" indent="-342900">
              <a:buFont typeface="Arial" panose="020B0604020202020204" pitchFamily="34" charset="0"/>
              <a:buChar char="•"/>
            </a:pPr>
            <a:r>
              <a:rPr lang="de-AT" sz="2200" dirty="0"/>
              <a:t>Nicht immer mit </a:t>
            </a:r>
            <a:r>
              <a:rPr lang="de-AT" sz="2200" b="1" dirty="0"/>
              <a:t>bestehen Profilen </a:t>
            </a:r>
            <a:r>
              <a:rPr lang="de-AT" sz="2200" dirty="0"/>
              <a:t>(z.B. Google oder Facebook) bei neuen Online-Plattformen anmelden</a:t>
            </a:r>
          </a:p>
          <a:p>
            <a:pPr marL="342900" indent="-342900">
              <a:buFont typeface="Arial" panose="020B0604020202020204" pitchFamily="34" charset="0"/>
              <a:buChar char="•"/>
            </a:pPr>
            <a:r>
              <a:rPr lang="de-AT" sz="2200" b="1" dirty="0"/>
              <a:t>Privatsphäre-Einstellungen </a:t>
            </a:r>
            <a:r>
              <a:rPr lang="de-AT" sz="2200" dirty="0"/>
              <a:t>vornehmen:</a:t>
            </a:r>
          </a:p>
          <a:p>
            <a:pPr marL="800100" lvl="1" indent="-342900">
              <a:buFont typeface="Arial" panose="020B0604020202020204" pitchFamily="34" charset="0"/>
              <a:buChar char="•"/>
            </a:pPr>
            <a:r>
              <a:rPr lang="de-AT" sz="2200" dirty="0"/>
              <a:t>Nur Freund/innen können Inhalte sehen</a:t>
            </a:r>
          </a:p>
          <a:p>
            <a:pPr marL="800100" lvl="1" indent="-342900">
              <a:buFont typeface="Arial" panose="020B0604020202020204" pitchFamily="34" charset="0"/>
              <a:buChar char="•"/>
            </a:pPr>
            <a:r>
              <a:rPr lang="de-AT" sz="2200" dirty="0"/>
              <a:t>Profil nicht auffindbar für Suchmaschinen</a:t>
            </a:r>
          </a:p>
          <a:p>
            <a:pPr marL="800100" lvl="1" indent="-342900">
              <a:buFont typeface="Arial" panose="020B0604020202020204" pitchFamily="34" charset="0"/>
              <a:buChar char="•"/>
            </a:pPr>
            <a:r>
              <a:rPr lang="de-AT" sz="2200" dirty="0"/>
              <a:t>Datenweitergabe an Dritte blockieren (Apps, Werbetreibende und Webseiten)</a:t>
            </a:r>
          </a:p>
          <a:p>
            <a:pPr marL="342900" indent="-342900">
              <a:buFont typeface="Arial" panose="020B0604020202020204" pitchFamily="34" charset="0"/>
              <a:buChar char="•"/>
            </a:pPr>
            <a:r>
              <a:rPr lang="de-AT" sz="2200" dirty="0"/>
              <a:t>Wenn inaktiv, das Profil </a:t>
            </a:r>
            <a:r>
              <a:rPr lang="de-AT" sz="2200" b="1" dirty="0"/>
              <a:t>deaktivieren bzw. löschen</a:t>
            </a:r>
          </a:p>
          <a:p>
            <a:endParaRPr lang="de-AT" dirty="0"/>
          </a:p>
          <a:p>
            <a:pPr marL="0" indent="0">
              <a:buNone/>
            </a:pPr>
            <a:endParaRPr lang="de-AT" dirty="0"/>
          </a:p>
          <a:p>
            <a:endParaRPr lang="de-DE" dirty="0"/>
          </a:p>
        </p:txBody>
      </p:sp>
      <p:sp>
        <p:nvSpPr>
          <p:cNvPr id="4" name="Foliennummernplatzhalter 3"/>
          <p:cNvSpPr>
            <a:spLocks noGrp="1"/>
          </p:cNvSpPr>
          <p:nvPr>
            <p:ph type="sldNum" sz="quarter" idx="10"/>
          </p:nvPr>
        </p:nvSpPr>
        <p:spPr/>
        <p:txBody>
          <a:bodyPr/>
          <a:lstStyle/>
          <a:p>
            <a:fld id="{5BC9136F-CA9D-4FE5-85DC-58A8F95C26FC}" type="slidenum">
              <a:rPr lang="de-AT" smtClean="0"/>
              <a:t>20</a:t>
            </a:fld>
            <a:endParaRPr lang="de-AT"/>
          </a:p>
        </p:txBody>
      </p:sp>
    </p:spTree>
    <p:extLst>
      <p:ext uri="{BB962C8B-B14F-4D97-AF65-F5344CB8AC3E}">
        <p14:creationId xmlns:p14="http://schemas.microsoft.com/office/powerpoint/2010/main" val="5610494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742950" indent="-457200">
              <a:buFont typeface="Wingdings" panose="05000000000000000000" pitchFamily="2" charset="2"/>
              <a:buChar char="§"/>
            </a:pPr>
            <a:r>
              <a:rPr lang="en-US" sz="2800" dirty="0" err="1">
                <a:solidFill>
                  <a:schemeClr val="tx1"/>
                </a:solidFill>
                <a:latin typeface="Gill Sans MT" panose="020B0502020104020203" pitchFamily="34" charset="0"/>
              </a:rPr>
              <a:t>Achte</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darauf</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dass</a:t>
            </a:r>
            <a:r>
              <a:rPr lang="en-US" sz="2800" dirty="0">
                <a:solidFill>
                  <a:schemeClr val="tx1"/>
                </a:solidFill>
                <a:latin typeface="Gill Sans MT" panose="020B0502020104020203" pitchFamily="34" charset="0"/>
              </a:rPr>
              <a:t> du </a:t>
            </a:r>
            <a:r>
              <a:rPr lang="en-US" sz="2800" dirty="0" err="1">
                <a:solidFill>
                  <a:schemeClr val="tx1"/>
                </a:solidFill>
                <a:latin typeface="Gill Sans MT" panose="020B0502020104020203" pitchFamily="34" charset="0"/>
              </a:rPr>
              <a:t>nicht</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zu</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viel</a:t>
            </a:r>
            <a:r>
              <a:rPr lang="en-US" sz="2800" dirty="0">
                <a:solidFill>
                  <a:schemeClr val="tx1"/>
                </a:solidFill>
                <a:latin typeface="Gill Sans MT" panose="020B0502020104020203" pitchFamily="34" charset="0"/>
              </a:rPr>
              <a:t> von </a:t>
            </a:r>
            <a:r>
              <a:rPr lang="en-US" sz="2800" dirty="0" err="1">
                <a:solidFill>
                  <a:schemeClr val="tx1"/>
                </a:solidFill>
                <a:latin typeface="Gill Sans MT" panose="020B0502020104020203" pitchFamily="34" charset="0"/>
              </a:rPr>
              <a:t>dir</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zeigst</a:t>
            </a:r>
            <a:r>
              <a:rPr lang="en-US" sz="2800" dirty="0">
                <a:solidFill>
                  <a:schemeClr val="tx1"/>
                </a:solidFill>
                <a:latin typeface="Gill Sans MT" panose="020B0502020104020203" pitchFamily="34" charset="0"/>
              </a:rPr>
              <a:t>!</a:t>
            </a:r>
          </a:p>
          <a:p>
            <a:pPr marL="742950" indent="-457200">
              <a:buFont typeface="Wingdings" panose="05000000000000000000" pitchFamily="2" charset="2"/>
              <a:buChar char="§"/>
            </a:pPr>
            <a:r>
              <a:rPr lang="en-US" sz="2800" dirty="0">
                <a:solidFill>
                  <a:schemeClr val="tx1"/>
                </a:solidFill>
                <a:latin typeface="Gill Sans MT" panose="020B0502020104020203" pitchFamily="34" charset="0"/>
              </a:rPr>
              <a:t>Du </a:t>
            </a:r>
            <a:r>
              <a:rPr lang="en-US" sz="2800" dirty="0" err="1">
                <a:solidFill>
                  <a:schemeClr val="tx1"/>
                </a:solidFill>
                <a:latin typeface="Gill Sans MT" panose="020B0502020104020203" pitchFamily="34" charset="0"/>
              </a:rPr>
              <a:t>solltest</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immer</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fragen</a:t>
            </a:r>
            <a:r>
              <a:rPr lang="en-US" sz="2800" dirty="0">
                <a:solidFill>
                  <a:schemeClr val="tx1"/>
                </a:solidFill>
                <a:latin typeface="Gill Sans MT" panose="020B0502020104020203" pitchFamily="34" charset="0"/>
              </a:rPr>
              <a:t>, bevor du </a:t>
            </a:r>
            <a:r>
              <a:rPr lang="en-US" sz="2800" dirty="0" err="1">
                <a:solidFill>
                  <a:schemeClr val="tx1"/>
                </a:solidFill>
                <a:latin typeface="Gill Sans MT" panose="020B0502020104020203" pitchFamily="34" charset="0"/>
              </a:rPr>
              <a:t>ein</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Foto</a:t>
            </a:r>
            <a:r>
              <a:rPr lang="en-US" sz="2800" dirty="0">
                <a:solidFill>
                  <a:schemeClr val="tx1"/>
                </a:solidFill>
                <a:latin typeface="Gill Sans MT" panose="020B0502020104020203" pitchFamily="34" charset="0"/>
              </a:rPr>
              <a:t> von </a:t>
            </a:r>
            <a:r>
              <a:rPr lang="en-US" sz="2800" dirty="0" err="1">
                <a:solidFill>
                  <a:schemeClr val="tx1"/>
                </a:solidFill>
                <a:latin typeface="Gill Sans MT" panose="020B0502020104020203" pitchFamily="34" charset="0"/>
              </a:rPr>
              <a:t>anderen</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postest</a:t>
            </a:r>
            <a:r>
              <a:rPr lang="en-US" sz="2800" dirty="0">
                <a:solidFill>
                  <a:schemeClr val="tx1"/>
                </a:solidFill>
                <a:latin typeface="Gill Sans MT" panose="020B0502020104020203" pitchFamily="34" charset="0"/>
              </a:rPr>
              <a:t>.</a:t>
            </a:r>
          </a:p>
          <a:p>
            <a:pPr marL="742950" indent="-457200">
              <a:buFont typeface="Wingdings" panose="05000000000000000000" pitchFamily="2" charset="2"/>
              <a:buChar char="§"/>
            </a:pPr>
            <a:r>
              <a:rPr lang="en-US" sz="2800" dirty="0" err="1">
                <a:solidFill>
                  <a:schemeClr val="tx1"/>
                </a:solidFill>
                <a:latin typeface="Gill Sans MT" panose="020B0502020104020203" pitchFamily="34" charset="0"/>
              </a:rPr>
              <a:t>Verletzung</a:t>
            </a:r>
            <a:r>
              <a:rPr lang="en-US" sz="2800" dirty="0">
                <a:solidFill>
                  <a:schemeClr val="tx1"/>
                </a:solidFill>
                <a:latin typeface="Gill Sans MT" panose="020B0502020104020203" pitchFamily="34" charset="0"/>
              </a:rPr>
              <a:t> der „</a:t>
            </a:r>
            <a:r>
              <a:rPr lang="en-US" sz="2800" dirty="0" err="1">
                <a:solidFill>
                  <a:schemeClr val="tx1"/>
                </a:solidFill>
                <a:latin typeface="Gill Sans MT" panose="020B0502020104020203" pitchFamily="34" charset="0"/>
              </a:rPr>
              <a:t>berechtigten</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Interessen</a:t>
            </a:r>
            <a:r>
              <a:rPr lang="en-US" sz="2800" dirty="0">
                <a:solidFill>
                  <a:schemeClr val="tx1"/>
                </a:solidFill>
                <a:latin typeface="Gill Sans MT" panose="020B0502020104020203" pitchFamily="34" charset="0"/>
              </a:rPr>
              <a:t> des </a:t>
            </a:r>
            <a:r>
              <a:rPr lang="en-US" sz="2800" dirty="0" err="1">
                <a:solidFill>
                  <a:schemeClr val="tx1"/>
                </a:solidFill>
                <a:latin typeface="Gill Sans MT" panose="020B0502020104020203" pitchFamily="34" charset="0"/>
              </a:rPr>
              <a:t>Abgebildeten</a:t>
            </a:r>
            <a:r>
              <a:rPr lang="en-US" sz="2800" dirty="0">
                <a:solidFill>
                  <a:schemeClr val="tx1"/>
                </a:solidFill>
                <a:latin typeface="Gill Sans MT" panose="020B0502020104020203" pitchFamily="34" charset="0"/>
              </a:rPr>
              <a:t>“</a:t>
            </a:r>
          </a:p>
          <a:p>
            <a:pPr marL="742950" indent="-457200">
              <a:buFont typeface="Wingdings" panose="05000000000000000000" pitchFamily="2" charset="2"/>
              <a:buChar char="§"/>
            </a:pPr>
            <a:r>
              <a:rPr lang="en-US" sz="2800" dirty="0">
                <a:solidFill>
                  <a:schemeClr val="tx1"/>
                </a:solidFill>
                <a:latin typeface="Gill Sans MT" panose="020B0502020104020203" pitchFamily="34" charset="0"/>
              </a:rPr>
              <a:t>Bei </a:t>
            </a:r>
            <a:r>
              <a:rPr lang="en-US" sz="2800" dirty="0" err="1">
                <a:solidFill>
                  <a:schemeClr val="tx1"/>
                </a:solidFill>
                <a:latin typeface="Gill Sans MT" panose="020B0502020104020203" pitchFamily="34" charset="0"/>
              </a:rPr>
              <a:t>nachteiliger</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Darstellung</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Löschung</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verlangen</a:t>
            </a:r>
            <a:r>
              <a:rPr lang="en-US" sz="2800" dirty="0">
                <a:solidFill>
                  <a:schemeClr val="tx1"/>
                </a:solidFill>
                <a:latin typeface="Gill Sans MT" panose="020B0502020104020203" pitchFamily="34" charset="0"/>
              </a:rPr>
              <a:t>! </a:t>
            </a:r>
          </a:p>
          <a:p>
            <a:pPr marL="742950" indent="-457200">
              <a:buFont typeface="Wingdings" panose="05000000000000000000" pitchFamily="2" charset="2"/>
              <a:buChar char="§"/>
            </a:pPr>
            <a:r>
              <a:rPr lang="en-US" sz="2800" dirty="0" err="1">
                <a:solidFill>
                  <a:schemeClr val="tx1"/>
                </a:solidFill>
                <a:latin typeface="Gill Sans MT" panose="020B0502020104020203" pitchFamily="34" charset="0"/>
              </a:rPr>
              <a:t>Im</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Sozialen</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Netzwerk</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melden</a:t>
            </a:r>
            <a:r>
              <a:rPr lang="en-US" sz="2800" dirty="0">
                <a:solidFill>
                  <a:schemeClr val="tx1"/>
                </a:solidFill>
                <a:latin typeface="Gill Sans MT" panose="020B0502020104020203" pitchFamily="34" charset="0"/>
              </a:rPr>
              <a:t>.</a:t>
            </a:r>
          </a:p>
          <a:p>
            <a:endParaRPr lang="de-AT" sz="36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Bild: </a:t>
            </a:r>
            <a:r>
              <a:rPr lang="de-AT" dirty="0">
                <a:hlinkClick r:id="rId3"/>
              </a:rPr>
              <a:t>Luke Porter</a:t>
            </a:r>
            <a:r>
              <a:rPr lang="de-AT" dirty="0"/>
              <a:t> / </a:t>
            </a:r>
            <a:r>
              <a:rPr lang="de-AT" dirty="0" err="1"/>
              <a:t>Unsplash</a:t>
            </a:r>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21</a:t>
            </a:fld>
            <a:endParaRPr lang="de-AT"/>
          </a:p>
        </p:txBody>
      </p:sp>
    </p:spTree>
    <p:extLst>
      <p:ext uri="{BB962C8B-B14F-4D97-AF65-F5344CB8AC3E}">
        <p14:creationId xmlns:p14="http://schemas.microsoft.com/office/powerpoint/2010/main" val="42936238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742950" indent="-457200">
              <a:buFont typeface="Wingdings" panose="05000000000000000000" pitchFamily="2" charset="2"/>
              <a:buChar char="§"/>
            </a:pPr>
            <a:r>
              <a:rPr lang="en-US" sz="2800" dirty="0" err="1">
                <a:solidFill>
                  <a:schemeClr val="tx1"/>
                </a:solidFill>
                <a:latin typeface="Gill Sans MT" panose="020B0502020104020203" pitchFamily="34" charset="0"/>
              </a:rPr>
              <a:t>Achte</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darauf</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dass</a:t>
            </a:r>
            <a:r>
              <a:rPr lang="en-US" sz="2800" dirty="0">
                <a:solidFill>
                  <a:schemeClr val="tx1"/>
                </a:solidFill>
                <a:latin typeface="Gill Sans MT" panose="020B0502020104020203" pitchFamily="34" charset="0"/>
              </a:rPr>
              <a:t> du </a:t>
            </a:r>
            <a:r>
              <a:rPr lang="en-US" sz="2800" dirty="0" err="1">
                <a:solidFill>
                  <a:schemeClr val="tx1"/>
                </a:solidFill>
                <a:latin typeface="Gill Sans MT" panose="020B0502020104020203" pitchFamily="34" charset="0"/>
              </a:rPr>
              <a:t>nicht</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zu</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viel</a:t>
            </a:r>
            <a:r>
              <a:rPr lang="en-US" sz="2800" dirty="0">
                <a:solidFill>
                  <a:schemeClr val="tx1"/>
                </a:solidFill>
                <a:latin typeface="Gill Sans MT" panose="020B0502020104020203" pitchFamily="34" charset="0"/>
              </a:rPr>
              <a:t> von </a:t>
            </a:r>
            <a:r>
              <a:rPr lang="en-US" sz="2800" dirty="0" err="1">
                <a:solidFill>
                  <a:schemeClr val="tx1"/>
                </a:solidFill>
                <a:latin typeface="Gill Sans MT" panose="020B0502020104020203" pitchFamily="34" charset="0"/>
              </a:rPr>
              <a:t>dir</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zeigst</a:t>
            </a:r>
            <a:r>
              <a:rPr lang="en-US" sz="2800" dirty="0">
                <a:solidFill>
                  <a:schemeClr val="tx1"/>
                </a:solidFill>
                <a:latin typeface="Gill Sans MT" panose="020B0502020104020203" pitchFamily="34" charset="0"/>
              </a:rPr>
              <a:t>!</a:t>
            </a:r>
          </a:p>
          <a:p>
            <a:pPr marL="742950" indent="-457200">
              <a:buFont typeface="Wingdings" panose="05000000000000000000" pitchFamily="2" charset="2"/>
              <a:buChar char="§"/>
            </a:pPr>
            <a:r>
              <a:rPr lang="en-US" sz="2800" dirty="0">
                <a:solidFill>
                  <a:schemeClr val="tx1"/>
                </a:solidFill>
                <a:latin typeface="Gill Sans MT" panose="020B0502020104020203" pitchFamily="34" charset="0"/>
              </a:rPr>
              <a:t>Du </a:t>
            </a:r>
            <a:r>
              <a:rPr lang="en-US" sz="2800" dirty="0" err="1">
                <a:solidFill>
                  <a:schemeClr val="tx1"/>
                </a:solidFill>
                <a:latin typeface="Gill Sans MT" panose="020B0502020104020203" pitchFamily="34" charset="0"/>
              </a:rPr>
              <a:t>solltest</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immer</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fragen</a:t>
            </a:r>
            <a:r>
              <a:rPr lang="en-US" sz="2800" dirty="0">
                <a:solidFill>
                  <a:schemeClr val="tx1"/>
                </a:solidFill>
                <a:latin typeface="Gill Sans MT" panose="020B0502020104020203" pitchFamily="34" charset="0"/>
              </a:rPr>
              <a:t>, bevor du </a:t>
            </a:r>
            <a:r>
              <a:rPr lang="en-US" sz="2800" dirty="0" err="1">
                <a:solidFill>
                  <a:schemeClr val="tx1"/>
                </a:solidFill>
                <a:latin typeface="Gill Sans MT" panose="020B0502020104020203" pitchFamily="34" charset="0"/>
              </a:rPr>
              <a:t>ein</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Foto</a:t>
            </a:r>
            <a:r>
              <a:rPr lang="en-US" sz="2800" dirty="0">
                <a:solidFill>
                  <a:schemeClr val="tx1"/>
                </a:solidFill>
                <a:latin typeface="Gill Sans MT" panose="020B0502020104020203" pitchFamily="34" charset="0"/>
              </a:rPr>
              <a:t> von </a:t>
            </a:r>
            <a:r>
              <a:rPr lang="en-US" sz="2800" dirty="0" err="1">
                <a:solidFill>
                  <a:schemeClr val="tx1"/>
                </a:solidFill>
                <a:latin typeface="Gill Sans MT" panose="020B0502020104020203" pitchFamily="34" charset="0"/>
              </a:rPr>
              <a:t>anderen</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postest</a:t>
            </a:r>
            <a:r>
              <a:rPr lang="en-US" sz="2800" dirty="0">
                <a:solidFill>
                  <a:schemeClr val="tx1"/>
                </a:solidFill>
                <a:latin typeface="Gill Sans MT" panose="020B0502020104020203" pitchFamily="34" charset="0"/>
              </a:rPr>
              <a:t>.</a:t>
            </a:r>
          </a:p>
          <a:p>
            <a:pPr marL="742950" indent="-457200">
              <a:buFont typeface="Wingdings" panose="05000000000000000000" pitchFamily="2" charset="2"/>
              <a:buChar char="§"/>
            </a:pPr>
            <a:r>
              <a:rPr lang="en-US" sz="2800" dirty="0" err="1">
                <a:solidFill>
                  <a:schemeClr val="tx1"/>
                </a:solidFill>
                <a:latin typeface="Gill Sans MT" panose="020B0502020104020203" pitchFamily="34" charset="0"/>
              </a:rPr>
              <a:t>Verletzung</a:t>
            </a:r>
            <a:r>
              <a:rPr lang="en-US" sz="2800" dirty="0">
                <a:solidFill>
                  <a:schemeClr val="tx1"/>
                </a:solidFill>
                <a:latin typeface="Gill Sans MT" panose="020B0502020104020203" pitchFamily="34" charset="0"/>
              </a:rPr>
              <a:t> der „</a:t>
            </a:r>
            <a:r>
              <a:rPr lang="en-US" sz="2800" dirty="0" err="1">
                <a:solidFill>
                  <a:schemeClr val="tx1"/>
                </a:solidFill>
                <a:latin typeface="Gill Sans MT" panose="020B0502020104020203" pitchFamily="34" charset="0"/>
              </a:rPr>
              <a:t>berechtigten</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Interessen</a:t>
            </a:r>
            <a:r>
              <a:rPr lang="en-US" sz="2800" dirty="0">
                <a:solidFill>
                  <a:schemeClr val="tx1"/>
                </a:solidFill>
                <a:latin typeface="Gill Sans MT" panose="020B0502020104020203" pitchFamily="34" charset="0"/>
              </a:rPr>
              <a:t> des </a:t>
            </a:r>
            <a:r>
              <a:rPr lang="en-US" sz="2800" dirty="0" err="1">
                <a:solidFill>
                  <a:schemeClr val="tx1"/>
                </a:solidFill>
                <a:latin typeface="Gill Sans MT" panose="020B0502020104020203" pitchFamily="34" charset="0"/>
              </a:rPr>
              <a:t>Abgebildeten</a:t>
            </a:r>
            <a:r>
              <a:rPr lang="en-US" sz="2800" dirty="0">
                <a:solidFill>
                  <a:schemeClr val="tx1"/>
                </a:solidFill>
                <a:latin typeface="Gill Sans MT" panose="020B0502020104020203" pitchFamily="34" charset="0"/>
              </a:rPr>
              <a:t>“</a:t>
            </a:r>
          </a:p>
          <a:p>
            <a:pPr marL="742950" indent="-457200">
              <a:buFont typeface="Wingdings" panose="05000000000000000000" pitchFamily="2" charset="2"/>
              <a:buChar char="§"/>
            </a:pPr>
            <a:r>
              <a:rPr lang="en-US" sz="2800" dirty="0">
                <a:solidFill>
                  <a:schemeClr val="tx1"/>
                </a:solidFill>
                <a:latin typeface="Gill Sans MT" panose="020B0502020104020203" pitchFamily="34" charset="0"/>
              </a:rPr>
              <a:t>Bei </a:t>
            </a:r>
            <a:r>
              <a:rPr lang="en-US" sz="2800" dirty="0" err="1">
                <a:solidFill>
                  <a:schemeClr val="tx1"/>
                </a:solidFill>
                <a:latin typeface="Gill Sans MT" panose="020B0502020104020203" pitchFamily="34" charset="0"/>
              </a:rPr>
              <a:t>nachteiliger</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Darstellung</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Löschung</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verlangen</a:t>
            </a:r>
            <a:r>
              <a:rPr lang="en-US" sz="2800" dirty="0">
                <a:solidFill>
                  <a:schemeClr val="tx1"/>
                </a:solidFill>
                <a:latin typeface="Gill Sans MT" panose="020B0502020104020203" pitchFamily="34" charset="0"/>
              </a:rPr>
              <a:t>! </a:t>
            </a:r>
          </a:p>
          <a:p>
            <a:pPr marL="742950" indent="-457200">
              <a:buFont typeface="Wingdings" panose="05000000000000000000" pitchFamily="2" charset="2"/>
              <a:buChar char="§"/>
            </a:pPr>
            <a:r>
              <a:rPr lang="en-US" sz="2800" dirty="0" err="1">
                <a:solidFill>
                  <a:schemeClr val="tx1"/>
                </a:solidFill>
                <a:latin typeface="Gill Sans MT" panose="020B0502020104020203" pitchFamily="34" charset="0"/>
              </a:rPr>
              <a:t>Im</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Sozialen</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Netzwerk</a:t>
            </a:r>
            <a:r>
              <a:rPr lang="en-US" sz="2800" dirty="0">
                <a:solidFill>
                  <a:schemeClr val="tx1"/>
                </a:solidFill>
                <a:latin typeface="Gill Sans MT" panose="020B0502020104020203" pitchFamily="34" charset="0"/>
              </a:rPr>
              <a:t> </a:t>
            </a:r>
            <a:r>
              <a:rPr lang="en-US" sz="2800" dirty="0" err="1">
                <a:solidFill>
                  <a:schemeClr val="tx1"/>
                </a:solidFill>
                <a:latin typeface="Gill Sans MT" panose="020B0502020104020203" pitchFamily="34" charset="0"/>
              </a:rPr>
              <a:t>melden</a:t>
            </a:r>
            <a:r>
              <a:rPr lang="en-US" sz="2800" dirty="0">
                <a:solidFill>
                  <a:schemeClr val="tx1"/>
                </a:solidFill>
                <a:latin typeface="Gill Sans MT" panose="020B0502020104020203" pitchFamily="34" charset="0"/>
              </a:rPr>
              <a:t>.</a:t>
            </a:r>
          </a:p>
        </p:txBody>
      </p:sp>
      <p:sp>
        <p:nvSpPr>
          <p:cNvPr id="4" name="Foliennummernplatzhalter 3"/>
          <p:cNvSpPr>
            <a:spLocks noGrp="1"/>
          </p:cNvSpPr>
          <p:nvPr>
            <p:ph type="sldNum" sz="quarter" idx="10"/>
          </p:nvPr>
        </p:nvSpPr>
        <p:spPr/>
        <p:txBody>
          <a:bodyPr/>
          <a:lstStyle/>
          <a:p>
            <a:fld id="{5BC9136F-CA9D-4FE5-85DC-58A8F95C26FC}" type="slidenum">
              <a:rPr lang="de-AT" smtClean="0"/>
              <a:t>22</a:t>
            </a:fld>
            <a:endParaRPr lang="de-AT"/>
          </a:p>
        </p:txBody>
      </p:sp>
    </p:spTree>
    <p:extLst>
      <p:ext uri="{BB962C8B-B14F-4D97-AF65-F5344CB8AC3E}">
        <p14:creationId xmlns:p14="http://schemas.microsoft.com/office/powerpoint/2010/main" val="516925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Bild: </a:t>
            </a:r>
            <a:r>
              <a:rPr lang="de-AT" dirty="0">
                <a:hlinkClick r:id="rId3"/>
              </a:rPr>
              <a:t>Nicholas Green</a:t>
            </a:r>
            <a:r>
              <a:rPr lang="de-AT" dirty="0"/>
              <a:t> / </a:t>
            </a:r>
            <a:r>
              <a:rPr lang="de-AT" dirty="0" err="1"/>
              <a:t>Unsplash</a:t>
            </a:r>
            <a:r>
              <a:rPr lang="de-AT"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23</a:t>
            </a:fld>
            <a:endParaRPr lang="de-AT"/>
          </a:p>
        </p:txBody>
      </p:sp>
    </p:spTree>
    <p:extLst>
      <p:ext uri="{BB962C8B-B14F-4D97-AF65-F5344CB8AC3E}">
        <p14:creationId xmlns:p14="http://schemas.microsoft.com/office/powerpoint/2010/main" val="699134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Bild: </a:t>
            </a:r>
            <a:r>
              <a:rPr lang="de-AT" dirty="0">
                <a:hlinkClick r:id="rId3"/>
              </a:rPr>
              <a:t>Sharon </a:t>
            </a:r>
            <a:r>
              <a:rPr lang="de-AT" dirty="0" err="1">
                <a:hlinkClick r:id="rId3"/>
              </a:rPr>
              <a:t>McCutcheon</a:t>
            </a:r>
            <a:r>
              <a:rPr lang="de-AT" dirty="0"/>
              <a:t> / </a:t>
            </a:r>
            <a:r>
              <a:rPr lang="de-AT" dirty="0" err="1"/>
              <a:t>Unsplash</a:t>
            </a:r>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24</a:t>
            </a:fld>
            <a:endParaRPr lang="de-AT"/>
          </a:p>
        </p:txBody>
      </p:sp>
    </p:spTree>
    <p:extLst>
      <p:ext uri="{BB962C8B-B14F-4D97-AF65-F5344CB8AC3E}">
        <p14:creationId xmlns:p14="http://schemas.microsoft.com/office/powerpoint/2010/main" val="3469596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a:p>
            <a:r>
              <a:rPr lang="de-AT" sz="2800" dirty="0">
                <a:solidFill>
                  <a:schemeClr val="tx1"/>
                </a:solidFill>
              </a:rPr>
              <a:t>Bild: </a:t>
            </a:r>
            <a:r>
              <a:rPr lang="de-AT" dirty="0">
                <a:hlinkClick r:id="rId3"/>
              </a:rPr>
              <a:t>Dani Vivanco</a:t>
            </a:r>
            <a:r>
              <a:rPr lang="de-AT" dirty="0"/>
              <a:t> / </a:t>
            </a:r>
            <a:r>
              <a:rPr lang="de-AT" dirty="0" err="1"/>
              <a:t>Unsplash</a:t>
            </a:r>
            <a:endParaRPr lang="de-AT" dirty="0"/>
          </a:p>
          <a:p>
            <a:pPr indent="-228600">
              <a:buFont typeface="Arial" panose="020B0604020202020204" pitchFamily="34" charset="0"/>
              <a:buChar char="•"/>
            </a:pPr>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25</a:t>
            </a:fld>
            <a:endParaRPr lang="de-AT"/>
          </a:p>
        </p:txBody>
      </p:sp>
    </p:spTree>
    <p:extLst>
      <p:ext uri="{BB962C8B-B14F-4D97-AF65-F5344CB8AC3E}">
        <p14:creationId xmlns:p14="http://schemas.microsoft.com/office/powerpoint/2010/main" val="42459239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Bild: </a:t>
            </a:r>
            <a:r>
              <a:rPr lang="de-AT" dirty="0">
                <a:hlinkClick r:id="rId3"/>
              </a:rPr>
              <a:t>Annie </a:t>
            </a:r>
            <a:r>
              <a:rPr lang="de-AT" dirty="0" err="1">
                <a:hlinkClick r:id="rId3"/>
              </a:rPr>
              <a:t>Spratt</a:t>
            </a:r>
            <a:r>
              <a:rPr lang="de-AT" dirty="0"/>
              <a:t> / </a:t>
            </a:r>
            <a:r>
              <a:rPr lang="de-AT" dirty="0" err="1"/>
              <a:t>Unsplash</a:t>
            </a:r>
            <a:endParaRPr lang="de-AT" dirty="0"/>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26</a:t>
            </a:fld>
            <a:endParaRPr lang="de-AT"/>
          </a:p>
        </p:txBody>
      </p:sp>
    </p:spTree>
    <p:extLst>
      <p:ext uri="{BB962C8B-B14F-4D97-AF65-F5344CB8AC3E}">
        <p14:creationId xmlns:p14="http://schemas.microsoft.com/office/powerpoint/2010/main" val="24087328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indent="-228600">
              <a:buFont typeface="Arial" panose="020B0604020202020204" pitchFamily="34" charset="0"/>
              <a:buChar char="•"/>
            </a:pPr>
            <a:r>
              <a:rPr lang="de-AT" sz="2800" dirty="0">
                <a:solidFill>
                  <a:schemeClr val="tx1"/>
                </a:solidFill>
              </a:rPr>
              <a:t>Bild: </a:t>
            </a:r>
            <a:r>
              <a:rPr lang="de-AT" sz="1200" b="0" i="0" kern="1200" dirty="0" err="1">
                <a:solidFill>
                  <a:schemeClr val="tx1"/>
                </a:solidFill>
                <a:effectLst/>
                <a:latin typeface="+mn-lt"/>
                <a:ea typeface="+mn-ea"/>
                <a:cs typeface="+mn-cs"/>
              </a:rPr>
              <a:t>Unsplash</a:t>
            </a:r>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27</a:t>
            </a:fld>
            <a:endParaRPr lang="de-AT"/>
          </a:p>
        </p:txBody>
      </p:sp>
    </p:spTree>
    <p:extLst>
      <p:ext uri="{BB962C8B-B14F-4D97-AF65-F5344CB8AC3E}">
        <p14:creationId xmlns:p14="http://schemas.microsoft.com/office/powerpoint/2010/main" val="20290636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Bild: </a:t>
            </a:r>
            <a:r>
              <a:rPr lang="de-AT" dirty="0" err="1">
                <a:hlinkClick r:id="rId3"/>
              </a:rPr>
              <a:t>Lasaye</a:t>
            </a:r>
            <a:r>
              <a:rPr lang="de-AT" dirty="0">
                <a:hlinkClick r:id="rId3"/>
              </a:rPr>
              <a:t> Hommes</a:t>
            </a:r>
            <a:r>
              <a:rPr lang="de-AT" dirty="0"/>
              <a:t> / </a:t>
            </a:r>
            <a:r>
              <a:rPr lang="de-AT" dirty="0" err="1"/>
              <a:t>Unsplash</a:t>
            </a:r>
            <a:endParaRPr lang="de-AT" dirty="0"/>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28</a:t>
            </a:fld>
            <a:endParaRPr lang="de-AT"/>
          </a:p>
        </p:txBody>
      </p:sp>
    </p:spTree>
    <p:extLst>
      <p:ext uri="{BB962C8B-B14F-4D97-AF65-F5344CB8AC3E}">
        <p14:creationId xmlns:p14="http://schemas.microsoft.com/office/powerpoint/2010/main" val="10866588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indent="-228600">
              <a:buFont typeface="Arial" panose="020B0604020202020204" pitchFamily="34" charset="0"/>
              <a:buChar char="•"/>
            </a:pPr>
            <a:r>
              <a:rPr lang="de-AT" sz="2800" dirty="0">
                <a:solidFill>
                  <a:schemeClr val="tx1"/>
                </a:solidFill>
              </a:rPr>
              <a:t>Bild: </a:t>
            </a:r>
            <a:r>
              <a:rPr lang="de-AT" dirty="0">
                <a:hlinkClick r:id="rId3"/>
              </a:rPr>
              <a:t>Angelo </a:t>
            </a:r>
            <a:r>
              <a:rPr lang="de-AT" dirty="0" err="1">
                <a:hlinkClick r:id="rId3"/>
              </a:rPr>
              <a:t>Pantazis</a:t>
            </a:r>
            <a:r>
              <a:rPr lang="de-AT" dirty="0"/>
              <a:t> / </a:t>
            </a:r>
            <a:r>
              <a:rPr lang="de-AT" dirty="0" err="1"/>
              <a:t>Unsplash</a:t>
            </a:r>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29</a:t>
            </a:fld>
            <a:endParaRPr lang="de-AT"/>
          </a:p>
        </p:txBody>
      </p:sp>
    </p:spTree>
    <p:extLst>
      <p:ext uri="{BB962C8B-B14F-4D97-AF65-F5344CB8AC3E}">
        <p14:creationId xmlns:p14="http://schemas.microsoft.com/office/powerpoint/2010/main" val="545948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AT" dirty="0">
                <a:solidFill>
                  <a:schemeClr val="tx1"/>
                </a:solidFill>
              </a:rPr>
              <a:t>Online Bekanntschaften</a:t>
            </a:r>
          </a:p>
          <a:p>
            <a:pPr marL="171450" indent="-171450">
              <a:buFont typeface="Arial" panose="020B0604020202020204" pitchFamily="34" charset="0"/>
              <a:buChar char="•"/>
            </a:pPr>
            <a:r>
              <a:rPr lang="de-AT" dirty="0">
                <a:solidFill>
                  <a:schemeClr val="tx1"/>
                </a:solidFill>
              </a:rPr>
              <a:t>Schutz der Privatsphäre</a:t>
            </a:r>
          </a:p>
          <a:p>
            <a:pPr marL="171450" indent="-171450">
              <a:buFont typeface="Arial" panose="020B0604020202020204" pitchFamily="34" charset="0"/>
              <a:buChar char="•"/>
            </a:pPr>
            <a:r>
              <a:rPr lang="de-AT" dirty="0">
                <a:solidFill>
                  <a:schemeClr val="tx1"/>
                </a:solidFill>
              </a:rPr>
              <a:t>Angstmachende Inhalte</a:t>
            </a:r>
          </a:p>
          <a:p>
            <a:pPr marL="171450" indent="-171450">
              <a:buFont typeface="Arial" panose="020B0604020202020204" pitchFamily="34" charset="0"/>
              <a:buChar char="•"/>
            </a:pPr>
            <a:r>
              <a:rPr lang="de-AT" dirty="0">
                <a:solidFill>
                  <a:schemeClr val="tx1"/>
                </a:solidFill>
              </a:rPr>
              <a:t>Urheberrechte, Creative Commons</a:t>
            </a:r>
          </a:p>
          <a:p>
            <a:pPr marL="171450" indent="-171450">
              <a:buFont typeface="Arial" panose="020B0604020202020204" pitchFamily="34" charset="0"/>
              <a:buChar char="•"/>
            </a:pPr>
            <a:r>
              <a:rPr lang="de-AT" dirty="0">
                <a:solidFill>
                  <a:schemeClr val="tx1"/>
                </a:solidFill>
              </a:rPr>
              <a:t>Recht am eigenen Bild</a:t>
            </a:r>
          </a:p>
          <a:p>
            <a:pPr marL="171450" indent="-171450">
              <a:buFont typeface="Arial" panose="020B0604020202020204" pitchFamily="34" charset="0"/>
              <a:buChar char="•"/>
            </a:pPr>
            <a:r>
              <a:rPr lang="de-AT" dirty="0">
                <a:solidFill>
                  <a:schemeClr val="tx1"/>
                </a:solidFill>
              </a:rPr>
              <a:t>Apps</a:t>
            </a:r>
          </a:p>
          <a:p>
            <a:pPr marL="171450" indent="-171450">
              <a:buFont typeface="Arial" panose="020B0604020202020204" pitchFamily="34" charset="0"/>
              <a:buChar char="•"/>
            </a:pPr>
            <a:r>
              <a:rPr lang="de-AT" dirty="0">
                <a:solidFill>
                  <a:schemeClr val="tx1"/>
                </a:solidFill>
              </a:rPr>
              <a:t>Umgang mit Internetquellen</a:t>
            </a:r>
          </a:p>
          <a:p>
            <a:pPr marL="171450" indent="-171450">
              <a:buFont typeface="Arial" panose="020B0604020202020204" pitchFamily="34" charset="0"/>
              <a:buChar char="•"/>
            </a:pPr>
            <a:r>
              <a:rPr lang="de-AT" dirty="0">
                <a:solidFill>
                  <a:schemeClr val="tx1"/>
                </a:solidFill>
              </a:rPr>
              <a:t>Sucht</a:t>
            </a:r>
          </a:p>
          <a:p>
            <a:pPr marL="171450" indent="-171450">
              <a:buFont typeface="Arial" panose="020B0604020202020204" pitchFamily="34" charset="0"/>
              <a:buChar char="•"/>
            </a:pPr>
            <a:r>
              <a:rPr lang="de-AT" dirty="0">
                <a:solidFill>
                  <a:schemeClr val="tx1"/>
                </a:solidFill>
              </a:rPr>
              <a:t>Sexualität &amp; Internet</a:t>
            </a:r>
          </a:p>
          <a:p>
            <a:pPr marL="171450" indent="-171450">
              <a:buFont typeface="Arial" panose="020B0604020202020204" pitchFamily="34" charset="0"/>
              <a:buChar char="•"/>
            </a:pPr>
            <a:r>
              <a:rPr lang="de-AT" dirty="0">
                <a:solidFill>
                  <a:schemeClr val="tx1"/>
                </a:solidFill>
              </a:rPr>
              <a:t>Computer &amp; Handy schützen</a:t>
            </a:r>
          </a:p>
          <a:p>
            <a:pPr marL="171450" indent="-171450">
              <a:buFont typeface="Arial" panose="020B0604020202020204" pitchFamily="34" charset="0"/>
              <a:buChar char="•"/>
            </a:pPr>
            <a:r>
              <a:rPr lang="de-AT" dirty="0">
                <a:solidFill>
                  <a:schemeClr val="tx1"/>
                </a:solidFill>
              </a:rPr>
              <a:t>Umgang mit Passwörtern</a:t>
            </a:r>
          </a:p>
          <a:p>
            <a:pPr marL="171450" indent="-171450">
              <a:buFont typeface="Arial" panose="020B0604020202020204" pitchFamily="34" charset="0"/>
              <a:buChar char="•"/>
            </a:pPr>
            <a:r>
              <a:rPr lang="de-AT" dirty="0">
                <a:solidFill>
                  <a:schemeClr val="tx1"/>
                </a:solidFill>
              </a:rPr>
              <a:t>Cyber-Mobbing, Belästigung</a:t>
            </a:r>
          </a:p>
          <a:p>
            <a:pPr marL="171450" indent="-171450">
              <a:buFont typeface="Arial" panose="020B0604020202020204" pitchFamily="34" charset="0"/>
              <a:buChar char="•"/>
            </a:pPr>
            <a:r>
              <a:rPr lang="de-AT" dirty="0">
                <a:solidFill>
                  <a:schemeClr val="tx1"/>
                </a:solidFill>
              </a:rPr>
              <a:t>Kostenfalle &amp; Internetbetrug</a:t>
            </a:r>
          </a:p>
        </p:txBody>
      </p:sp>
      <p:sp>
        <p:nvSpPr>
          <p:cNvPr id="4" name="Foliennummernplatzhalter 3"/>
          <p:cNvSpPr>
            <a:spLocks noGrp="1"/>
          </p:cNvSpPr>
          <p:nvPr>
            <p:ph type="sldNum" sz="quarter" idx="10"/>
          </p:nvPr>
        </p:nvSpPr>
        <p:spPr/>
        <p:txBody>
          <a:bodyPr/>
          <a:lstStyle/>
          <a:p>
            <a:fld id="{5BC9136F-CA9D-4FE5-85DC-58A8F95C26FC}" type="slidenum">
              <a:rPr lang="de-AT" smtClean="0"/>
              <a:t>3</a:t>
            </a:fld>
            <a:endParaRPr lang="de-AT"/>
          </a:p>
        </p:txBody>
      </p:sp>
    </p:spTree>
    <p:extLst>
      <p:ext uri="{BB962C8B-B14F-4D97-AF65-F5344CB8AC3E}">
        <p14:creationId xmlns:p14="http://schemas.microsoft.com/office/powerpoint/2010/main" val="16530983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0">
              <a:buNone/>
            </a:pPr>
            <a:r>
              <a:rPr lang="de-AT" sz="1200" b="1" dirty="0">
                <a:solidFill>
                  <a:schemeClr val="tx1"/>
                </a:solidFill>
                <a:latin typeface="Gill Sans MT" panose="020B0502020104020203" pitchFamily="34" charset="0"/>
              </a:rPr>
              <a:t>Recht am eigenen Bild </a:t>
            </a:r>
            <a:r>
              <a:rPr lang="de-AT" sz="1200" dirty="0">
                <a:solidFill>
                  <a:schemeClr val="tx1"/>
                </a:solidFill>
                <a:latin typeface="Gill Sans MT" panose="020B0502020104020203" pitchFamily="34" charset="0"/>
              </a:rPr>
              <a:t>= Veröffentlichte Fotos dürfen die Abgebildeten nicht „bloßstellen“ oder „herabsetzen“ – sonst können diese die Löschung verlangen.  </a:t>
            </a:r>
          </a:p>
          <a:p>
            <a:pPr marL="285750" indent="0">
              <a:buNone/>
            </a:pPr>
            <a:endParaRPr lang="de-AT" sz="1200" dirty="0">
              <a:solidFill>
                <a:schemeClr val="tx1"/>
              </a:solidFill>
              <a:latin typeface="Gill Sans MT" panose="020B0502020104020203" pitchFamily="34" charset="0"/>
            </a:endParaRPr>
          </a:p>
          <a:p>
            <a:pPr marL="742950" indent="-457200">
              <a:buFont typeface="Wingdings" panose="05000000000000000000" pitchFamily="2" charset="2"/>
              <a:buChar char="§"/>
            </a:pPr>
            <a:r>
              <a:rPr lang="de-AT" sz="1200" dirty="0">
                <a:solidFill>
                  <a:schemeClr val="tx1"/>
                </a:solidFill>
                <a:latin typeface="Gill Sans MT" panose="020B0502020104020203" pitchFamily="34" charset="0"/>
              </a:rPr>
              <a:t>Die Bloßstellung muss allgemein nachvollziehbar sein (z. B. heruntergelassene Hose im Vollrausch) </a:t>
            </a:r>
          </a:p>
          <a:p>
            <a:pPr marL="742950" indent="-457200">
              <a:buFont typeface="Wingdings" panose="05000000000000000000" pitchFamily="2" charset="2"/>
              <a:buChar char="§"/>
            </a:pPr>
            <a:r>
              <a:rPr lang="de-AT" sz="1200" dirty="0">
                <a:solidFill>
                  <a:schemeClr val="tx1"/>
                </a:solidFill>
                <a:latin typeface="Gill Sans MT" panose="020B0502020104020203" pitchFamily="34" charset="0"/>
              </a:rPr>
              <a:t>Frag dich selbst:  Würde ich eine solche Aufnahme von mir im Netz haben wollen?</a:t>
            </a:r>
            <a:endParaRPr lang="en-US" sz="1200" dirty="0">
              <a:solidFill>
                <a:schemeClr val="tx1"/>
              </a:solidFill>
              <a:latin typeface="Gill Sans MT" panose="020B0502020104020203" pitchFamily="34" charset="0"/>
            </a:endParaRPr>
          </a:p>
          <a:p>
            <a:pPr marL="285750" indent="0">
              <a:buNone/>
            </a:pPr>
            <a:endParaRPr lang="de-AT" sz="1200" dirty="0">
              <a:solidFill>
                <a:schemeClr val="tx1"/>
              </a:solidFill>
              <a:latin typeface="Gill Sans MT" panose="020B0502020104020203" pitchFamily="34" charset="0"/>
            </a:endParaRPr>
          </a:p>
          <a:p>
            <a:pPr marL="285750" indent="0">
              <a:buNone/>
            </a:pPr>
            <a:endParaRPr lang="de-AT" sz="1200" dirty="0">
              <a:solidFill>
                <a:schemeClr val="tx1"/>
              </a:solidFill>
              <a:latin typeface="Gill Sans MT" panose="020B0502020104020203" pitchFamily="34" charset="0"/>
            </a:endParaRPr>
          </a:p>
          <a:p>
            <a:pPr marL="285750" marR="0" lvl="0" indent="0" algn="l" defTabSz="914400" rtl="0" eaLnBrk="1" fontAlgn="auto" latinLnBrk="0" hangingPunct="1">
              <a:lnSpc>
                <a:spcPct val="100000"/>
              </a:lnSpc>
              <a:spcBef>
                <a:spcPts val="0"/>
              </a:spcBef>
              <a:spcAft>
                <a:spcPts val="0"/>
              </a:spcAft>
              <a:buClrTx/>
              <a:buSzTx/>
              <a:buFontTx/>
              <a:buNone/>
              <a:tabLst/>
              <a:defRPr/>
            </a:pPr>
            <a:r>
              <a:rPr lang="de-AT" sz="1200" dirty="0">
                <a:solidFill>
                  <a:schemeClr val="tx1"/>
                </a:solidFill>
                <a:latin typeface="Gill Sans MT" panose="020B0502020104020203" pitchFamily="34" charset="0"/>
              </a:rPr>
              <a:t>Bild: </a:t>
            </a:r>
            <a:r>
              <a:rPr lang="de-AT" sz="1200" b="0" i="0" kern="1200" dirty="0" err="1">
                <a:solidFill>
                  <a:schemeClr val="tx1"/>
                </a:solidFill>
                <a:effectLst/>
                <a:latin typeface="+mn-lt"/>
                <a:ea typeface="+mn-ea"/>
                <a:cs typeface="+mn-cs"/>
              </a:rPr>
              <a:t>Unsplash</a:t>
            </a:r>
            <a:endParaRPr lang="de-AT" dirty="0"/>
          </a:p>
          <a:p>
            <a:pPr marL="285750" indent="0">
              <a:buNone/>
            </a:pPr>
            <a:endParaRPr lang="de-AT" sz="1200" dirty="0">
              <a:solidFill>
                <a:schemeClr val="tx1"/>
              </a:solidFill>
              <a:latin typeface="Gill Sans MT" panose="020B0502020104020203" pitchFamily="34" charset="0"/>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30</a:t>
            </a:fld>
            <a:endParaRPr lang="de-AT"/>
          </a:p>
        </p:txBody>
      </p:sp>
    </p:spTree>
    <p:extLst>
      <p:ext uri="{BB962C8B-B14F-4D97-AF65-F5344CB8AC3E}">
        <p14:creationId xmlns:p14="http://schemas.microsoft.com/office/powerpoint/2010/main" val="8420404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0">
              <a:buNone/>
            </a:pPr>
            <a:r>
              <a:rPr lang="de-AT" sz="1200" b="1" dirty="0">
                <a:solidFill>
                  <a:schemeClr val="tx1"/>
                </a:solidFill>
                <a:latin typeface="Gill Sans MT" panose="020B0502020104020203" pitchFamily="34" charset="0"/>
              </a:rPr>
              <a:t>Recht am eigenen Bild </a:t>
            </a:r>
            <a:r>
              <a:rPr lang="de-AT" sz="1200" dirty="0">
                <a:solidFill>
                  <a:schemeClr val="tx1"/>
                </a:solidFill>
                <a:latin typeface="Gill Sans MT" panose="020B0502020104020203" pitchFamily="34" charset="0"/>
              </a:rPr>
              <a:t>= Veröffentlichte Fotos dürfen die Abgebildeten nicht „bloßstellen“ oder „herabsetzen“ – sonst können diese die Löschung verlangen.  </a:t>
            </a:r>
          </a:p>
          <a:p>
            <a:pPr marL="285750" indent="0">
              <a:buNone/>
            </a:pPr>
            <a:endParaRPr lang="de-AT" sz="1200" dirty="0">
              <a:solidFill>
                <a:schemeClr val="tx1"/>
              </a:solidFill>
              <a:latin typeface="Gill Sans MT" panose="020B0502020104020203" pitchFamily="34" charset="0"/>
            </a:endParaRPr>
          </a:p>
          <a:p>
            <a:pPr marL="742950" indent="-457200">
              <a:buFont typeface="Wingdings" panose="05000000000000000000" pitchFamily="2" charset="2"/>
              <a:buChar char="§"/>
            </a:pPr>
            <a:r>
              <a:rPr lang="de-AT" sz="1200" dirty="0">
                <a:solidFill>
                  <a:schemeClr val="tx1"/>
                </a:solidFill>
                <a:latin typeface="Gill Sans MT" panose="020B0502020104020203" pitchFamily="34" charset="0"/>
              </a:rPr>
              <a:t>Die Bloßstellung muss allgemein nachvollziehbar sein (z. B. heruntergelassene Hose im Vollrausch) </a:t>
            </a:r>
          </a:p>
          <a:p>
            <a:pPr marL="742950" indent="-457200">
              <a:buFont typeface="Wingdings" panose="05000000000000000000" pitchFamily="2" charset="2"/>
              <a:buChar char="§"/>
            </a:pPr>
            <a:r>
              <a:rPr lang="de-AT" sz="1200" dirty="0">
                <a:solidFill>
                  <a:schemeClr val="tx1"/>
                </a:solidFill>
                <a:latin typeface="Gill Sans MT" panose="020B0502020104020203" pitchFamily="34" charset="0"/>
              </a:rPr>
              <a:t>Frag dich selbst:  Würde ich eine solche Aufnahme von mir im Netz haben wollen?</a:t>
            </a:r>
            <a:endParaRPr lang="en-US" sz="1200" dirty="0">
              <a:solidFill>
                <a:schemeClr val="tx1"/>
              </a:solidFill>
              <a:latin typeface="Gill Sans MT" panose="020B0502020104020203" pitchFamily="34" charset="0"/>
            </a:endParaRP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31</a:t>
            </a:fld>
            <a:endParaRPr lang="de-AT"/>
          </a:p>
        </p:txBody>
      </p:sp>
    </p:spTree>
    <p:extLst>
      <p:ext uri="{BB962C8B-B14F-4D97-AF65-F5344CB8AC3E}">
        <p14:creationId xmlns:p14="http://schemas.microsoft.com/office/powerpoint/2010/main" val="36405666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1" dirty="0">
                <a:solidFill>
                  <a:schemeClr val="tx1"/>
                </a:solidFill>
                <a:latin typeface="Gill Sans MT" panose="020B0502020104020203" pitchFamily="34" charset="0"/>
              </a:rPr>
              <a:t>Urheberrecht = </a:t>
            </a:r>
            <a:r>
              <a:rPr lang="de-DE" sz="1200" dirty="0">
                <a:solidFill>
                  <a:schemeClr val="tx1"/>
                </a:solidFill>
                <a:latin typeface="Gill Sans MT" panose="020B0502020104020203" pitchFamily="34" charset="0"/>
              </a:rPr>
              <a:t>Recht, über die eigenen schöpferischen Leistungen, Kunstwerke o. Ä. allein zu verfügen</a:t>
            </a:r>
            <a:endParaRPr lang="de-AT" sz="1200" dirty="0">
              <a:solidFill>
                <a:schemeClr val="tx1"/>
              </a:solidFill>
              <a:latin typeface="Gill Sans MT" panose="020B0502020104020203" pitchFamily="34" charset="0"/>
            </a:endParaRPr>
          </a:p>
          <a:p>
            <a:endParaRPr lang="de-AT" dirty="0"/>
          </a:p>
          <a:p>
            <a:pPr>
              <a:buFont typeface="Wingdings" panose="05000000000000000000" pitchFamily="2" charset="2"/>
              <a:buChar char="§"/>
            </a:pPr>
            <a:r>
              <a:rPr lang="de-AT" dirty="0">
                <a:solidFill>
                  <a:schemeClr val="tx1"/>
                </a:solidFill>
                <a:latin typeface="Gill Sans MT" panose="020B0502020104020203" pitchFamily="34" charset="0"/>
              </a:rPr>
              <a:t>Willst du fremde Fotos, Grafiken oder Videos im Internet veröffentlichen, brauchst du dafür die Zustimmung des Rechtinhabers. </a:t>
            </a:r>
          </a:p>
          <a:p>
            <a:pPr>
              <a:buFont typeface="Wingdings" panose="05000000000000000000" pitchFamily="2" charset="2"/>
              <a:buChar char="§"/>
            </a:pPr>
            <a:r>
              <a:rPr lang="de-AT" dirty="0">
                <a:solidFill>
                  <a:schemeClr val="tx1"/>
                </a:solidFill>
                <a:latin typeface="Gill Sans MT" panose="020B0502020104020203" pitchFamily="34" charset="0"/>
              </a:rPr>
              <a:t>Frage immer vor dem Posten beim Urheber/bei der Urheberin nach, ob das in Ordnung geht! </a:t>
            </a:r>
          </a:p>
          <a:p>
            <a:pPr>
              <a:buFont typeface="Wingdings" panose="05000000000000000000" pitchFamily="2" charset="2"/>
              <a:buChar char="§"/>
            </a:pPr>
            <a:r>
              <a:rPr lang="de-AT" dirty="0">
                <a:solidFill>
                  <a:schemeClr val="tx1"/>
                </a:solidFill>
                <a:latin typeface="Gill Sans MT" panose="020B0502020104020203" pitchFamily="34" charset="0"/>
              </a:rPr>
              <a:t>Bilder mit einer Creative Commons-Lizenz darfst du unter bestimmten Bedingungen kostenlos verwenden. </a:t>
            </a:r>
          </a:p>
          <a:p>
            <a:pPr>
              <a:buFont typeface="Wingdings" panose="05000000000000000000" pitchFamily="2" charset="2"/>
              <a:buChar char="§"/>
            </a:pPr>
            <a:r>
              <a:rPr lang="de-AT" dirty="0">
                <a:solidFill>
                  <a:schemeClr val="tx1"/>
                </a:solidFill>
                <a:latin typeface="Gill Sans MT" panose="020B0502020104020203" pitchFamily="34" charset="0"/>
              </a:rPr>
              <a:t>Urheberrechtliche Inhalte darfst du auch dann nicht posten, wenn du ein © darunter setzt. </a:t>
            </a:r>
          </a:p>
          <a:p>
            <a:endParaRPr lang="de-AT" dirty="0"/>
          </a:p>
          <a:p>
            <a:endParaRPr lang="de-AT" dirty="0"/>
          </a:p>
          <a:p>
            <a:endParaRPr lang="de-AT" dirty="0"/>
          </a:p>
          <a:p>
            <a:r>
              <a:rPr lang="de-AT" dirty="0"/>
              <a:t>Bild: </a:t>
            </a:r>
            <a:r>
              <a:rPr lang="de-AT" dirty="0">
                <a:hlinkClick r:id="rId3"/>
              </a:rPr>
              <a:t>Clem </a:t>
            </a:r>
            <a:r>
              <a:rPr lang="de-AT" dirty="0" err="1">
                <a:hlinkClick r:id="rId3"/>
              </a:rPr>
              <a:t>Onojeghuo</a:t>
            </a:r>
            <a:r>
              <a:rPr lang="de-AT" dirty="0"/>
              <a:t> / </a:t>
            </a:r>
            <a:r>
              <a:rPr lang="de-AT" dirty="0" err="1"/>
              <a:t>Unsplash</a:t>
            </a:r>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32</a:t>
            </a:fld>
            <a:endParaRPr lang="de-AT"/>
          </a:p>
        </p:txBody>
      </p:sp>
    </p:spTree>
    <p:extLst>
      <p:ext uri="{BB962C8B-B14F-4D97-AF65-F5344CB8AC3E}">
        <p14:creationId xmlns:p14="http://schemas.microsoft.com/office/powerpoint/2010/main" val="293691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1" dirty="0">
                <a:solidFill>
                  <a:schemeClr val="tx1"/>
                </a:solidFill>
                <a:latin typeface="Gill Sans MT" panose="020B0502020104020203" pitchFamily="34" charset="0"/>
              </a:rPr>
              <a:t>Urheberrecht = </a:t>
            </a:r>
            <a:r>
              <a:rPr lang="de-DE" sz="1200" dirty="0">
                <a:solidFill>
                  <a:schemeClr val="tx1"/>
                </a:solidFill>
                <a:latin typeface="Gill Sans MT" panose="020B0502020104020203" pitchFamily="34" charset="0"/>
              </a:rPr>
              <a:t>Recht, über die eigenen schöpferischen Leistungen, Kunstwerke o. Ä. allein zu verfügen</a:t>
            </a:r>
            <a:endParaRPr lang="de-AT" sz="1200" dirty="0">
              <a:solidFill>
                <a:schemeClr val="tx1"/>
              </a:solidFill>
              <a:latin typeface="Gill Sans MT" panose="020B0502020104020203" pitchFamily="34" charset="0"/>
            </a:endParaRPr>
          </a:p>
          <a:p>
            <a:endParaRPr lang="de-AT" dirty="0"/>
          </a:p>
          <a:p>
            <a:pPr>
              <a:buFont typeface="Wingdings" panose="05000000000000000000" pitchFamily="2" charset="2"/>
              <a:buChar char="§"/>
            </a:pPr>
            <a:r>
              <a:rPr lang="de-AT" dirty="0">
                <a:solidFill>
                  <a:schemeClr val="tx1"/>
                </a:solidFill>
                <a:latin typeface="Gill Sans MT" panose="020B0502020104020203" pitchFamily="34" charset="0"/>
              </a:rPr>
              <a:t>Willst du fremde Fotos, Grafiken oder Videos im Internet veröffentlichen, brauchst du dafür die Zustimmung des Rechtinhabers. </a:t>
            </a:r>
          </a:p>
          <a:p>
            <a:pPr>
              <a:buFont typeface="Wingdings" panose="05000000000000000000" pitchFamily="2" charset="2"/>
              <a:buChar char="§"/>
            </a:pPr>
            <a:r>
              <a:rPr lang="de-AT" dirty="0">
                <a:solidFill>
                  <a:schemeClr val="tx1"/>
                </a:solidFill>
                <a:latin typeface="Gill Sans MT" panose="020B0502020104020203" pitchFamily="34" charset="0"/>
              </a:rPr>
              <a:t>Frage immer vor dem Posten beim Urheber/bei der Urheberin nach, ob das in Ordnung geht! </a:t>
            </a:r>
          </a:p>
          <a:p>
            <a:pPr>
              <a:buFont typeface="Wingdings" panose="05000000000000000000" pitchFamily="2" charset="2"/>
              <a:buChar char="§"/>
            </a:pPr>
            <a:r>
              <a:rPr lang="de-AT" dirty="0">
                <a:solidFill>
                  <a:schemeClr val="tx1"/>
                </a:solidFill>
                <a:latin typeface="Gill Sans MT" panose="020B0502020104020203" pitchFamily="34" charset="0"/>
              </a:rPr>
              <a:t>Bilder mit einer Creative Commons-Lizenz darfst du unter bestimmten Bedingungen kostenlos verwenden. </a:t>
            </a:r>
          </a:p>
          <a:p>
            <a:pPr>
              <a:buFont typeface="Wingdings" panose="05000000000000000000" pitchFamily="2" charset="2"/>
              <a:buChar char="§"/>
            </a:pPr>
            <a:r>
              <a:rPr lang="de-AT" dirty="0">
                <a:solidFill>
                  <a:schemeClr val="tx1"/>
                </a:solidFill>
                <a:latin typeface="Gill Sans MT" panose="020B0502020104020203" pitchFamily="34" charset="0"/>
              </a:rPr>
              <a:t>Urheberrechtliche Inhalte darfst du auch dann nicht posten, wenn du ein © darunter setzt. </a:t>
            </a: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33</a:t>
            </a:fld>
            <a:endParaRPr lang="de-AT"/>
          </a:p>
        </p:txBody>
      </p:sp>
    </p:spTree>
    <p:extLst>
      <p:ext uri="{BB962C8B-B14F-4D97-AF65-F5344CB8AC3E}">
        <p14:creationId xmlns:p14="http://schemas.microsoft.com/office/powerpoint/2010/main" val="23431655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AT" dirty="0"/>
              <a:t>Achte auf die Inhalte, die du postest.</a:t>
            </a:r>
          </a:p>
          <a:p>
            <a:pPr marL="171450" indent="-171450">
              <a:buFont typeface="Arial" panose="020B0604020202020204" pitchFamily="34" charset="0"/>
              <a:buChar char="•"/>
            </a:pPr>
            <a:r>
              <a:rPr lang="de-AT" dirty="0"/>
              <a:t>Zeige dich nicht zu freizügig und gib keine persönlichen Daten an.</a:t>
            </a:r>
          </a:p>
          <a:p>
            <a:pPr marL="171450" indent="-171450">
              <a:buFont typeface="Arial" panose="020B0604020202020204" pitchFamily="34" charset="0"/>
              <a:buChar char="•"/>
            </a:pPr>
            <a:r>
              <a:rPr lang="de-AT" dirty="0"/>
              <a:t>Wen spricht mein Profil an?</a:t>
            </a:r>
          </a:p>
          <a:p>
            <a:pPr marL="171450" indent="-171450">
              <a:buFont typeface="Arial" panose="020B0604020202020204" pitchFamily="34" charset="0"/>
              <a:buChar char="•"/>
            </a:pPr>
            <a:r>
              <a:rPr lang="de-AT" dirty="0"/>
              <a:t>Was möchte ich mit dem Foto erreichen?</a:t>
            </a:r>
          </a:p>
          <a:p>
            <a:pPr marL="171450" indent="-171450">
              <a:buFont typeface="Arial" panose="020B0604020202020204" pitchFamily="34" charset="0"/>
              <a:buChar char="•"/>
            </a:pPr>
            <a:r>
              <a:rPr lang="de-AT" dirty="0"/>
              <a:t>Wen möchte ich erreichen?</a:t>
            </a:r>
          </a:p>
          <a:p>
            <a:pPr marL="171450" indent="-171450">
              <a:buFont typeface="Arial" panose="020B0604020202020204" pitchFamily="34" charset="0"/>
              <a:buChar char="•"/>
            </a:pPr>
            <a:r>
              <a:rPr lang="de-AT" dirty="0"/>
              <a:t>Wen möchte ich ansprechen?</a:t>
            </a:r>
          </a:p>
          <a:p>
            <a:pPr marL="171450" indent="-171450">
              <a:buFont typeface="Arial" panose="020B0604020202020204" pitchFamily="34" charset="0"/>
              <a:buChar char="•"/>
            </a:pPr>
            <a:r>
              <a:rPr lang="de-AT" dirty="0"/>
              <a:t>Will ich dieses Foto in 5 Jahren noch im Internet sehen?</a:t>
            </a:r>
          </a:p>
          <a:p>
            <a:pPr marL="171450" indent="-171450">
              <a:buFont typeface="Arial" panose="020B0604020202020204" pitchFamily="34" charset="0"/>
              <a:buChar char="•"/>
            </a:pPr>
            <a:r>
              <a:rPr lang="de-AT" dirty="0"/>
              <a:t>Was würde mein (zukünftiger) Arbeitgeber denken?</a:t>
            </a:r>
          </a:p>
          <a:p>
            <a:endParaRPr lang="de-AT" dirty="0"/>
          </a:p>
          <a:p>
            <a:endParaRPr lang="de-AT" dirty="0"/>
          </a:p>
          <a:p>
            <a:r>
              <a:rPr lang="de-AT" dirty="0"/>
              <a:t>Bild: </a:t>
            </a:r>
            <a:r>
              <a:rPr lang="de-AT" dirty="0">
                <a:hlinkClick r:id="rId3"/>
              </a:rPr>
              <a:t>Ben Weber</a:t>
            </a:r>
            <a:r>
              <a:rPr lang="de-AT" dirty="0"/>
              <a:t> / </a:t>
            </a:r>
            <a:r>
              <a:rPr lang="de-AT" dirty="0" err="1"/>
              <a:t>Unsplash</a:t>
            </a:r>
            <a:r>
              <a:rPr lang="de-AT" dirty="0"/>
              <a:t> </a:t>
            </a: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34</a:t>
            </a:fld>
            <a:endParaRPr lang="de-AT"/>
          </a:p>
        </p:txBody>
      </p:sp>
    </p:spTree>
    <p:extLst>
      <p:ext uri="{BB962C8B-B14F-4D97-AF65-F5344CB8AC3E}">
        <p14:creationId xmlns:p14="http://schemas.microsoft.com/office/powerpoint/2010/main" val="23984790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spcBef>
                <a:spcPct val="0"/>
              </a:spcBef>
              <a:tabLst>
                <a:tab pos="0" algn="l"/>
                <a:tab pos="482600" algn="l"/>
                <a:tab pos="969963" algn="l"/>
                <a:tab pos="1455738" algn="l"/>
                <a:tab pos="1943100" algn="l"/>
                <a:tab pos="2427288" algn="l"/>
                <a:tab pos="2916238" algn="l"/>
                <a:tab pos="3402013" algn="l"/>
                <a:tab pos="3889375" algn="l"/>
                <a:tab pos="4375150" algn="l"/>
                <a:tab pos="4860925" algn="l"/>
                <a:tab pos="5348288" algn="l"/>
                <a:tab pos="5834063" algn="l"/>
                <a:tab pos="6323013" algn="l"/>
                <a:tab pos="6808788" algn="l"/>
                <a:tab pos="7294563" algn="l"/>
                <a:tab pos="7781925" algn="l"/>
                <a:tab pos="8267700" algn="l"/>
                <a:tab pos="8755063" algn="l"/>
                <a:tab pos="9242425" algn="l"/>
                <a:tab pos="9726613" algn="l"/>
              </a:tabLst>
            </a:pPr>
            <a:r>
              <a:rPr lang="de-AT" altLang="de-DE" dirty="0">
                <a:solidFill>
                  <a:srgbClr val="1C1C1C"/>
                </a:solidFill>
                <a:latin typeface="Arial" panose="020B0604020202020204" pitchFamily="34" charset="0"/>
                <a:ea typeface="ＭＳ Ｐゴシック" panose="020B0600070205080204" pitchFamily="34" charset="-128"/>
                <a:cs typeface="Times New Roman" panose="02020603050405020304" pitchFamily="18" charset="0"/>
              </a:rPr>
              <a:t>Wie im realen Leben auch sagt man nicht jedem alles, sondern man wählt bewusst aus, was erzähle ich meinen Eltern, was zeige ich Freunden, was meiner Trainerin etc.</a:t>
            </a:r>
          </a:p>
          <a:p>
            <a:pPr eaLnBrk="1" hangingPunct="1">
              <a:spcBef>
                <a:spcPct val="0"/>
              </a:spcBef>
              <a:tabLst>
                <a:tab pos="0" algn="l"/>
                <a:tab pos="482600" algn="l"/>
                <a:tab pos="969963" algn="l"/>
                <a:tab pos="1455738" algn="l"/>
                <a:tab pos="1943100" algn="l"/>
                <a:tab pos="2427288" algn="l"/>
                <a:tab pos="2916238" algn="l"/>
                <a:tab pos="3402013" algn="l"/>
                <a:tab pos="3889375" algn="l"/>
                <a:tab pos="4375150" algn="l"/>
                <a:tab pos="4860925" algn="l"/>
                <a:tab pos="5348288" algn="l"/>
                <a:tab pos="5834063" algn="l"/>
                <a:tab pos="6323013" algn="l"/>
                <a:tab pos="6808788" algn="l"/>
                <a:tab pos="7294563" algn="l"/>
                <a:tab pos="7781925" algn="l"/>
                <a:tab pos="8267700" algn="l"/>
                <a:tab pos="8755063" algn="l"/>
                <a:tab pos="9242425" algn="l"/>
                <a:tab pos="9726613" algn="l"/>
              </a:tabLst>
            </a:pPr>
            <a:r>
              <a:rPr lang="de-AT" altLang="de-DE" dirty="0">
                <a:solidFill>
                  <a:srgbClr val="1C1C1C"/>
                </a:solidFill>
                <a:latin typeface="Arial" panose="020B0604020202020204" pitchFamily="34" charset="0"/>
                <a:ea typeface="ＭＳ Ｐゴシック" panose="020B0600070205080204" pitchFamily="34" charset="-128"/>
                <a:cs typeface="Times New Roman" panose="02020603050405020304" pitchFamily="18" charset="0"/>
              </a:rPr>
              <a:t>Dasselbe gilt im Internet. </a:t>
            </a:r>
          </a:p>
          <a:p>
            <a:pPr eaLnBrk="1" hangingPunct="1">
              <a:spcBef>
                <a:spcPct val="0"/>
              </a:spcBef>
              <a:tabLst>
                <a:tab pos="0" algn="l"/>
                <a:tab pos="482600" algn="l"/>
                <a:tab pos="969963" algn="l"/>
                <a:tab pos="1455738" algn="l"/>
                <a:tab pos="1943100" algn="l"/>
                <a:tab pos="2427288" algn="l"/>
                <a:tab pos="2916238" algn="l"/>
                <a:tab pos="3402013" algn="l"/>
                <a:tab pos="3889375" algn="l"/>
                <a:tab pos="4375150" algn="l"/>
                <a:tab pos="4860925" algn="l"/>
                <a:tab pos="5348288" algn="l"/>
                <a:tab pos="5834063" algn="l"/>
                <a:tab pos="6323013" algn="l"/>
                <a:tab pos="6808788" algn="l"/>
                <a:tab pos="7294563" algn="l"/>
                <a:tab pos="7781925" algn="l"/>
                <a:tab pos="8267700" algn="l"/>
                <a:tab pos="8755063" algn="l"/>
                <a:tab pos="9242425" algn="l"/>
                <a:tab pos="9726613" algn="l"/>
              </a:tabLst>
            </a:pPr>
            <a:r>
              <a:rPr lang="de-AT" altLang="de-DE" dirty="0">
                <a:solidFill>
                  <a:srgbClr val="1C1C1C"/>
                </a:solidFill>
                <a:latin typeface="Arial" panose="020B0604020202020204" pitchFamily="34" charset="0"/>
                <a:ea typeface="ＭＳ Ｐゴシック" panose="020B0600070205080204" pitchFamily="34" charset="-128"/>
                <a:cs typeface="Times New Roman" panose="02020603050405020304" pitchFamily="18" charset="0"/>
              </a:rPr>
              <a:t>Deshalb überprüfe: was kann man von mir im Internet finden, welche Spuren habe ich bis jetzt schon hinterlassen?</a:t>
            </a:r>
          </a:p>
          <a:p>
            <a:pPr eaLnBrk="1" hangingPunct="1">
              <a:spcBef>
                <a:spcPct val="0"/>
              </a:spcBef>
              <a:tabLst>
                <a:tab pos="0" algn="l"/>
                <a:tab pos="482600" algn="l"/>
                <a:tab pos="969963" algn="l"/>
                <a:tab pos="1455738" algn="l"/>
                <a:tab pos="1943100" algn="l"/>
                <a:tab pos="2427288" algn="l"/>
                <a:tab pos="2916238" algn="l"/>
                <a:tab pos="3402013" algn="l"/>
                <a:tab pos="3889375" algn="l"/>
                <a:tab pos="4375150" algn="l"/>
                <a:tab pos="4860925" algn="l"/>
                <a:tab pos="5348288" algn="l"/>
                <a:tab pos="5834063" algn="l"/>
                <a:tab pos="6323013" algn="l"/>
                <a:tab pos="6808788" algn="l"/>
                <a:tab pos="7294563" algn="l"/>
                <a:tab pos="7781925" algn="l"/>
                <a:tab pos="8267700" algn="l"/>
                <a:tab pos="8755063" algn="l"/>
                <a:tab pos="9242425" algn="l"/>
                <a:tab pos="9726613" algn="l"/>
              </a:tabLst>
            </a:pPr>
            <a:endParaRPr lang="de-AT" altLang="de-DE" dirty="0">
              <a:solidFill>
                <a:srgbClr val="1C1C1C"/>
              </a:solidFill>
              <a:latin typeface="Arial" panose="020B0604020202020204" pitchFamily="34" charset="0"/>
              <a:ea typeface="ＭＳ Ｐゴシック" panose="020B0600070205080204" pitchFamily="34" charset="-128"/>
              <a:cs typeface="Times New Roman" panose="02020603050405020304" pitchFamily="18" charset="0"/>
            </a:endParaRPr>
          </a:p>
          <a:p>
            <a:pPr eaLnBrk="1" hangingPunct="1">
              <a:spcBef>
                <a:spcPct val="0"/>
              </a:spcBef>
              <a:tabLst>
                <a:tab pos="0" algn="l"/>
                <a:tab pos="482600" algn="l"/>
                <a:tab pos="969963" algn="l"/>
                <a:tab pos="1455738" algn="l"/>
                <a:tab pos="1943100" algn="l"/>
                <a:tab pos="2427288" algn="l"/>
                <a:tab pos="2916238" algn="l"/>
                <a:tab pos="3402013" algn="l"/>
                <a:tab pos="3889375" algn="l"/>
                <a:tab pos="4375150" algn="l"/>
                <a:tab pos="4860925" algn="l"/>
                <a:tab pos="5348288" algn="l"/>
                <a:tab pos="5834063" algn="l"/>
                <a:tab pos="6323013" algn="l"/>
                <a:tab pos="6808788" algn="l"/>
                <a:tab pos="7294563" algn="l"/>
                <a:tab pos="7781925" algn="l"/>
                <a:tab pos="8267700" algn="l"/>
                <a:tab pos="8755063" algn="l"/>
                <a:tab pos="9242425" algn="l"/>
                <a:tab pos="9726613" algn="l"/>
              </a:tabLst>
            </a:pPr>
            <a:r>
              <a:rPr lang="de-AT" altLang="de-DE" dirty="0">
                <a:solidFill>
                  <a:srgbClr val="1C1C1C"/>
                </a:solidFill>
                <a:latin typeface="Arial" panose="020B0604020202020204" pitchFamily="34" charset="0"/>
                <a:ea typeface="ＭＳ Ｐゴシック" panose="020B0600070205080204" pitchFamily="34" charset="-128"/>
                <a:cs typeface="Times New Roman" panose="02020603050405020304" pitchFamily="18" charset="0"/>
              </a:rPr>
              <a:t>Was ist gut?</a:t>
            </a:r>
          </a:p>
          <a:p>
            <a:pPr eaLnBrk="1" hangingPunct="1">
              <a:spcBef>
                <a:spcPts val="488"/>
              </a:spcBef>
              <a:tabLst>
                <a:tab pos="0" algn="l"/>
                <a:tab pos="482600" algn="l"/>
                <a:tab pos="969963" algn="l"/>
                <a:tab pos="1455738" algn="l"/>
                <a:tab pos="1943100" algn="l"/>
                <a:tab pos="2427288" algn="l"/>
                <a:tab pos="2916238" algn="l"/>
                <a:tab pos="3402013" algn="l"/>
                <a:tab pos="3889375" algn="l"/>
                <a:tab pos="4375150" algn="l"/>
                <a:tab pos="4860925" algn="l"/>
                <a:tab pos="5348288" algn="l"/>
                <a:tab pos="5834063" algn="l"/>
                <a:tab pos="6323013" algn="l"/>
                <a:tab pos="6808788" algn="l"/>
                <a:tab pos="7294563" algn="l"/>
                <a:tab pos="7781925" algn="l"/>
                <a:tab pos="8267700" algn="l"/>
                <a:tab pos="8755063" algn="l"/>
                <a:tab pos="9242425" algn="l"/>
                <a:tab pos="9726613" algn="l"/>
              </a:tabLst>
            </a:pPr>
            <a:r>
              <a:rPr lang="de-AT" altLang="de-DE" dirty="0">
                <a:latin typeface="Arial" panose="020B0604020202020204" pitchFamily="34" charset="0"/>
                <a:ea typeface="SimSun" panose="02010600030101010101" pitchFamily="2" charset="-122"/>
              </a:rPr>
              <a:t>Was ist weniger gut?</a:t>
            </a:r>
          </a:p>
          <a:p>
            <a:pPr eaLnBrk="1" hangingPunct="1">
              <a:spcBef>
                <a:spcPts val="488"/>
              </a:spcBef>
              <a:tabLst>
                <a:tab pos="0" algn="l"/>
                <a:tab pos="482600" algn="l"/>
                <a:tab pos="969963" algn="l"/>
                <a:tab pos="1455738" algn="l"/>
                <a:tab pos="1943100" algn="l"/>
                <a:tab pos="2427288" algn="l"/>
                <a:tab pos="2916238" algn="l"/>
                <a:tab pos="3402013" algn="l"/>
                <a:tab pos="3889375" algn="l"/>
                <a:tab pos="4375150" algn="l"/>
                <a:tab pos="4860925" algn="l"/>
                <a:tab pos="5348288" algn="l"/>
                <a:tab pos="5834063" algn="l"/>
                <a:tab pos="6323013" algn="l"/>
                <a:tab pos="6808788" algn="l"/>
                <a:tab pos="7294563" algn="l"/>
                <a:tab pos="7781925" algn="l"/>
                <a:tab pos="8267700" algn="l"/>
                <a:tab pos="8755063" algn="l"/>
                <a:tab pos="9242425" algn="l"/>
                <a:tab pos="9726613" algn="l"/>
              </a:tabLst>
            </a:pPr>
            <a:r>
              <a:rPr lang="de-AT" altLang="de-DE" dirty="0">
                <a:latin typeface="Arial" panose="020B0604020202020204" pitchFamily="34" charset="0"/>
                <a:ea typeface="SimSun" panose="02010600030101010101" pitchFamily="2" charset="-122"/>
              </a:rPr>
              <a:t>Wie werde ich Unangenehmes wieder los?</a:t>
            </a:r>
          </a:p>
          <a:p>
            <a:pPr eaLnBrk="1" hangingPunct="1">
              <a:spcBef>
                <a:spcPts val="488"/>
              </a:spcBef>
              <a:tabLst>
                <a:tab pos="0" algn="l"/>
                <a:tab pos="482600" algn="l"/>
                <a:tab pos="969963" algn="l"/>
                <a:tab pos="1455738" algn="l"/>
                <a:tab pos="1943100" algn="l"/>
                <a:tab pos="2427288" algn="l"/>
                <a:tab pos="2916238" algn="l"/>
                <a:tab pos="3402013" algn="l"/>
                <a:tab pos="3889375" algn="l"/>
                <a:tab pos="4375150" algn="l"/>
                <a:tab pos="4860925" algn="l"/>
                <a:tab pos="5348288" algn="l"/>
                <a:tab pos="5834063" algn="l"/>
                <a:tab pos="6323013" algn="l"/>
                <a:tab pos="6808788" algn="l"/>
                <a:tab pos="7294563" algn="l"/>
                <a:tab pos="7781925" algn="l"/>
                <a:tab pos="8267700" algn="l"/>
                <a:tab pos="8755063" algn="l"/>
                <a:tab pos="9242425" algn="l"/>
                <a:tab pos="9726613" algn="l"/>
              </a:tabLst>
            </a:pPr>
            <a:r>
              <a:rPr lang="de-AT" altLang="de-DE" dirty="0">
                <a:latin typeface="Arial" panose="020B0604020202020204" pitchFamily="34" charset="0"/>
                <a:ea typeface="SimSun" panose="02010600030101010101" pitchFamily="2" charset="-122"/>
              </a:rPr>
              <a:t>Wie finde ich Infos über mich im Netz?</a:t>
            </a:r>
          </a:p>
          <a:p>
            <a:pPr eaLnBrk="1" hangingPunct="1">
              <a:spcBef>
                <a:spcPct val="0"/>
              </a:spcBef>
              <a:tabLst>
                <a:tab pos="0" algn="l"/>
                <a:tab pos="482600" algn="l"/>
                <a:tab pos="969963" algn="l"/>
                <a:tab pos="1455738" algn="l"/>
                <a:tab pos="1943100" algn="l"/>
                <a:tab pos="2427288" algn="l"/>
                <a:tab pos="2916238" algn="l"/>
                <a:tab pos="3402013" algn="l"/>
                <a:tab pos="3889375" algn="l"/>
                <a:tab pos="4375150" algn="l"/>
                <a:tab pos="4860925" algn="l"/>
                <a:tab pos="5348288" algn="l"/>
                <a:tab pos="5834063" algn="l"/>
                <a:tab pos="6323013" algn="l"/>
                <a:tab pos="6808788" algn="l"/>
                <a:tab pos="7294563" algn="l"/>
                <a:tab pos="7781925" algn="l"/>
                <a:tab pos="8267700" algn="l"/>
                <a:tab pos="8755063" algn="l"/>
                <a:tab pos="9242425" algn="l"/>
                <a:tab pos="9726613" algn="l"/>
              </a:tabLst>
            </a:pPr>
            <a:endParaRPr lang="de-AT" altLang="de-DE" dirty="0">
              <a:latin typeface="Arial" panose="020B0604020202020204" pitchFamily="34" charset="0"/>
              <a:ea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35</a:t>
            </a:fld>
            <a:endParaRPr lang="de-AT"/>
          </a:p>
        </p:txBody>
      </p:sp>
    </p:spTree>
    <p:extLst>
      <p:ext uri="{BB962C8B-B14F-4D97-AF65-F5344CB8AC3E}">
        <p14:creationId xmlns:p14="http://schemas.microsoft.com/office/powerpoint/2010/main" val="2987489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Folienbildplatzhalter 1">
            <a:extLst>
              <a:ext uri="{FF2B5EF4-FFF2-40B4-BE49-F238E27FC236}">
                <a16:creationId xmlns:a16="http://schemas.microsoft.com/office/drawing/2014/main" id="{B04263BA-09AA-4668-862F-4B1F5B231E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2" name="Notizenplatzhalter 2">
            <a:extLst>
              <a:ext uri="{FF2B5EF4-FFF2-40B4-BE49-F238E27FC236}">
                <a16:creationId xmlns:a16="http://schemas.microsoft.com/office/drawing/2014/main" id="{22E167D9-5E81-4C9B-96B2-0D848657FD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AT" altLang="de-DE">
              <a:ea typeface="ＭＳ Ｐゴシック" panose="020B0600070205080204" pitchFamily="34" charset="-128"/>
            </a:endParaRPr>
          </a:p>
        </p:txBody>
      </p:sp>
      <p:sp>
        <p:nvSpPr>
          <p:cNvPr id="81923" name="Foliennummernplatzhalter 3">
            <a:extLst>
              <a:ext uri="{FF2B5EF4-FFF2-40B4-BE49-F238E27FC236}">
                <a16:creationId xmlns:a16="http://schemas.microsoft.com/office/drawing/2014/main" id="{39D248EA-B44C-48AE-900C-8B5DF9433D9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D0CD35E-7139-49AE-993A-4AE592624191}" type="slidenum">
              <a:rPr lang="de-AT" altLang="de-DE"/>
              <a:pPr/>
              <a:t>36</a:t>
            </a:fld>
            <a:endParaRPr lang="de-AT" altLang="de-D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spcBef>
                <a:spcPct val="0"/>
              </a:spcBef>
            </a:pPr>
            <a:r>
              <a:rPr lang="de-DE" altLang="de-DE" sz="1200" dirty="0">
                <a:latin typeface="Arial" panose="020B0604020202020204" pitchFamily="34" charset="0"/>
                <a:ea typeface="ＭＳ Ｐゴシック" panose="020B0600070205080204" pitchFamily="34" charset="-128"/>
              </a:rPr>
              <a:t>Der Internet Ombudsmann hilft kostenlos weiter bei Fragen und Problemen bei Online-Shopping, Urheberrechten, Internet-Betrug: </a:t>
            </a:r>
            <a:r>
              <a:rPr lang="de-DE" altLang="de-DE" sz="1200" u="sng" dirty="0">
                <a:latin typeface="Arial" panose="020B0604020202020204" pitchFamily="34" charset="0"/>
                <a:ea typeface="ＭＳ Ｐゴシック" panose="020B0600070205080204" pitchFamily="34" charset="-128"/>
              </a:rPr>
              <a:t>www.ombudsmann.at</a:t>
            </a:r>
            <a:endParaRPr lang="de-DE" altLang="de-DE" sz="1200" dirty="0">
              <a:latin typeface="Arial" panose="020B0604020202020204" pitchFamily="34" charset="0"/>
              <a:ea typeface="ＭＳ Ｐゴシック" panose="020B0600070205080204" pitchFamily="34" charset="-128"/>
            </a:endParaRPr>
          </a:p>
          <a:p>
            <a:pPr eaLnBrk="1" hangingPunct="1">
              <a:spcBef>
                <a:spcPct val="0"/>
              </a:spcBef>
            </a:pPr>
            <a:endParaRPr lang="de-DE" altLang="de-DE" sz="1200" dirty="0">
              <a:latin typeface="Arial" panose="020B0604020202020204" pitchFamily="34" charset="0"/>
              <a:ea typeface="ＭＳ Ｐゴシック" panose="020B0600070205080204" pitchFamily="34" charset="-128"/>
            </a:endParaRPr>
          </a:p>
          <a:p>
            <a:pPr eaLnBrk="1" hangingPunct="1">
              <a:spcBef>
                <a:spcPct val="0"/>
              </a:spcBef>
            </a:pPr>
            <a:r>
              <a:rPr lang="de-DE" altLang="de-DE" sz="1200" dirty="0">
                <a:latin typeface="Arial" panose="020B0604020202020204" pitchFamily="34" charset="0"/>
                <a:ea typeface="ＭＳ Ｐゴシック" panose="020B0600070205080204" pitchFamily="34" charset="-128"/>
              </a:rPr>
              <a:t>Bei Problemen mit Online-Shopping oder Internetabzocke kann man sich auch bei Konsumentenberatungsstellen melden: </a:t>
            </a:r>
            <a:r>
              <a:rPr lang="de-DE" altLang="de-DE" sz="1200" u="sng" dirty="0">
                <a:latin typeface="Arial" panose="020B0604020202020204" pitchFamily="34" charset="0"/>
                <a:ea typeface="ＭＳ Ｐゴシック" panose="020B0600070205080204" pitchFamily="34" charset="-128"/>
              </a:rPr>
              <a:t>www.arbeiterkammer.at</a:t>
            </a:r>
            <a:r>
              <a:rPr lang="de-DE" altLang="de-DE" sz="1200" dirty="0">
                <a:latin typeface="Arial" panose="020B0604020202020204" pitchFamily="34" charset="0"/>
                <a:ea typeface="ＭＳ Ｐゴシック" panose="020B0600070205080204" pitchFamily="34" charset="-128"/>
              </a:rPr>
              <a:t>, </a:t>
            </a:r>
            <a:r>
              <a:rPr lang="de-DE" altLang="de-DE" sz="1200" u="sng" dirty="0">
                <a:latin typeface="Arial" panose="020B0604020202020204" pitchFamily="34" charset="0"/>
                <a:ea typeface="ＭＳ Ｐゴシック" panose="020B0600070205080204" pitchFamily="34" charset="-128"/>
              </a:rPr>
              <a:t>www.vki.at</a:t>
            </a:r>
            <a:r>
              <a:rPr lang="de-DE" altLang="de-DE" sz="1200" dirty="0">
                <a:latin typeface="Arial" panose="020B0604020202020204" pitchFamily="34" charset="0"/>
                <a:ea typeface="ＭＳ Ｐゴシック" panose="020B0600070205080204" pitchFamily="34" charset="-128"/>
              </a:rPr>
              <a:t>.</a:t>
            </a:r>
          </a:p>
          <a:p>
            <a:pPr eaLnBrk="1" hangingPunct="1">
              <a:spcBef>
                <a:spcPct val="0"/>
              </a:spcBef>
            </a:pPr>
            <a:endParaRPr lang="de-DE" altLang="de-DE" sz="1200" dirty="0">
              <a:latin typeface="Arial" panose="020B0604020202020204" pitchFamily="34" charset="0"/>
              <a:ea typeface="ＭＳ Ｐゴシック" panose="020B0600070205080204" pitchFamily="34" charset="-128"/>
            </a:endParaRPr>
          </a:p>
          <a:p>
            <a:pPr eaLnBrk="1" hangingPunct="1">
              <a:spcBef>
                <a:spcPct val="0"/>
              </a:spcBef>
            </a:pPr>
            <a:r>
              <a:rPr lang="de-DE" altLang="de-DE" sz="1200" dirty="0">
                <a:latin typeface="Arial" panose="020B0604020202020204" pitchFamily="34" charset="0"/>
                <a:ea typeface="ＭＳ Ｐゴシック" panose="020B0600070205080204" pitchFamily="34" charset="-128"/>
              </a:rPr>
              <a:t>Die </a:t>
            </a:r>
            <a:r>
              <a:rPr lang="de-DE" altLang="de-DE" sz="1200" dirty="0" err="1">
                <a:latin typeface="Arial" panose="020B0604020202020204" pitchFamily="34" charset="0"/>
                <a:ea typeface="ＭＳ Ｐゴシック" panose="020B0600070205080204" pitchFamily="34" charset="-128"/>
              </a:rPr>
              <a:t>Watchlist</a:t>
            </a:r>
            <a:r>
              <a:rPr lang="de-DE" altLang="de-DE" sz="1200" dirty="0">
                <a:latin typeface="Arial" panose="020B0604020202020204" pitchFamily="34" charset="0"/>
                <a:ea typeface="ＭＳ Ｐゴシック" panose="020B0600070205080204" pitchFamily="34" charset="-128"/>
              </a:rPr>
              <a:t> Internet informiert über aktuelle Betrugsfälle im Internet </a:t>
            </a:r>
            <a:r>
              <a:rPr lang="de-AT" altLang="de-DE" dirty="0">
                <a:latin typeface="Arial" panose="020B0604020202020204" pitchFamily="34" charset="0"/>
                <a:ea typeface="ＭＳ Ｐゴシック" panose="020B0600070205080204" pitchFamily="34" charset="-128"/>
              </a:rPr>
              <a:t>und gibt Tipps, wie man sich vor gängigen Betrugsmaschen schützen kann: </a:t>
            </a:r>
            <a:r>
              <a:rPr lang="de-DE" altLang="de-DE" sz="1200" u="sng" dirty="0">
                <a:latin typeface="Arial" panose="020B0604020202020204" pitchFamily="34" charset="0"/>
                <a:ea typeface="ＭＳ Ｐゴシック" panose="020B0600070205080204" pitchFamily="34" charset="-128"/>
              </a:rPr>
              <a:t>www.watchlist-internet.at</a:t>
            </a: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37</a:t>
            </a:fld>
            <a:endParaRPr lang="de-AT"/>
          </a:p>
        </p:txBody>
      </p:sp>
    </p:spTree>
    <p:extLst>
      <p:ext uri="{BB962C8B-B14F-4D97-AF65-F5344CB8AC3E}">
        <p14:creationId xmlns:p14="http://schemas.microsoft.com/office/powerpoint/2010/main" val="7448944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spcBef>
                <a:spcPct val="0"/>
              </a:spcBef>
            </a:pPr>
            <a:r>
              <a:rPr lang="de-DE" altLang="de-DE" sz="1200" dirty="0">
                <a:latin typeface="Arial" panose="020B0604020202020204" pitchFamily="34" charset="0"/>
                <a:ea typeface="ＭＳ Ｐゴシック" panose="020B0600070205080204" pitchFamily="34" charset="-128"/>
              </a:rPr>
              <a:t>Der Internet Ombudsmann hilft kostenlos weiter bei Fragen und Problemen bei Online-Shopping, Urheberrechten, Internet-Betrug: </a:t>
            </a:r>
            <a:r>
              <a:rPr lang="de-DE" altLang="de-DE" sz="1200" u="sng" dirty="0">
                <a:latin typeface="Arial" panose="020B0604020202020204" pitchFamily="34" charset="0"/>
                <a:ea typeface="ＭＳ Ｐゴシック" panose="020B0600070205080204" pitchFamily="34" charset="-128"/>
              </a:rPr>
              <a:t>www.ombudsmann.at</a:t>
            </a:r>
            <a:endParaRPr lang="de-DE" altLang="de-DE" sz="1200" dirty="0">
              <a:latin typeface="Arial" panose="020B0604020202020204" pitchFamily="34" charset="0"/>
              <a:ea typeface="ＭＳ Ｐゴシック" panose="020B0600070205080204" pitchFamily="34" charset="-128"/>
            </a:endParaRPr>
          </a:p>
          <a:p>
            <a:pPr eaLnBrk="1" hangingPunct="1">
              <a:spcBef>
                <a:spcPct val="0"/>
              </a:spcBef>
            </a:pPr>
            <a:endParaRPr lang="de-DE" altLang="de-DE" sz="1200" dirty="0">
              <a:latin typeface="Arial" panose="020B0604020202020204" pitchFamily="34" charset="0"/>
              <a:ea typeface="ＭＳ Ｐゴシック" panose="020B0600070205080204" pitchFamily="34" charset="-128"/>
            </a:endParaRPr>
          </a:p>
          <a:p>
            <a:pPr eaLnBrk="1" hangingPunct="1">
              <a:spcBef>
                <a:spcPct val="0"/>
              </a:spcBef>
            </a:pPr>
            <a:r>
              <a:rPr lang="de-DE" altLang="de-DE" sz="1200" dirty="0">
                <a:latin typeface="Arial" panose="020B0604020202020204" pitchFamily="34" charset="0"/>
                <a:ea typeface="ＭＳ Ｐゴシック" panose="020B0600070205080204" pitchFamily="34" charset="-128"/>
              </a:rPr>
              <a:t>Bei Problemen mit Online-Shopping oder Internetabzocke kann man sich auch bei Konsumentenberatungsstellen melden: </a:t>
            </a:r>
            <a:r>
              <a:rPr lang="de-DE" altLang="de-DE" sz="1200" u="sng" dirty="0">
                <a:latin typeface="Arial" panose="020B0604020202020204" pitchFamily="34" charset="0"/>
                <a:ea typeface="ＭＳ Ｐゴシック" panose="020B0600070205080204" pitchFamily="34" charset="-128"/>
              </a:rPr>
              <a:t>www.arbeiterkammer.at</a:t>
            </a:r>
            <a:r>
              <a:rPr lang="de-DE" altLang="de-DE" sz="1200" dirty="0">
                <a:latin typeface="Arial" panose="020B0604020202020204" pitchFamily="34" charset="0"/>
                <a:ea typeface="ＭＳ Ｐゴシック" panose="020B0600070205080204" pitchFamily="34" charset="-128"/>
              </a:rPr>
              <a:t>, </a:t>
            </a:r>
            <a:r>
              <a:rPr lang="de-DE" altLang="de-DE" sz="1200" u="sng" dirty="0">
                <a:latin typeface="Arial" panose="020B0604020202020204" pitchFamily="34" charset="0"/>
                <a:ea typeface="ＭＳ Ｐゴシック" panose="020B0600070205080204" pitchFamily="34" charset="-128"/>
              </a:rPr>
              <a:t>www.vki.at</a:t>
            </a:r>
            <a:r>
              <a:rPr lang="de-DE" altLang="de-DE" sz="1200" dirty="0">
                <a:latin typeface="Arial" panose="020B0604020202020204" pitchFamily="34" charset="0"/>
                <a:ea typeface="ＭＳ Ｐゴシック" panose="020B0600070205080204" pitchFamily="34" charset="-128"/>
              </a:rPr>
              <a:t>.</a:t>
            </a:r>
          </a:p>
          <a:p>
            <a:pPr eaLnBrk="1" hangingPunct="1">
              <a:spcBef>
                <a:spcPct val="0"/>
              </a:spcBef>
            </a:pPr>
            <a:endParaRPr lang="de-DE" altLang="de-DE" sz="1200" dirty="0">
              <a:latin typeface="Arial" panose="020B0604020202020204" pitchFamily="34" charset="0"/>
              <a:ea typeface="ＭＳ Ｐゴシック" panose="020B0600070205080204" pitchFamily="34" charset="-128"/>
            </a:endParaRPr>
          </a:p>
          <a:p>
            <a:pPr eaLnBrk="1" hangingPunct="1">
              <a:spcBef>
                <a:spcPct val="0"/>
              </a:spcBef>
            </a:pPr>
            <a:r>
              <a:rPr lang="de-DE" altLang="de-DE" sz="1200" dirty="0">
                <a:latin typeface="Arial" panose="020B0604020202020204" pitchFamily="34" charset="0"/>
                <a:ea typeface="ＭＳ Ｐゴシック" panose="020B0600070205080204" pitchFamily="34" charset="-128"/>
              </a:rPr>
              <a:t>Die </a:t>
            </a:r>
            <a:r>
              <a:rPr lang="de-DE" altLang="de-DE" sz="1200" dirty="0" err="1">
                <a:latin typeface="Arial" panose="020B0604020202020204" pitchFamily="34" charset="0"/>
                <a:ea typeface="ＭＳ Ｐゴシック" panose="020B0600070205080204" pitchFamily="34" charset="-128"/>
              </a:rPr>
              <a:t>Watchlist</a:t>
            </a:r>
            <a:r>
              <a:rPr lang="de-DE" altLang="de-DE" sz="1200" dirty="0">
                <a:latin typeface="Arial" panose="020B0604020202020204" pitchFamily="34" charset="0"/>
                <a:ea typeface="ＭＳ Ｐゴシック" panose="020B0600070205080204" pitchFamily="34" charset="-128"/>
              </a:rPr>
              <a:t> Internet informiert über aktuelle Betrugsfälle im Internet </a:t>
            </a:r>
            <a:r>
              <a:rPr lang="de-AT" altLang="de-DE" dirty="0">
                <a:latin typeface="Arial" panose="020B0604020202020204" pitchFamily="34" charset="0"/>
                <a:ea typeface="ＭＳ Ｐゴシック" panose="020B0600070205080204" pitchFamily="34" charset="-128"/>
              </a:rPr>
              <a:t>und gibt Tipps, wie man sich vor gängigen Betrugsmaschen schützen kann: </a:t>
            </a:r>
            <a:r>
              <a:rPr lang="de-DE" altLang="de-DE" sz="1200" u="sng" dirty="0">
                <a:latin typeface="Arial" panose="020B0604020202020204" pitchFamily="34" charset="0"/>
                <a:ea typeface="ＭＳ Ｐゴシック" panose="020B0600070205080204" pitchFamily="34" charset="-128"/>
              </a:rPr>
              <a:t>www.watchlist-internet.at</a:t>
            </a: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38</a:t>
            </a:fld>
            <a:endParaRPr lang="de-AT"/>
          </a:p>
        </p:txBody>
      </p:sp>
    </p:spTree>
    <p:extLst>
      <p:ext uri="{BB962C8B-B14F-4D97-AF65-F5344CB8AC3E}">
        <p14:creationId xmlns:p14="http://schemas.microsoft.com/office/powerpoint/2010/main" val="12930843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1" dirty="0">
                <a:solidFill>
                  <a:schemeClr val="tx1"/>
                </a:solidFill>
                <a:latin typeface="Gill Sans MT" panose="020B0502020104020203" pitchFamily="34" charset="0"/>
              </a:rPr>
              <a:t>Melden: </a:t>
            </a:r>
            <a:r>
              <a:rPr lang="de-AT" dirty="0">
                <a:solidFill>
                  <a:schemeClr val="tx1"/>
                </a:solidFill>
                <a:latin typeface="Gill Sans MT" panose="020B0502020104020203" pitchFamily="34" charset="0"/>
              </a:rPr>
              <a:t>In den meisten sozialen Netzwerken kann man unangebrachten Beiträge bei den Seitenbetreiber/innen melden.</a:t>
            </a:r>
          </a:p>
          <a:p>
            <a:r>
              <a:rPr lang="de-AT" b="1" dirty="0">
                <a:solidFill>
                  <a:schemeClr val="tx1"/>
                </a:solidFill>
                <a:latin typeface="Gill Sans MT" panose="020B0502020104020203" pitchFamily="34" charset="0"/>
              </a:rPr>
              <a:t>Dagegenreden: </a:t>
            </a:r>
            <a:r>
              <a:rPr lang="de-AT" dirty="0">
                <a:solidFill>
                  <a:schemeClr val="tx1"/>
                </a:solidFill>
                <a:latin typeface="Gill Sans MT" panose="020B0502020104020203" pitchFamily="34" charset="0"/>
              </a:rPr>
              <a:t>Mach klar, dass du mit Hass im Internet nicht einverstanden bist!</a:t>
            </a:r>
          </a:p>
          <a:p>
            <a:r>
              <a:rPr lang="de-AT" b="1" dirty="0">
                <a:solidFill>
                  <a:schemeClr val="tx1"/>
                </a:solidFill>
                <a:latin typeface="Gill Sans MT" panose="020B0502020104020203" pitchFamily="34" charset="0"/>
              </a:rPr>
              <a:t>Blockieren: </a:t>
            </a:r>
            <a:r>
              <a:rPr lang="de-AT" dirty="0">
                <a:solidFill>
                  <a:schemeClr val="tx1"/>
                </a:solidFill>
                <a:latin typeface="Gill Sans MT" panose="020B0502020104020203" pitchFamily="34" charset="0"/>
              </a:rPr>
              <a:t>Selbstschutz geht vor!</a:t>
            </a:r>
          </a:p>
          <a:p>
            <a:r>
              <a:rPr lang="de-AT" b="1" dirty="0">
                <a:solidFill>
                  <a:schemeClr val="tx1"/>
                </a:solidFill>
                <a:latin typeface="Gill Sans MT" panose="020B0502020104020203" pitchFamily="34" charset="0"/>
              </a:rPr>
              <a:t>Anzeigen: </a:t>
            </a:r>
            <a:r>
              <a:rPr lang="de-AT" dirty="0">
                <a:solidFill>
                  <a:schemeClr val="tx1"/>
                </a:solidFill>
                <a:latin typeface="Gill Sans MT" panose="020B0502020104020203" pitchFamily="34" charset="0"/>
              </a:rPr>
              <a:t>Hetze, Beleidigungen und Beschimpfungen sind auch online strafbar!</a:t>
            </a:r>
          </a:p>
          <a:p>
            <a:r>
              <a:rPr lang="de-AT" b="1" dirty="0">
                <a:solidFill>
                  <a:schemeClr val="tx1"/>
                </a:solidFill>
                <a:latin typeface="Gill Sans MT" panose="020B0502020104020203" pitchFamily="34" charset="0"/>
              </a:rPr>
              <a:t>Hilfe holen: </a:t>
            </a:r>
            <a:r>
              <a:rPr lang="de-AT" dirty="0">
                <a:solidFill>
                  <a:schemeClr val="tx1"/>
                </a:solidFill>
                <a:latin typeface="Gill Sans MT" panose="020B0502020104020203" pitchFamily="34" charset="0"/>
              </a:rPr>
              <a:t>Du musst nicht alles alleine machen! Hole Unterstützung bei Vertrauenspersonen oder 147 Rat auf Draht!</a:t>
            </a:r>
          </a:p>
          <a:p>
            <a:endParaRPr lang="de-AT" sz="1200" dirty="0">
              <a:solidFill>
                <a:schemeClr val="tx1"/>
              </a:solidFill>
            </a:endParaRPr>
          </a:p>
          <a:p>
            <a:r>
              <a:rPr lang="en-US" sz="1200" b="1" dirty="0">
                <a:solidFill>
                  <a:schemeClr val="tx1"/>
                </a:solidFill>
              </a:rPr>
              <a:t>Bild: </a:t>
            </a:r>
            <a:r>
              <a:rPr lang="de-AT" dirty="0" err="1">
                <a:hlinkClick r:id="rId3"/>
              </a:rPr>
              <a:t>rawpixel</a:t>
            </a:r>
            <a:r>
              <a:rPr lang="de-AT" dirty="0"/>
              <a:t> / </a:t>
            </a:r>
            <a:r>
              <a:rPr lang="de-AT" dirty="0" err="1"/>
              <a:t>Unsplash</a:t>
            </a: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39</a:t>
            </a:fld>
            <a:endParaRPr lang="de-AT"/>
          </a:p>
        </p:txBody>
      </p:sp>
    </p:spTree>
    <p:extLst>
      <p:ext uri="{BB962C8B-B14F-4D97-AF65-F5344CB8AC3E}">
        <p14:creationId xmlns:p14="http://schemas.microsoft.com/office/powerpoint/2010/main" val="4182008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AT" dirty="0">
                <a:solidFill>
                  <a:schemeClr val="tx1"/>
                </a:solidFill>
              </a:rPr>
              <a:t>Online Bekanntschaften</a:t>
            </a:r>
          </a:p>
          <a:p>
            <a:pPr marL="171450" indent="-171450">
              <a:buFont typeface="Arial" panose="020B0604020202020204" pitchFamily="34" charset="0"/>
              <a:buChar char="•"/>
            </a:pPr>
            <a:r>
              <a:rPr lang="de-AT" dirty="0">
                <a:solidFill>
                  <a:schemeClr val="tx1"/>
                </a:solidFill>
              </a:rPr>
              <a:t>Schutz der Privatsphäre</a:t>
            </a:r>
          </a:p>
          <a:p>
            <a:pPr marL="171450" indent="-171450">
              <a:buFont typeface="Arial" panose="020B0604020202020204" pitchFamily="34" charset="0"/>
              <a:buChar char="•"/>
            </a:pPr>
            <a:r>
              <a:rPr lang="de-AT" dirty="0">
                <a:solidFill>
                  <a:schemeClr val="tx1"/>
                </a:solidFill>
              </a:rPr>
              <a:t>Angstmachende Inhalte</a:t>
            </a:r>
          </a:p>
          <a:p>
            <a:pPr marL="171450" indent="-171450">
              <a:buFont typeface="Arial" panose="020B0604020202020204" pitchFamily="34" charset="0"/>
              <a:buChar char="•"/>
            </a:pPr>
            <a:r>
              <a:rPr lang="de-AT" dirty="0">
                <a:solidFill>
                  <a:schemeClr val="tx1"/>
                </a:solidFill>
              </a:rPr>
              <a:t>Urheberrechte, Creative Commons</a:t>
            </a:r>
          </a:p>
          <a:p>
            <a:pPr marL="171450" indent="-171450">
              <a:buFont typeface="Arial" panose="020B0604020202020204" pitchFamily="34" charset="0"/>
              <a:buChar char="•"/>
            </a:pPr>
            <a:r>
              <a:rPr lang="de-AT" dirty="0">
                <a:solidFill>
                  <a:schemeClr val="tx1"/>
                </a:solidFill>
              </a:rPr>
              <a:t>Recht am eigenen Bild</a:t>
            </a:r>
          </a:p>
          <a:p>
            <a:pPr marL="171450" indent="-171450">
              <a:buFont typeface="Arial" panose="020B0604020202020204" pitchFamily="34" charset="0"/>
              <a:buChar char="•"/>
            </a:pPr>
            <a:r>
              <a:rPr lang="de-AT" dirty="0">
                <a:solidFill>
                  <a:schemeClr val="tx1"/>
                </a:solidFill>
              </a:rPr>
              <a:t>Apps</a:t>
            </a:r>
          </a:p>
          <a:p>
            <a:pPr marL="171450" indent="-171450">
              <a:buFont typeface="Arial" panose="020B0604020202020204" pitchFamily="34" charset="0"/>
              <a:buChar char="•"/>
            </a:pPr>
            <a:r>
              <a:rPr lang="de-AT" dirty="0">
                <a:solidFill>
                  <a:schemeClr val="tx1"/>
                </a:solidFill>
              </a:rPr>
              <a:t>Umgang mit Internetquellen</a:t>
            </a:r>
          </a:p>
          <a:p>
            <a:pPr marL="171450" indent="-171450">
              <a:buFont typeface="Arial" panose="020B0604020202020204" pitchFamily="34" charset="0"/>
              <a:buChar char="•"/>
            </a:pPr>
            <a:r>
              <a:rPr lang="de-AT" dirty="0">
                <a:solidFill>
                  <a:schemeClr val="tx1"/>
                </a:solidFill>
              </a:rPr>
              <a:t>Sucht</a:t>
            </a:r>
          </a:p>
          <a:p>
            <a:pPr marL="171450" indent="-171450">
              <a:buFont typeface="Arial" panose="020B0604020202020204" pitchFamily="34" charset="0"/>
              <a:buChar char="•"/>
            </a:pPr>
            <a:r>
              <a:rPr lang="de-AT" dirty="0">
                <a:solidFill>
                  <a:schemeClr val="tx1"/>
                </a:solidFill>
              </a:rPr>
              <a:t>Sexualität &amp; Internet</a:t>
            </a:r>
          </a:p>
          <a:p>
            <a:pPr marL="171450" indent="-171450">
              <a:buFont typeface="Arial" panose="020B0604020202020204" pitchFamily="34" charset="0"/>
              <a:buChar char="•"/>
            </a:pPr>
            <a:r>
              <a:rPr lang="de-AT" dirty="0">
                <a:solidFill>
                  <a:schemeClr val="tx1"/>
                </a:solidFill>
              </a:rPr>
              <a:t>Computer &amp; Handy schützen</a:t>
            </a:r>
          </a:p>
          <a:p>
            <a:pPr marL="171450" indent="-171450">
              <a:buFont typeface="Arial" panose="020B0604020202020204" pitchFamily="34" charset="0"/>
              <a:buChar char="•"/>
            </a:pPr>
            <a:r>
              <a:rPr lang="de-AT" dirty="0">
                <a:solidFill>
                  <a:schemeClr val="tx1"/>
                </a:solidFill>
              </a:rPr>
              <a:t>Umgang mit Passwörtern</a:t>
            </a:r>
          </a:p>
          <a:p>
            <a:pPr marL="171450" indent="-171450">
              <a:buFont typeface="Arial" panose="020B0604020202020204" pitchFamily="34" charset="0"/>
              <a:buChar char="•"/>
            </a:pPr>
            <a:r>
              <a:rPr lang="de-AT" dirty="0">
                <a:solidFill>
                  <a:schemeClr val="tx1"/>
                </a:solidFill>
              </a:rPr>
              <a:t>Cyber-Mobbing, Belästigung</a:t>
            </a:r>
          </a:p>
          <a:p>
            <a:pPr marL="171450" indent="-171450">
              <a:buFont typeface="Arial" panose="020B0604020202020204" pitchFamily="34" charset="0"/>
              <a:buChar char="•"/>
            </a:pPr>
            <a:r>
              <a:rPr lang="de-AT" dirty="0">
                <a:solidFill>
                  <a:schemeClr val="tx1"/>
                </a:solidFill>
              </a:rPr>
              <a:t>Kostenfalle &amp; Internetbetrug</a:t>
            </a:r>
          </a:p>
        </p:txBody>
      </p:sp>
      <p:sp>
        <p:nvSpPr>
          <p:cNvPr id="4" name="Foliennummernplatzhalter 3"/>
          <p:cNvSpPr>
            <a:spLocks noGrp="1"/>
          </p:cNvSpPr>
          <p:nvPr>
            <p:ph type="sldNum" sz="quarter" idx="10"/>
          </p:nvPr>
        </p:nvSpPr>
        <p:spPr/>
        <p:txBody>
          <a:bodyPr/>
          <a:lstStyle/>
          <a:p>
            <a:fld id="{5BC9136F-CA9D-4FE5-85DC-58A8F95C26FC}" type="slidenum">
              <a:rPr lang="de-AT" smtClean="0"/>
              <a:t>4</a:t>
            </a:fld>
            <a:endParaRPr lang="de-AT"/>
          </a:p>
        </p:txBody>
      </p:sp>
    </p:spTree>
    <p:extLst>
      <p:ext uri="{BB962C8B-B14F-4D97-AF65-F5344CB8AC3E}">
        <p14:creationId xmlns:p14="http://schemas.microsoft.com/office/powerpoint/2010/main" val="4220201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1" dirty="0">
                <a:solidFill>
                  <a:schemeClr val="tx1"/>
                </a:solidFill>
                <a:latin typeface="Gill Sans MT" panose="020B0502020104020203" pitchFamily="34" charset="0"/>
              </a:rPr>
              <a:t>Melden: </a:t>
            </a:r>
            <a:r>
              <a:rPr lang="de-AT" dirty="0">
                <a:solidFill>
                  <a:schemeClr val="tx1"/>
                </a:solidFill>
                <a:latin typeface="Gill Sans MT" panose="020B0502020104020203" pitchFamily="34" charset="0"/>
              </a:rPr>
              <a:t>In den meisten sozialen Netzwerken kann man unangebrachten Beiträge beim Seitenbetreiben melden.</a:t>
            </a:r>
          </a:p>
          <a:p>
            <a:r>
              <a:rPr lang="de-AT" b="1" dirty="0">
                <a:solidFill>
                  <a:schemeClr val="tx1"/>
                </a:solidFill>
                <a:latin typeface="Gill Sans MT" panose="020B0502020104020203" pitchFamily="34" charset="0"/>
              </a:rPr>
              <a:t>Dagegenreden: </a:t>
            </a:r>
            <a:r>
              <a:rPr lang="de-AT" dirty="0">
                <a:solidFill>
                  <a:schemeClr val="tx1"/>
                </a:solidFill>
                <a:latin typeface="Gill Sans MT" panose="020B0502020104020203" pitchFamily="34" charset="0"/>
              </a:rPr>
              <a:t>Mach klar, dass du mit Hass im Internet nicht einverstanden bist!</a:t>
            </a:r>
          </a:p>
          <a:p>
            <a:r>
              <a:rPr lang="de-AT" b="1" dirty="0">
                <a:solidFill>
                  <a:schemeClr val="tx1"/>
                </a:solidFill>
                <a:latin typeface="Gill Sans MT" panose="020B0502020104020203" pitchFamily="34" charset="0"/>
              </a:rPr>
              <a:t>Blockieren: </a:t>
            </a:r>
            <a:r>
              <a:rPr lang="de-AT" dirty="0">
                <a:solidFill>
                  <a:schemeClr val="tx1"/>
                </a:solidFill>
                <a:latin typeface="Gill Sans MT" panose="020B0502020104020203" pitchFamily="34" charset="0"/>
              </a:rPr>
              <a:t>Selbstschutz geht vor!</a:t>
            </a:r>
          </a:p>
          <a:p>
            <a:r>
              <a:rPr lang="de-AT" b="1" dirty="0">
                <a:solidFill>
                  <a:schemeClr val="tx1"/>
                </a:solidFill>
                <a:latin typeface="Gill Sans MT" panose="020B0502020104020203" pitchFamily="34" charset="0"/>
              </a:rPr>
              <a:t>Anzeigen: </a:t>
            </a:r>
            <a:r>
              <a:rPr lang="de-AT" dirty="0">
                <a:solidFill>
                  <a:schemeClr val="tx1"/>
                </a:solidFill>
                <a:latin typeface="Gill Sans MT" panose="020B0502020104020203" pitchFamily="34" charset="0"/>
              </a:rPr>
              <a:t>Hetze, Beleidigungen und Beschimpfungen sind auch online strafbar!</a:t>
            </a:r>
          </a:p>
          <a:p>
            <a:r>
              <a:rPr lang="de-AT" b="1" dirty="0">
                <a:solidFill>
                  <a:schemeClr val="tx1"/>
                </a:solidFill>
                <a:latin typeface="Gill Sans MT" panose="020B0502020104020203" pitchFamily="34" charset="0"/>
              </a:rPr>
              <a:t>Hilfe holen: </a:t>
            </a:r>
            <a:r>
              <a:rPr lang="de-AT" dirty="0">
                <a:solidFill>
                  <a:schemeClr val="tx1"/>
                </a:solidFill>
                <a:latin typeface="Gill Sans MT" panose="020B0502020104020203" pitchFamily="34" charset="0"/>
              </a:rPr>
              <a:t>Du musst nicht alles alleine machen! Hole Unterstützung bei Vertrauenspersonen oder 147 Rat auf Draht!</a:t>
            </a:r>
          </a:p>
        </p:txBody>
      </p:sp>
      <p:sp>
        <p:nvSpPr>
          <p:cNvPr id="4" name="Foliennummernplatzhalter 3"/>
          <p:cNvSpPr>
            <a:spLocks noGrp="1"/>
          </p:cNvSpPr>
          <p:nvPr>
            <p:ph type="sldNum" sz="quarter" idx="10"/>
          </p:nvPr>
        </p:nvSpPr>
        <p:spPr/>
        <p:txBody>
          <a:bodyPr/>
          <a:lstStyle/>
          <a:p>
            <a:fld id="{5BC9136F-CA9D-4FE5-85DC-58A8F95C26FC}" type="slidenum">
              <a:rPr lang="de-AT" smtClean="0"/>
              <a:t>40</a:t>
            </a:fld>
            <a:endParaRPr lang="de-AT"/>
          </a:p>
        </p:txBody>
      </p:sp>
    </p:spTree>
    <p:extLst>
      <p:ext uri="{BB962C8B-B14F-4D97-AF65-F5344CB8AC3E}">
        <p14:creationId xmlns:p14="http://schemas.microsoft.com/office/powerpoint/2010/main" val="42577624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BC9136F-CA9D-4FE5-85DC-58A8F95C26FC}" type="slidenum">
              <a:rPr lang="de-AT" smtClean="0"/>
              <a:t>41</a:t>
            </a:fld>
            <a:endParaRPr lang="de-AT"/>
          </a:p>
        </p:txBody>
      </p:sp>
    </p:spTree>
    <p:extLst>
      <p:ext uri="{BB962C8B-B14F-4D97-AF65-F5344CB8AC3E}">
        <p14:creationId xmlns:p14="http://schemas.microsoft.com/office/powerpoint/2010/main" val="1318861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Ein Beruf der zu mir passt – brauch ich das? Diskussion zu den beiden Standpunkten: „Ja, das ist wichtig“ und „Nein, das ist egal“.</a:t>
            </a:r>
          </a:p>
          <a:p>
            <a:endParaRPr lang="de-AT" dirty="0"/>
          </a:p>
          <a:p>
            <a:pPr eaLnBrk="1" hangingPunct="1">
              <a:spcBef>
                <a:spcPts val="488"/>
              </a:spcBef>
              <a:tabLst>
                <a:tab pos="0" algn="l"/>
                <a:tab pos="482600" algn="l"/>
                <a:tab pos="969963" algn="l"/>
                <a:tab pos="1455738" algn="l"/>
                <a:tab pos="1943100" algn="l"/>
                <a:tab pos="2427288" algn="l"/>
                <a:tab pos="2916238" algn="l"/>
                <a:tab pos="3402013" algn="l"/>
                <a:tab pos="3889375" algn="l"/>
                <a:tab pos="4375150" algn="l"/>
                <a:tab pos="4860925" algn="l"/>
                <a:tab pos="5348288" algn="l"/>
                <a:tab pos="5834063" algn="l"/>
                <a:tab pos="6323013" algn="l"/>
                <a:tab pos="6808788" algn="l"/>
                <a:tab pos="7294563" algn="l"/>
                <a:tab pos="7781925" algn="l"/>
                <a:tab pos="8267700" algn="l"/>
                <a:tab pos="8755063" algn="l"/>
                <a:tab pos="9242425" algn="l"/>
                <a:tab pos="9726613" algn="l"/>
              </a:tabLst>
            </a:pPr>
            <a:r>
              <a:rPr lang="de-AT" altLang="de-DE" dirty="0">
                <a:ea typeface="SimSun" panose="02010600030101010101" pitchFamily="2" charset="-122"/>
              </a:rPr>
              <a:t>Sobald ich mich für einen oder einige wenige mögliche Berufe entschieden habe, geht es darum, zu überprüfen inwieweit die eigenen Vorstellungen mit der Realität übereinstimmen. Schau dir die Videos an, in denen die Arbeitswirklichkeit beschrieben wird, lies in den Beschreibungen der empfohlenen Links Näheres über deinen möglichen Beruf. Was sind die formalen Voraussetzungen und über welche Eigenschaften und Kenntnisse sollte man verfügen. Nimm über Bekannte Kontakt auf, mit Leuten, die deinen Wunschberuf ausüben.</a:t>
            </a:r>
          </a:p>
          <a:p>
            <a:pPr eaLnBrk="1" hangingPunct="1">
              <a:spcBef>
                <a:spcPts val="488"/>
              </a:spcBef>
              <a:tabLst>
                <a:tab pos="0" algn="l"/>
                <a:tab pos="482600" algn="l"/>
                <a:tab pos="969963" algn="l"/>
                <a:tab pos="1455738" algn="l"/>
                <a:tab pos="1943100" algn="l"/>
                <a:tab pos="2427288" algn="l"/>
                <a:tab pos="2916238" algn="l"/>
                <a:tab pos="3402013" algn="l"/>
                <a:tab pos="3889375" algn="l"/>
                <a:tab pos="4375150" algn="l"/>
                <a:tab pos="4860925" algn="l"/>
                <a:tab pos="5348288" algn="l"/>
                <a:tab pos="5834063" algn="l"/>
                <a:tab pos="6323013" algn="l"/>
                <a:tab pos="6808788" algn="l"/>
                <a:tab pos="7294563" algn="l"/>
                <a:tab pos="7781925" algn="l"/>
                <a:tab pos="8267700" algn="l"/>
                <a:tab pos="8755063" algn="l"/>
                <a:tab pos="9242425" algn="l"/>
                <a:tab pos="9726613" algn="l"/>
              </a:tabLst>
            </a:pPr>
            <a:endParaRPr lang="de-AT" altLang="de-DE" dirty="0">
              <a:ea typeface="SimSun" panose="02010600030101010101" pitchFamily="2" charset="-122"/>
            </a:endParaRPr>
          </a:p>
          <a:p>
            <a:pPr eaLnBrk="1" hangingPunct="1">
              <a:spcBef>
                <a:spcPts val="488"/>
              </a:spcBef>
              <a:tabLst>
                <a:tab pos="0" algn="l"/>
                <a:tab pos="482600" algn="l"/>
                <a:tab pos="969963" algn="l"/>
                <a:tab pos="1455738" algn="l"/>
                <a:tab pos="1943100" algn="l"/>
                <a:tab pos="2427288" algn="l"/>
                <a:tab pos="2916238" algn="l"/>
                <a:tab pos="3402013" algn="l"/>
                <a:tab pos="3889375" algn="l"/>
                <a:tab pos="4375150" algn="l"/>
                <a:tab pos="4860925" algn="l"/>
                <a:tab pos="5348288" algn="l"/>
                <a:tab pos="5834063" algn="l"/>
                <a:tab pos="6323013" algn="l"/>
                <a:tab pos="6808788" algn="l"/>
                <a:tab pos="7294563" algn="l"/>
                <a:tab pos="7781925" algn="l"/>
                <a:tab pos="8267700" algn="l"/>
                <a:tab pos="8755063" algn="l"/>
                <a:tab pos="9242425" algn="l"/>
                <a:tab pos="9726613" algn="l"/>
              </a:tabLst>
            </a:pPr>
            <a:r>
              <a:rPr lang="de-AT" altLang="de-DE" dirty="0">
                <a:ea typeface="SimSun" panose="02010600030101010101" pitchFamily="2" charset="-122"/>
              </a:rPr>
              <a:t>Überprüfe, ob diese Informationen deinen Vorstellungen des Berufes entspricht und ob du in diesem Bereich weiter suchst oder du dir besser einen anderen Beruf näher ansiehst.</a:t>
            </a:r>
          </a:p>
          <a:p>
            <a:pPr eaLnBrk="1" hangingPunct="1">
              <a:spcBef>
                <a:spcPct val="0"/>
              </a:spcBef>
              <a:tabLst>
                <a:tab pos="0" algn="l"/>
                <a:tab pos="482600" algn="l"/>
                <a:tab pos="969963" algn="l"/>
                <a:tab pos="1455738" algn="l"/>
                <a:tab pos="1943100" algn="l"/>
                <a:tab pos="2427288" algn="l"/>
                <a:tab pos="2916238" algn="l"/>
                <a:tab pos="3402013" algn="l"/>
                <a:tab pos="3889375" algn="l"/>
                <a:tab pos="4375150" algn="l"/>
                <a:tab pos="4860925" algn="l"/>
                <a:tab pos="5348288" algn="l"/>
                <a:tab pos="5834063" algn="l"/>
                <a:tab pos="6323013" algn="l"/>
                <a:tab pos="6808788" algn="l"/>
                <a:tab pos="7294563" algn="l"/>
                <a:tab pos="7781925" algn="l"/>
                <a:tab pos="8267700" algn="l"/>
                <a:tab pos="8755063" algn="l"/>
                <a:tab pos="9242425" algn="l"/>
                <a:tab pos="9726613" algn="l"/>
              </a:tabLst>
            </a:pPr>
            <a:endParaRPr lang="de-AT" altLang="de-DE" dirty="0">
              <a:ea typeface="ＭＳ Ｐゴシック" panose="020B0600070205080204" pitchFamily="34" charset="-128"/>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42</a:t>
            </a:fld>
            <a:endParaRPr lang="de-AT"/>
          </a:p>
        </p:txBody>
      </p:sp>
    </p:spTree>
    <p:extLst>
      <p:ext uri="{BB962C8B-B14F-4D97-AF65-F5344CB8AC3E}">
        <p14:creationId xmlns:p14="http://schemas.microsoft.com/office/powerpoint/2010/main" val="25124556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Der Test dauert 15 Minuten. Danach bekommt man Ideen für mögliche Berufe.</a:t>
            </a:r>
            <a:endParaRPr lang="de-AT" altLang="de-DE" dirty="0">
              <a:ea typeface="ＭＳ Ｐゴシック" panose="020B0600070205080204" pitchFamily="34" charset="-128"/>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43</a:t>
            </a:fld>
            <a:endParaRPr lang="de-AT"/>
          </a:p>
        </p:txBody>
      </p:sp>
    </p:spTree>
    <p:extLst>
      <p:ext uri="{BB962C8B-B14F-4D97-AF65-F5344CB8AC3E}">
        <p14:creationId xmlns:p14="http://schemas.microsoft.com/office/powerpoint/2010/main" val="9328713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 typeface="Wingdings" panose="05000000000000000000" pitchFamily="2" charset="2"/>
              <a:buChar char="§"/>
            </a:pPr>
            <a:r>
              <a:rPr lang="de-DE" sz="1200" dirty="0">
                <a:solidFill>
                  <a:schemeClr val="tx1"/>
                </a:solidFill>
                <a:latin typeface="Gill Sans MT" panose="020B0502020104020203" pitchFamily="34" charset="0"/>
              </a:rPr>
              <a:t>Finde heraus, was dich </a:t>
            </a:r>
            <a:r>
              <a:rPr lang="de-DE" sz="1200" b="1" dirty="0">
                <a:solidFill>
                  <a:schemeClr val="tx1"/>
                </a:solidFill>
                <a:latin typeface="Gill Sans MT" panose="020B0502020104020203" pitchFamily="34" charset="0"/>
              </a:rPr>
              <a:t>interessiert</a:t>
            </a:r>
            <a:r>
              <a:rPr lang="de-DE" sz="1200" dirty="0">
                <a:solidFill>
                  <a:schemeClr val="tx1"/>
                </a:solidFill>
                <a:latin typeface="Gill Sans MT" panose="020B0502020104020203" pitchFamily="34" charset="0"/>
              </a:rPr>
              <a:t>! </a:t>
            </a:r>
          </a:p>
          <a:p>
            <a:pPr>
              <a:buFont typeface="Wingdings" panose="05000000000000000000" pitchFamily="2" charset="2"/>
              <a:buChar char="§"/>
            </a:pPr>
            <a:r>
              <a:rPr lang="de-DE" sz="1200" dirty="0">
                <a:solidFill>
                  <a:schemeClr val="tx1"/>
                </a:solidFill>
                <a:latin typeface="Gill Sans MT" panose="020B0502020104020203" pitchFamily="34" charset="0"/>
              </a:rPr>
              <a:t>Baue dir eine </a:t>
            </a:r>
            <a:r>
              <a:rPr lang="de-DE" sz="1200" b="1" dirty="0">
                <a:solidFill>
                  <a:schemeClr val="tx1"/>
                </a:solidFill>
                <a:latin typeface="Gill Sans MT" panose="020B0502020104020203" pitchFamily="34" charset="0"/>
              </a:rPr>
              <a:t>digitale Identität </a:t>
            </a:r>
            <a:r>
              <a:rPr lang="de-DE" sz="1200" dirty="0">
                <a:solidFill>
                  <a:schemeClr val="tx1"/>
                </a:solidFill>
                <a:latin typeface="Gill Sans MT" panose="020B0502020104020203" pitchFamily="34" charset="0"/>
              </a:rPr>
              <a:t>auf und pflege sie!</a:t>
            </a:r>
          </a:p>
          <a:p>
            <a:pPr>
              <a:buFont typeface="Wingdings" panose="05000000000000000000" pitchFamily="2" charset="2"/>
              <a:buChar char="§"/>
            </a:pPr>
            <a:r>
              <a:rPr lang="de-DE" sz="1200" b="1" dirty="0">
                <a:solidFill>
                  <a:schemeClr val="tx1"/>
                </a:solidFill>
                <a:latin typeface="Gill Sans MT" panose="020B0502020104020203" pitchFamily="34" charset="0"/>
              </a:rPr>
              <a:t>Überprüfe regelmäßig</a:t>
            </a:r>
            <a:r>
              <a:rPr lang="de-DE" sz="1200" dirty="0">
                <a:solidFill>
                  <a:schemeClr val="tx1"/>
                </a:solidFill>
                <a:latin typeface="Gill Sans MT" panose="020B0502020104020203" pitchFamily="34" charset="0"/>
              </a:rPr>
              <a:t>, was über dich im Netz steht!</a:t>
            </a:r>
          </a:p>
          <a:p>
            <a:pPr>
              <a:buFont typeface="Wingdings" panose="05000000000000000000" pitchFamily="2" charset="2"/>
              <a:buChar char="§"/>
            </a:pPr>
            <a:r>
              <a:rPr lang="de-DE" sz="1200" b="1" dirty="0">
                <a:solidFill>
                  <a:schemeClr val="tx1"/>
                </a:solidFill>
                <a:latin typeface="Gill Sans MT" panose="020B0502020104020203" pitchFamily="34" charset="0"/>
              </a:rPr>
              <a:t>Bestimme</a:t>
            </a:r>
            <a:r>
              <a:rPr lang="de-DE" sz="1200" dirty="0">
                <a:solidFill>
                  <a:schemeClr val="tx1"/>
                </a:solidFill>
                <a:latin typeface="Gill Sans MT" panose="020B0502020104020203" pitchFamily="34" charset="0"/>
              </a:rPr>
              <a:t>, was es </a:t>
            </a:r>
            <a:r>
              <a:rPr lang="de-DE" sz="1200" b="1" dirty="0">
                <a:solidFill>
                  <a:schemeClr val="tx1"/>
                </a:solidFill>
                <a:latin typeface="Gill Sans MT" panose="020B0502020104020203" pitchFamily="34" charset="0"/>
              </a:rPr>
              <a:t>über dich </a:t>
            </a:r>
            <a:r>
              <a:rPr lang="de-DE" sz="1200" dirty="0">
                <a:solidFill>
                  <a:schemeClr val="tx1"/>
                </a:solidFill>
                <a:latin typeface="Gill Sans MT" panose="020B0502020104020203" pitchFamily="34" charset="0"/>
              </a:rPr>
              <a:t>im Internet </a:t>
            </a:r>
            <a:r>
              <a:rPr lang="de-DE" sz="1200" b="1" dirty="0">
                <a:solidFill>
                  <a:schemeClr val="tx1"/>
                </a:solidFill>
                <a:latin typeface="Gill Sans MT" panose="020B0502020104020203" pitchFamily="34" charset="0"/>
              </a:rPr>
              <a:t>zu finden </a:t>
            </a:r>
            <a:r>
              <a:rPr lang="de-DE" sz="1200" dirty="0">
                <a:solidFill>
                  <a:schemeClr val="tx1"/>
                </a:solidFill>
                <a:latin typeface="Gill Sans MT" panose="020B0502020104020203" pitchFamily="34" charset="0"/>
              </a:rPr>
              <a:t>gibt!</a:t>
            </a:r>
          </a:p>
          <a:p>
            <a:pPr>
              <a:buFont typeface="Wingdings" panose="05000000000000000000" pitchFamily="2" charset="2"/>
              <a:buChar char="§"/>
            </a:pPr>
            <a:r>
              <a:rPr lang="de-DE" sz="1200" b="1" dirty="0">
                <a:solidFill>
                  <a:schemeClr val="tx1"/>
                </a:solidFill>
                <a:latin typeface="Gill Sans MT" panose="020B0502020104020203" pitchFamily="34" charset="0"/>
              </a:rPr>
              <a:t>Suche deinen Job </a:t>
            </a:r>
            <a:r>
              <a:rPr lang="de-DE" sz="1200" dirty="0">
                <a:solidFill>
                  <a:schemeClr val="tx1"/>
                </a:solidFill>
                <a:latin typeface="Gill Sans MT" panose="020B0502020104020203" pitchFamily="34" charset="0"/>
              </a:rPr>
              <a:t>im Internet!</a:t>
            </a:r>
          </a:p>
          <a:p>
            <a:pPr>
              <a:buFont typeface="Wingdings" panose="05000000000000000000" pitchFamily="2" charset="2"/>
              <a:buChar char="§"/>
            </a:pPr>
            <a:r>
              <a:rPr lang="de-DE" sz="1200" b="1" dirty="0">
                <a:solidFill>
                  <a:schemeClr val="tx1"/>
                </a:solidFill>
                <a:latin typeface="Gill Sans MT" panose="020B0502020104020203" pitchFamily="34" charset="0"/>
              </a:rPr>
              <a:t>Sei online aktiv </a:t>
            </a:r>
            <a:r>
              <a:rPr lang="de-DE" sz="1200" dirty="0">
                <a:solidFill>
                  <a:schemeClr val="tx1"/>
                </a:solidFill>
                <a:latin typeface="Gill Sans MT" panose="020B0502020104020203" pitchFamily="34" charset="0"/>
              </a:rPr>
              <a:t>und ein Job kann dich finden!</a:t>
            </a:r>
          </a:p>
          <a:p>
            <a:pPr>
              <a:buFont typeface="Wingdings" panose="05000000000000000000" pitchFamily="2" charset="2"/>
              <a:buChar char="§"/>
            </a:pPr>
            <a:r>
              <a:rPr lang="de-DE" sz="1200" b="1" dirty="0">
                <a:solidFill>
                  <a:schemeClr val="tx1"/>
                </a:solidFill>
                <a:latin typeface="Gill Sans MT" panose="020B0502020104020203" pitchFamily="34" charset="0"/>
              </a:rPr>
              <a:t>Informiere dich </a:t>
            </a:r>
            <a:r>
              <a:rPr lang="de-DE" sz="1200" dirty="0">
                <a:solidFill>
                  <a:schemeClr val="tx1"/>
                </a:solidFill>
                <a:latin typeface="Gill Sans MT" panose="020B0502020104020203" pitchFamily="34" charset="0"/>
              </a:rPr>
              <a:t>über deinen zukünftigen Arbeitgeber!</a:t>
            </a:r>
          </a:p>
          <a:p>
            <a:pPr>
              <a:buFont typeface="Wingdings" panose="05000000000000000000" pitchFamily="2" charset="2"/>
              <a:buChar char="§"/>
            </a:pPr>
            <a:r>
              <a:rPr lang="de-DE" sz="1200" b="1" dirty="0">
                <a:solidFill>
                  <a:schemeClr val="tx1"/>
                </a:solidFill>
                <a:latin typeface="Gill Sans MT" panose="020B0502020104020203" pitchFamily="34" charset="0"/>
              </a:rPr>
              <a:t>Nicht alles </a:t>
            </a:r>
            <a:r>
              <a:rPr lang="de-DE" sz="1200" dirty="0">
                <a:solidFill>
                  <a:schemeClr val="tx1"/>
                </a:solidFill>
                <a:latin typeface="Gill Sans MT" panose="020B0502020104020203" pitchFamily="34" charset="0"/>
              </a:rPr>
              <a:t>ist wahr!</a:t>
            </a:r>
          </a:p>
          <a:p>
            <a:pPr>
              <a:buFont typeface="Wingdings" panose="05000000000000000000" pitchFamily="2" charset="2"/>
              <a:buChar char="§"/>
            </a:pPr>
            <a:r>
              <a:rPr lang="de-DE" sz="1200" b="1" dirty="0">
                <a:solidFill>
                  <a:schemeClr val="tx1"/>
                </a:solidFill>
                <a:latin typeface="Gill Sans MT" panose="020B0502020104020203" pitchFamily="34" charset="0"/>
              </a:rPr>
              <a:t>Bewerbung:  </a:t>
            </a:r>
            <a:r>
              <a:rPr lang="de-DE" sz="1200" dirty="0">
                <a:solidFill>
                  <a:schemeClr val="tx1"/>
                </a:solidFill>
                <a:latin typeface="Gill Sans MT" panose="020B0502020104020203" pitchFamily="34" charset="0"/>
              </a:rPr>
              <a:t>Wer bist du und was kannst du? </a:t>
            </a:r>
            <a:r>
              <a:rPr lang="de-AT" sz="1200" dirty="0">
                <a:solidFill>
                  <a:schemeClr val="tx1"/>
                </a:solidFill>
                <a:latin typeface="Gill Sans MT" panose="020B0502020104020203" pitchFamily="34" charset="0"/>
              </a:rPr>
              <a:t> </a:t>
            </a:r>
          </a:p>
          <a:p>
            <a:endParaRPr lang="de-DE" dirty="0"/>
          </a:p>
        </p:txBody>
      </p:sp>
      <p:sp>
        <p:nvSpPr>
          <p:cNvPr id="4" name="Foliennummernplatzhalter 3"/>
          <p:cNvSpPr>
            <a:spLocks noGrp="1"/>
          </p:cNvSpPr>
          <p:nvPr>
            <p:ph type="sldNum" sz="quarter" idx="10"/>
          </p:nvPr>
        </p:nvSpPr>
        <p:spPr/>
        <p:txBody>
          <a:bodyPr/>
          <a:lstStyle/>
          <a:p>
            <a:fld id="{5BC9136F-CA9D-4FE5-85DC-58A8F95C26FC}" type="slidenum">
              <a:rPr lang="de-AT" smtClean="0"/>
              <a:t>44</a:t>
            </a:fld>
            <a:endParaRPr lang="de-AT"/>
          </a:p>
        </p:txBody>
      </p:sp>
    </p:spTree>
    <p:extLst>
      <p:ext uri="{BB962C8B-B14F-4D97-AF65-F5344CB8AC3E}">
        <p14:creationId xmlns:p14="http://schemas.microsoft.com/office/powerpoint/2010/main" val="30645758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sz="1200" dirty="0"/>
          </a:p>
        </p:txBody>
      </p:sp>
      <p:sp>
        <p:nvSpPr>
          <p:cNvPr id="4" name="Foliennummernplatzhalter 3"/>
          <p:cNvSpPr>
            <a:spLocks noGrp="1"/>
          </p:cNvSpPr>
          <p:nvPr>
            <p:ph type="sldNum" sz="quarter" idx="10"/>
          </p:nvPr>
        </p:nvSpPr>
        <p:spPr/>
        <p:txBody>
          <a:bodyPr/>
          <a:lstStyle/>
          <a:p>
            <a:fld id="{5BC9136F-CA9D-4FE5-85DC-58A8F95C26FC}" type="slidenum">
              <a:rPr lang="de-AT" smtClean="0"/>
              <a:t>45</a:t>
            </a:fld>
            <a:endParaRPr lang="de-AT"/>
          </a:p>
        </p:txBody>
      </p:sp>
    </p:spTree>
    <p:extLst>
      <p:ext uri="{BB962C8B-B14F-4D97-AF65-F5344CB8AC3E}">
        <p14:creationId xmlns:p14="http://schemas.microsoft.com/office/powerpoint/2010/main" val="15713036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ltLang="de-DE" dirty="0">
              <a:ea typeface="ＭＳ Ｐゴシック" panose="020B0600070205080204" pitchFamily="34" charset="-128"/>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46</a:t>
            </a:fld>
            <a:endParaRPr lang="de-AT"/>
          </a:p>
        </p:txBody>
      </p:sp>
    </p:spTree>
    <p:extLst>
      <p:ext uri="{BB962C8B-B14F-4D97-AF65-F5344CB8AC3E}">
        <p14:creationId xmlns:p14="http://schemas.microsoft.com/office/powerpoint/2010/main" val="26629136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ltLang="de-DE" dirty="0">
              <a:ea typeface="ＭＳ Ｐゴシック" panose="020B0600070205080204" pitchFamily="34" charset="-128"/>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47</a:t>
            </a:fld>
            <a:endParaRPr lang="de-AT"/>
          </a:p>
        </p:txBody>
      </p:sp>
    </p:spTree>
    <p:extLst>
      <p:ext uri="{BB962C8B-B14F-4D97-AF65-F5344CB8AC3E}">
        <p14:creationId xmlns:p14="http://schemas.microsoft.com/office/powerpoint/2010/main" val="36312731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ltLang="de-DE" dirty="0">
              <a:ea typeface="ＭＳ Ｐゴシック" panose="020B0600070205080204" pitchFamily="34" charset="-128"/>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48</a:t>
            </a:fld>
            <a:endParaRPr lang="de-AT"/>
          </a:p>
        </p:txBody>
      </p:sp>
    </p:spTree>
    <p:extLst>
      <p:ext uri="{BB962C8B-B14F-4D97-AF65-F5344CB8AC3E}">
        <p14:creationId xmlns:p14="http://schemas.microsoft.com/office/powerpoint/2010/main" val="4140162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Clr>
                <a:srgbClr val="F39200"/>
              </a:buClr>
            </a:pPr>
            <a:r>
              <a:rPr lang="de-AT" b="1" dirty="0">
                <a:solidFill>
                  <a:schemeClr val="tx1"/>
                </a:solidFill>
                <a:latin typeface="Gill Sans MT" panose="020B0502020104020203" pitchFamily="34" charset="0"/>
              </a:rPr>
              <a:t>Wie kann ich mein Handy schützen?</a:t>
            </a:r>
          </a:p>
          <a:p>
            <a:pPr marL="285750" indent="-285750">
              <a:buClr>
                <a:srgbClr val="F39200"/>
              </a:buClr>
              <a:buFont typeface="Wingdings" panose="05000000000000000000" pitchFamily="2" charset="2"/>
              <a:buChar char="§"/>
            </a:pPr>
            <a:r>
              <a:rPr lang="en-US" dirty="0">
                <a:solidFill>
                  <a:schemeClr val="tx1"/>
                </a:solidFill>
                <a:latin typeface="Gill Sans MT" panose="020B0502020104020203" pitchFamily="34" charset="0"/>
              </a:rPr>
              <a:t>PIN-Code, </a:t>
            </a:r>
            <a:r>
              <a:rPr lang="en-US" dirty="0" err="1">
                <a:solidFill>
                  <a:schemeClr val="tx1"/>
                </a:solidFill>
                <a:latin typeface="Gill Sans MT" panose="020B0502020104020203" pitchFamily="34" charset="0"/>
              </a:rPr>
              <a:t>Passwort</a:t>
            </a:r>
            <a:r>
              <a:rPr lang="en-US" dirty="0">
                <a:solidFill>
                  <a:schemeClr val="tx1"/>
                </a:solidFill>
                <a:latin typeface="Gill Sans MT" panose="020B0502020104020203" pitchFamily="34" charset="0"/>
              </a:rPr>
              <a:t>, </a:t>
            </a:r>
            <a:r>
              <a:rPr lang="en-US" dirty="0" err="1">
                <a:solidFill>
                  <a:schemeClr val="tx1"/>
                </a:solidFill>
                <a:latin typeface="Gill Sans MT" panose="020B0502020104020203" pitchFamily="34" charset="0"/>
              </a:rPr>
              <a:t>Sperrmuster</a:t>
            </a:r>
            <a:r>
              <a:rPr lang="en-US" dirty="0">
                <a:solidFill>
                  <a:schemeClr val="tx1"/>
                </a:solidFill>
                <a:latin typeface="Gill Sans MT" panose="020B0502020104020203" pitchFamily="34" charset="0"/>
              </a:rPr>
              <a:t> </a:t>
            </a:r>
            <a:r>
              <a:rPr lang="en-US" dirty="0" err="1">
                <a:solidFill>
                  <a:schemeClr val="tx1"/>
                </a:solidFill>
                <a:latin typeface="Gill Sans MT" panose="020B0502020104020203" pitchFamily="34" charset="0"/>
              </a:rPr>
              <a:t>oder</a:t>
            </a:r>
            <a:r>
              <a:rPr lang="en-US" dirty="0">
                <a:solidFill>
                  <a:schemeClr val="tx1"/>
                </a:solidFill>
                <a:latin typeface="Gill Sans MT" panose="020B0502020104020203" pitchFamily="34" charset="0"/>
              </a:rPr>
              <a:t> Fingerprint</a:t>
            </a:r>
          </a:p>
          <a:p>
            <a:pPr marL="285750" indent="-285750">
              <a:buClr>
                <a:srgbClr val="F39200"/>
              </a:buClr>
              <a:buFont typeface="Wingdings" panose="05000000000000000000" pitchFamily="2" charset="2"/>
              <a:buChar char="§"/>
            </a:pPr>
            <a:endParaRPr lang="en-US" dirty="0">
              <a:solidFill>
                <a:schemeClr val="tx1"/>
              </a:solidFill>
              <a:latin typeface="Gill Sans MT" panose="020B0502020104020203" pitchFamily="34" charset="0"/>
            </a:endParaRPr>
          </a:p>
          <a:p>
            <a:pPr>
              <a:buClr>
                <a:srgbClr val="F39200"/>
              </a:buClr>
            </a:pPr>
            <a:r>
              <a:rPr lang="de-AT" b="1" dirty="0">
                <a:solidFill>
                  <a:schemeClr val="tx1"/>
                </a:solidFill>
                <a:latin typeface="Gill Sans MT" panose="020B0502020104020203" pitchFamily="34" charset="0"/>
              </a:rPr>
              <a:t>Wo muss ich aufpassen?</a:t>
            </a:r>
          </a:p>
          <a:p>
            <a:pPr marL="285750" indent="-285750">
              <a:buClr>
                <a:srgbClr val="F39200"/>
              </a:buClr>
              <a:buFont typeface="Wingdings" panose="05000000000000000000" pitchFamily="2" charset="2"/>
              <a:buChar char="§"/>
            </a:pPr>
            <a:r>
              <a:rPr lang="en-US" dirty="0" err="1">
                <a:solidFill>
                  <a:schemeClr val="tx1"/>
                </a:solidFill>
                <a:latin typeface="Gill Sans MT" panose="020B0502020104020203" pitchFamily="34" charset="0"/>
              </a:rPr>
              <a:t>Kostenfallen</a:t>
            </a:r>
            <a:r>
              <a:rPr lang="en-US" dirty="0">
                <a:solidFill>
                  <a:schemeClr val="tx1"/>
                </a:solidFill>
                <a:latin typeface="Gill Sans MT" panose="020B0502020104020203" pitchFamily="34" charset="0"/>
              </a:rPr>
              <a:t> (In-App-</a:t>
            </a:r>
            <a:r>
              <a:rPr lang="en-US" dirty="0" err="1">
                <a:solidFill>
                  <a:schemeClr val="tx1"/>
                </a:solidFill>
                <a:latin typeface="Gill Sans MT" panose="020B0502020104020203" pitchFamily="34" charset="0"/>
              </a:rPr>
              <a:t>Käufe</a:t>
            </a:r>
            <a:r>
              <a:rPr lang="en-US" dirty="0">
                <a:solidFill>
                  <a:schemeClr val="tx1"/>
                </a:solidFill>
                <a:latin typeface="Gill Sans MT" panose="020B0502020104020203" pitchFamily="34" charset="0"/>
              </a:rPr>
              <a:t>, </a:t>
            </a:r>
            <a:r>
              <a:rPr lang="en-US" dirty="0" err="1">
                <a:solidFill>
                  <a:schemeClr val="tx1"/>
                </a:solidFill>
                <a:latin typeface="Gill Sans MT" panose="020B0502020104020203" pitchFamily="34" charset="0"/>
              </a:rPr>
              <a:t>Tarife</a:t>
            </a:r>
            <a:r>
              <a:rPr lang="en-US" dirty="0">
                <a:solidFill>
                  <a:schemeClr val="tx1"/>
                </a:solidFill>
                <a:latin typeface="Gill Sans MT" panose="020B0502020104020203" pitchFamily="34" charset="0"/>
              </a:rPr>
              <a:t>)</a:t>
            </a:r>
          </a:p>
          <a:p>
            <a:pPr marL="285750" indent="-285750">
              <a:buClr>
                <a:srgbClr val="F39200"/>
              </a:buClr>
              <a:buFont typeface="Wingdings" panose="05000000000000000000" pitchFamily="2" charset="2"/>
              <a:buChar char="§"/>
            </a:pPr>
            <a:r>
              <a:rPr lang="en-US" dirty="0" err="1">
                <a:solidFill>
                  <a:schemeClr val="tx1"/>
                </a:solidFill>
                <a:latin typeface="Gill Sans MT" panose="020B0502020104020203" pitchFamily="34" charset="0"/>
              </a:rPr>
              <a:t>Zugriffsmöglichkeit</a:t>
            </a:r>
            <a:r>
              <a:rPr lang="en-US" dirty="0">
                <a:solidFill>
                  <a:schemeClr val="tx1"/>
                </a:solidFill>
                <a:latin typeface="Gill Sans MT" panose="020B0502020104020203" pitchFamily="34" charset="0"/>
              </a:rPr>
              <a:t> von Apps auf </a:t>
            </a:r>
            <a:r>
              <a:rPr lang="de-AT" dirty="0">
                <a:solidFill>
                  <a:schemeClr val="tx1"/>
                </a:solidFill>
                <a:latin typeface="Gill Sans MT" panose="020B0502020104020203" pitchFamily="34" charset="0"/>
              </a:rPr>
              <a:t>persönliche</a:t>
            </a:r>
            <a:r>
              <a:rPr lang="en-US" dirty="0">
                <a:solidFill>
                  <a:schemeClr val="tx1"/>
                </a:solidFill>
                <a:latin typeface="Gill Sans MT" panose="020B0502020104020203" pitchFamily="34" charset="0"/>
              </a:rPr>
              <a:t> </a:t>
            </a:r>
            <a:r>
              <a:rPr lang="en-US" dirty="0" err="1">
                <a:solidFill>
                  <a:schemeClr val="tx1"/>
                </a:solidFill>
                <a:latin typeface="Gill Sans MT" panose="020B0502020104020203" pitchFamily="34" charset="0"/>
              </a:rPr>
              <a:t>Daten</a:t>
            </a:r>
            <a:r>
              <a:rPr lang="en-US" dirty="0">
                <a:solidFill>
                  <a:schemeClr val="tx1"/>
                </a:solidFill>
                <a:latin typeface="Gill Sans MT" panose="020B0502020104020203" pitchFamily="34" charset="0"/>
              </a:rPr>
              <a:t> </a:t>
            </a:r>
            <a:r>
              <a:rPr lang="en-US" dirty="0" err="1">
                <a:solidFill>
                  <a:schemeClr val="tx1"/>
                </a:solidFill>
                <a:latin typeface="Gill Sans MT" panose="020B0502020104020203" pitchFamily="34" charset="0"/>
              </a:rPr>
              <a:t>überprüfen</a:t>
            </a:r>
            <a:r>
              <a:rPr lang="en-US" dirty="0">
                <a:solidFill>
                  <a:schemeClr val="tx1"/>
                </a:solidFill>
                <a:latin typeface="Gill Sans MT" panose="020B0502020104020203" pitchFamily="34" charset="0"/>
              </a:rPr>
              <a:t> &amp; </a:t>
            </a:r>
            <a:r>
              <a:rPr lang="en-US" dirty="0" err="1">
                <a:solidFill>
                  <a:schemeClr val="tx1"/>
                </a:solidFill>
                <a:latin typeface="Gill Sans MT" panose="020B0502020104020203" pitchFamily="34" charset="0"/>
              </a:rPr>
              <a:t>einschränken</a:t>
            </a:r>
            <a:endParaRPr lang="en-US" dirty="0">
              <a:solidFill>
                <a:schemeClr val="tx1"/>
              </a:solidFill>
              <a:latin typeface="Gill Sans MT" panose="020B0502020104020203" pitchFamily="34" charset="0"/>
            </a:endParaRPr>
          </a:p>
          <a:p>
            <a:pPr marL="285750" indent="-285750">
              <a:buClr>
                <a:srgbClr val="F39200"/>
              </a:buClr>
              <a:buFont typeface="Wingdings" panose="05000000000000000000" pitchFamily="2" charset="2"/>
              <a:buChar char="§"/>
            </a:pPr>
            <a:endParaRPr lang="en-US" dirty="0">
              <a:solidFill>
                <a:schemeClr val="tx1"/>
              </a:solidFill>
              <a:latin typeface="Gill Sans MT" panose="020B0502020104020203" pitchFamily="34" charset="0"/>
            </a:endParaRPr>
          </a:p>
          <a:p>
            <a:pPr>
              <a:buClr>
                <a:srgbClr val="F39200"/>
              </a:buClr>
            </a:pPr>
            <a:r>
              <a:rPr lang="de-AT" b="1" dirty="0">
                <a:solidFill>
                  <a:schemeClr val="tx1"/>
                </a:solidFill>
                <a:latin typeface="Gill Sans MT" panose="020B0502020104020203" pitchFamily="34" charset="0"/>
              </a:rPr>
              <a:t>Wo kann ich vorsorgen?</a:t>
            </a:r>
          </a:p>
          <a:p>
            <a:pPr marL="342900" indent="-342900">
              <a:buClr>
                <a:srgbClr val="F39200"/>
              </a:buClr>
              <a:buFont typeface="Wingdings" panose="05000000000000000000" pitchFamily="2" charset="2"/>
              <a:buChar char="§"/>
            </a:pPr>
            <a:r>
              <a:rPr lang="de-DE" sz="1400" dirty="0">
                <a:solidFill>
                  <a:schemeClr val="tx1"/>
                </a:solidFill>
                <a:latin typeface="Gill Sans MT" panose="020B0502020104020203" pitchFamily="34" charset="0"/>
              </a:rPr>
              <a:t>Unbekannte Links oder Anhänge nicht öffnen</a:t>
            </a:r>
          </a:p>
          <a:p>
            <a:pPr marL="342900" indent="-342900">
              <a:buClr>
                <a:srgbClr val="F39200"/>
              </a:buClr>
              <a:buFont typeface="Wingdings" panose="05000000000000000000" pitchFamily="2" charset="2"/>
              <a:buChar char="§"/>
            </a:pPr>
            <a:r>
              <a:rPr lang="de-DE" sz="1400" dirty="0">
                <a:solidFill>
                  <a:schemeClr val="tx1"/>
                </a:solidFill>
                <a:latin typeface="Gill Sans MT" panose="020B0502020104020203" pitchFamily="34" charset="0"/>
              </a:rPr>
              <a:t>Bei Verlust: Smartphone orten und sperren lassen</a:t>
            </a:r>
          </a:p>
          <a:p>
            <a:pPr marL="342900" indent="-342900">
              <a:buClr>
                <a:srgbClr val="F39200"/>
              </a:buClr>
              <a:buFont typeface="Wingdings" panose="05000000000000000000" pitchFamily="2" charset="2"/>
              <a:buChar char="§"/>
            </a:pPr>
            <a:r>
              <a:rPr lang="de-DE" sz="1400" dirty="0">
                <a:solidFill>
                  <a:schemeClr val="tx1"/>
                </a:solidFill>
                <a:latin typeface="Gill Sans MT" panose="020B0502020104020203" pitchFamily="34" charset="0"/>
              </a:rPr>
              <a:t>Backups von wichtigen Daten regelmäßig anlegen</a:t>
            </a:r>
          </a:p>
          <a:p>
            <a:pPr indent="-228600">
              <a:buFont typeface="Arial" panose="020B0604020202020204" pitchFamily="34" charset="0"/>
              <a:buChar char="•"/>
            </a:pPr>
            <a:endParaRPr lang="en-US" sz="1200" dirty="0">
              <a:solidFill>
                <a:schemeClr val="tx1"/>
              </a:solidFill>
            </a:endParaRPr>
          </a:p>
          <a:p>
            <a:endParaRPr lang="de-AT"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Bild: </a:t>
            </a:r>
            <a:r>
              <a:rPr lang="de-AT" dirty="0" err="1"/>
              <a:t>Unsplash</a:t>
            </a:r>
            <a:r>
              <a:rPr lang="de-AT" dirty="0"/>
              <a:t> </a:t>
            </a:r>
          </a:p>
          <a:p>
            <a:endParaRPr lang="de-AT" dirty="0"/>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5</a:t>
            </a:fld>
            <a:endParaRPr lang="de-AT"/>
          </a:p>
        </p:txBody>
      </p:sp>
    </p:spTree>
    <p:extLst>
      <p:ext uri="{BB962C8B-B14F-4D97-AF65-F5344CB8AC3E}">
        <p14:creationId xmlns:p14="http://schemas.microsoft.com/office/powerpoint/2010/main" val="2630645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Clr>
                <a:srgbClr val="F39200"/>
              </a:buClr>
            </a:pPr>
            <a:r>
              <a:rPr lang="de-AT" b="1" dirty="0">
                <a:solidFill>
                  <a:schemeClr val="tx1"/>
                </a:solidFill>
                <a:latin typeface="Gill Sans MT" panose="020B0502020104020203" pitchFamily="34" charset="0"/>
              </a:rPr>
              <a:t>Wie kann ich mein Handy schützen?</a:t>
            </a:r>
          </a:p>
          <a:p>
            <a:pPr marL="285750" indent="-285750">
              <a:buClr>
                <a:srgbClr val="F39200"/>
              </a:buClr>
              <a:buFont typeface="Wingdings" panose="05000000000000000000" pitchFamily="2" charset="2"/>
              <a:buChar char="§"/>
            </a:pPr>
            <a:r>
              <a:rPr lang="en-US" dirty="0">
                <a:solidFill>
                  <a:schemeClr val="tx1"/>
                </a:solidFill>
                <a:latin typeface="Gill Sans MT" panose="020B0502020104020203" pitchFamily="34" charset="0"/>
              </a:rPr>
              <a:t>PIN-Code, </a:t>
            </a:r>
            <a:r>
              <a:rPr lang="en-US" dirty="0" err="1">
                <a:solidFill>
                  <a:schemeClr val="tx1"/>
                </a:solidFill>
                <a:latin typeface="Gill Sans MT" panose="020B0502020104020203" pitchFamily="34" charset="0"/>
              </a:rPr>
              <a:t>Passwort</a:t>
            </a:r>
            <a:r>
              <a:rPr lang="en-US" dirty="0">
                <a:solidFill>
                  <a:schemeClr val="tx1"/>
                </a:solidFill>
                <a:latin typeface="Gill Sans MT" panose="020B0502020104020203" pitchFamily="34" charset="0"/>
              </a:rPr>
              <a:t>, </a:t>
            </a:r>
            <a:r>
              <a:rPr lang="en-US" dirty="0" err="1">
                <a:solidFill>
                  <a:schemeClr val="tx1"/>
                </a:solidFill>
                <a:latin typeface="Gill Sans MT" panose="020B0502020104020203" pitchFamily="34" charset="0"/>
              </a:rPr>
              <a:t>Sperrmuster</a:t>
            </a:r>
            <a:r>
              <a:rPr lang="en-US" dirty="0">
                <a:solidFill>
                  <a:schemeClr val="tx1"/>
                </a:solidFill>
                <a:latin typeface="Gill Sans MT" panose="020B0502020104020203" pitchFamily="34" charset="0"/>
              </a:rPr>
              <a:t> </a:t>
            </a:r>
            <a:r>
              <a:rPr lang="en-US" dirty="0" err="1">
                <a:solidFill>
                  <a:schemeClr val="tx1"/>
                </a:solidFill>
                <a:latin typeface="Gill Sans MT" panose="020B0502020104020203" pitchFamily="34" charset="0"/>
              </a:rPr>
              <a:t>oder</a:t>
            </a:r>
            <a:r>
              <a:rPr lang="en-US" dirty="0">
                <a:solidFill>
                  <a:schemeClr val="tx1"/>
                </a:solidFill>
                <a:latin typeface="Gill Sans MT" panose="020B0502020104020203" pitchFamily="34" charset="0"/>
              </a:rPr>
              <a:t> Fingerprint</a:t>
            </a:r>
          </a:p>
          <a:p>
            <a:pPr marL="285750" indent="-285750">
              <a:buClr>
                <a:srgbClr val="F39200"/>
              </a:buClr>
              <a:buFont typeface="Wingdings" panose="05000000000000000000" pitchFamily="2" charset="2"/>
              <a:buChar char="§"/>
            </a:pPr>
            <a:endParaRPr lang="en-US" dirty="0">
              <a:solidFill>
                <a:schemeClr val="tx1"/>
              </a:solidFill>
              <a:latin typeface="Gill Sans MT" panose="020B0502020104020203" pitchFamily="34" charset="0"/>
            </a:endParaRPr>
          </a:p>
          <a:p>
            <a:pPr>
              <a:buClr>
                <a:srgbClr val="F39200"/>
              </a:buClr>
            </a:pPr>
            <a:r>
              <a:rPr lang="de-AT" b="1" dirty="0">
                <a:solidFill>
                  <a:schemeClr val="tx1"/>
                </a:solidFill>
                <a:latin typeface="Gill Sans MT" panose="020B0502020104020203" pitchFamily="34" charset="0"/>
              </a:rPr>
              <a:t>Wo muss ich aufpassen?</a:t>
            </a:r>
          </a:p>
          <a:p>
            <a:pPr marL="285750" indent="-285750">
              <a:buClr>
                <a:srgbClr val="F39200"/>
              </a:buClr>
              <a:buFont typeface="Wingdings" panose="05000000000000000000" pitchFamily="2" charset="2"/>
              <a:buChar char="§"/>
            </a:pPr>
            <a:r>
              <a:rPr lang="en-US" dirty="0" err="1">
                <a:solidFill>
                  <a:schemeClr val="tx1"/>
                </a:solidFill>
                <a:latin typeface="Gill Sans MT" panose="020B0502020104020203" pitchFamily="34" charset="0"/>
              </a:rPr>
              <a:t>Kostenfallen</a:t>
            </a:r>
            <a:r>
              <a:rPr lang="en-US" dirty="0">
                <a:solidFill>
                  <a:schemeClr val="tx1"/>
                </a:solidFill>
                <a:latin typeface="Gill Sans MT" panose="020B0502020104020203" pitchFamily="34" charset="0"/>
              </a:rPr>
              <a:t> (In-App-</a:t>
            </a:r>
            <a:r>
              <a:rPr lang="en-US" dirty="0" err="1">
                <a:solidFill>
                  <a:schemeClr val="tx1"/>
                </a:solidFill>
                <a:latin typeface="Gill Sans MT" panose="020B0502020104020203" pitchFamily="34" charset="0"/>
              </a:rPr>
              <a:t>Käufe</a:t>
            </a:r>
            <a:r>
              <a:rPr lang="en-US" dirty="0">
                <a:solidFill>
                  <a:schemeClr val="tx1"/>
                </a:solidFill>
                <a:latin typeface="Gill Sans MT" panose="020B0502020104020203" pitchFamily="34" charset="0"/>
              </a:rPr>
              <a:t>, </a:t>
            </a:r>
            <a:r>
              <a:rPr lang="en-US" dirty="0" err="1">
                <a:solidFill>
                  <a:schemeClr val="tx1"/>
                </a:solidFill>
                <a:latin typeface="Gill Sans MT" panose="020B0502020104020203" pitchFamily="34" charset="0"/>
              </a:rPr>
              <a:t>Tarife</a:t>
            </a:r>
            <a:r>
              <a:rPr lang="en-US" dirty="0">
                <a:solidFill>
                  <a:schemeClr val="tx1"/>
                </a:solidFill>
                <a:latin typeface="Gill Sans MT" panose="020B0502020104020203" pitchFamily="34" charset="0"/>
              </a:rPr>
              <a:t>); </a:t>
            </a:r>
          </a:p>
          <a:p>
            <a:pPr marL="285750" indent="-285750">
              <a:buClr>
                <a:srgbClr val="F39200"/>
              </a:buClr>
              <a:buFont typeface="Wingdings" panose="05000000000000000000" pitchFamily="2" charset="2"/>
              <a:buChar char="§"/>
            </a:pPr>
            <a:r>
              <a:rPr lang="en-US" dirty="0" err="1">
                <a:solidFill>
                  <a:schemeClr val="tx1"/>
                </a:solidFill>
                <a:latin typeface="Gill Sans MT" panose="020B0502020104020203" pitchFamily="34" charset="0"/>
              </a:rPr>
              <a:t>Zugriffsmöglichkeit</a:t>
            </a:r>
            <a:r>
              <a:rPr lang="en-US" dirty="0">
                <a:solidFill>
                  <a:schemeClr val="tx1"/>
                </a:solidFill>
                <a:latin typeface="Gill Sans MT" panose="020B0502020104020203" pitchFamily="34" charset="0"/>
              </a:rPr>
              <a:t> von Apps auf </a:t>
            </a:r>
            <a:r>
              <a:rPr lang="de-AT" dirty="0">
                <a:solidFill>
                  <a:schemeClr val="tx1"/>
                </a:solidFill>
                <a:latin typeface="Gill Sans MT" panose="020B0502020104020203" pitchFamily="34" charset="0"/>
              </a:rPr>
              <a:t>persönliche</a:t>
            </a:r>
            <a:r>
              <a:rPr lang="en-US" dirty="0">
                <a:solidFill>
                  <a:schemeClr val="tx1"/>
                </a:solidFill>
                <a:latin typeface="Gill Sans MT" panose="020B0502020104020203" pitchFamily="34" charset="0"/>
              </a:rPr>
              <a:t> </a:t>
            </a:r>
            <a:r>
              <a:rPr lang="en-US" dirty="0" err="1">
                <a:solidFill>
                  <a:schemeClr val="tx1"/>
                </a:solidFill>
                <a:latin typeface="Gill Sans MT" panose="020B0502020104020203" pitchFamily="34" charset="0"/>
              </a:rPr>
              <a:t>Daten</a:t>
            </a:r>
            <a:r>
              <a:rPr lang="en-US" dirty="0">
                <a:solidFill>
                  <a:schemeClr val="tx1"/>
                </a:solidFill>
                <a:latin typeface="Gill Sans MT" panose="020B0502020104020203" pitchFamily="34" charset="0"/>
              </a:rPr>
              <a:t> </a:t>
            </a:r>
            <a:r>
              <a:rPr lang="en-US" dirty="0" err="1">
                <a:solidFill>
                  <a:schemeClr val="tx1"/>
                </a:solidFill>
                <a:latin typeface="Gill Sans MT" panose="020B0502020104020203" pitchFamily="34" charset="0"/>
              </a:rPr>
              <a:t>überprüfen</a:t>
            </a:r>
            <a:r>
              <a:rPr lang="en-US" dirty="0">
                <a:solidFill>
                  <a:schemeClr val="tx1"/>
                </a:solidFill>
                <a:latin typeface="Gill Sans MT" panose="020B0502020104020203" pitchFamily="34" charset="0"/>
              </a:rPr>
              <a:t> &amp; </a:t>
            </a:r>
            <a:r>
              <a:rPr lang="en-US" dirty="0" err="1">
                <a:solidFill>
                  <a:schemeClr val="tx1"/>
                </a:solidFill>
                <a:latin typeface="Gill Sans MT" panose="020B0502020104020203" pitchFamily="34" charset="0"/>
              </a:rPr>
              <a:t>einschränken</a:t>
            </a:r>
            <a:endParaRPr lang="en-US" dirty="0">
              <a:solidFill>
                <a:schemeClr val="tx1"/>
              </a:solidFill>
              <a:latin typeface="Gill Sans MT" panose="020B0502020104020203" pitchFamily="34" charset="0"/>
            </a:endParaRPr>
          </a:p>
          <a:p>
            <a:pPr marL="285750" indent="-285750">
              <a:buClr>
                <a:srgbClr val="F39200"/>
              </a:buClr>
              <a:buFont typeface="Wingdings" panose="05000000000000000000" pitchFamily="2" charset="2"/>
              <a:buChar char="§"/>
            </a:pPr>
            <a:endParaRPr lang="en-US" dirty="0">
              <a:solidFill>
                <a:schemeClr val="tx1"/>
              </a:solidFill>
              <a:latin typeface="Gill Sans MT" panose="020B0502020104020203" pitchFamily="34" charset="0"/>
            </a:endParaRPr>
          </a:p>
          <a:p>
            <a:pPr>
              <a:buClr>
                <a:srgbClr val="F39200"/>
              </a:buClr>
            </a:pPr>
            <a:r>
              <a:rPr lang="de-AT" b="1" dirty="0">
                <a:solidFill>
                  <a:schemeClr val="tx1"/>
                </a:solidFill>
                <a:latin typeface="Gill Sans MT" panose="020B0502020104020203" pitchFamily="34" charset="0"/>
              </a:rPr>
              <a:t>Wo kann ich vorsorgen?</a:t>
            </a:r>
          </a:p>
          <a:p>
            <a:pPr marL="342900" indent="-342900">
              <a:buClr>
                <a:srgbClr val="F39200"/>
              </a:buClr>
              <a:buFont typeface="Wingdings" panose="05000000000000000000" pitchFamily="2" charset="2"/>
              <a:buChar char="§"/>
            </a:pPr>
            <a:r>
              <a:rPr lang="de-DE" sz="1400" dirty="0">
                <a:solidFill>
                  <a:schemeClr val="tx1"/>
                </a:solidFill>
                <a:latin typeface="Gill Sans MT" panose="020B0502020104020203" pitchFamily="34" charset="0"/>
              </a:rPr>
              <a:t>Unbekannte Links oder Anhänge nicht öffnen</a:t>
            </a:r>
          </a:p>
          <a:p>
            <a:pPr marL="342900" indent="-342900">
              <a:buClr>
                <a:srgbClr val="F39200"/>
              </a:buClr>
              <a:buFont typeface="Wingdings" panose="05000000000000000000" pitchFamily="2" charset="2"/>
              <a:buChar char="§"/>
            </a:pPr>
            <a:r>
              <a:rPr lang="de-DE" sz="1400" dirty="0">
                <a:solidFill>
                  <a:schemeClr val="tx1"/>
                </a:solidFill>
                <a:latin typeface="Gill Sans MT" panose="020B0502020104020203" pitchFamily="34" charset="0"/>
              </a:rPr>
              <a:t>Bei Verlust: Smartphone orten und sperren lassen</a:t>
            </a:r>
          </a:p>
          <a:p>
            <a:pPr marL="342900" indent="-342900">
              <a:buClr>
                <a:srgbClr val="F39200"/>
              </a:buClr>
              <a:buFont typeface="Wingdings" panose="05000000000000000000" pitchFamily="2" charset="2"/>
              <a:buChar char="§"/>
            </a:pPr>
            <a:r>
              <a:rPr lang="de-DE" sz="1400" dirty="0">
                <a:solidFill>
                  <a:schemeClr val="tx1"/>
                </a:solidFill>
                <a:latin typeface="Gill Sans MT" panose="020B0502020104020203" pitchFamily="34" charset="0"/>
              </a:rPr>
              <a:t>Backups von wichtigen Daten </a:t>
            </a:r>
            <a:r>
              <a:rPr lang="de-DE" sz="1400" dirty="0" err="1">
                <a:solidFill>
                  <a:schemeClr val="tx1"/>
                </a:solidFill>
                <a:latin typeface="Gill Sans MT" panose="020B0502020104020203" pitchFamily="34" charset="0"/>
              </a:rPr>
              <a:t>regeläßig</a:t>
            </a:r>
            <a:r>
              <a:rPr lang="de-DE" sz="1400" dirty="0">
                <a:solidFill>
                  <a:schemeClr val="tx1"/>
                </a:solidFill>
                <a:latin typeface="Gill Sans MT" panose="020B0502020104020203" pitchFamily="34" charset="0"/>
              </a:rPr>
              <a:t> anlegen</a:t>
            </a: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6</a:t>
            </a:fld>
            <a:endParaRPr lang="de-AT"/>
          </a:p>
        </p:txBody>
      </p:sp>
    </p:spTree>
    <p:extLst>
      <p:ext uri="{BB962C8B-B14F-4D97-AF65-F5344CB8AC3E}">
        <p14:creationId xmlns:p14="http://schemas.microsoft.com/office/powerpoint/2010/main" val="3342169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dirty="0"/>
              <a:t>Dein WhatsApp-Account ist </a:t>
            </a:r>
            <a:r>
              <a:rPr lang="de-AT" sz="1200" b="1" dirty="0"/>
              <a:t>mit deiner Handynummer verknüpft</a:t>
            </a:r>
            <a:r>
              <a:rPr lang="de-AT" sz="1200" dirty="0"/>
              <a:t>.</a:t>
            </a:r>
          </a:p>
          <a:p>
            <a:r>
              <a:rPr lang="de-AT" sz="1200" dirty="0"/>
              <a:t>Neue Nummer? Unbedingt den </a:t>
            </a:r>
            <a:r>
              <a:rPr lang="de-AT" sz="1200" b="1" dirty="0"/>
              <a:t>Account mit der alten Handynummer löschen!</a:t>
            </a:r>
            <a:r>
              <a:rPr lang="de-AT" sz="1200" dirty="0"/>
              <a:t> Ansonsten kann es passieren, dass ein/e andere/r unerlaubten Zugang zu deinem WhatsApp-Konto erhält!</a:t>
            </a:r>
          </a:p>
          <a:p>
            <a:r>
              <a:rPr lang="de-AT" sz="1200" b="1" dirty="0"/>
              <a:t>Funktion „Nummer ändern“</a:t>
            </a:r>
            <a:r>
              <a:rPr lang="de-AT" sz="1200" dirty="0"/>
              <a:t> in WhatsApp nützen! Der mit der alten Nummer verbundene Account wird gelöscht und die Account-Infos, Gruppen und Einstellungen zur neuen Telefonnummer migriert.</a:t>
            </a:r>
          </a:p>
        </p:txBody>
      </p:sp>
      <p:sp>
        <p:nvSpPr>
          <p:cNvPr id="4" name="Foliennummernplatzhalter 3"/>
          <p:cNvSpPr>
            <a:spLocks noGrp="1"/>
          </p:cNvSpPr>
          <p:nvPr>
            <p:ph type="sldNum" sz="quarter" idx="10"/>
          </p:nvPr>
        </p:nvSpPr>
        <p:spPr/>
        <p:txBody>
          <a:bodyPr/>
          <a:lstStyle/>
          <a:p>
            <a:fld id="{5BC9136F-CA9D-4FE5-85DC-58A8F95C26FC}" type="slidenum">
              <a:rPr lang="de-AT" smtClean="0"/>
              <a:t>7</a:t>
            </a:fld>
            <a:endParaRPr lang="de-AT"/>
          </a:p>
        </p:txBody>
      </p:sp>
    </p:spTree>
    <p:extLst>
      <p:ext uri="{BB962C8B-B14F-4D97-AF65-F5344CB8AC3E}">
        <p14:creationId xmlns:p14="http://schemas.microsoft.com/office/powerpoint/2010/main" val="325713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dirty="0"/>
              <a:t>Dein WhatsApp-Account ist </a:t>
            </a:r>
            <a:r>
              <a:rPr lang="de-AT" sz="1200" b="1" dirty="0"/>
              <a:t>mit deiner Handynummer verknüpft</a:t>
            </a:r>
            <a:r>
              <a:rPr lang="de-AT" sz="1200" dirty="0"/>
              <a:t>.</a:t>
            </a:r>
          </a:p>
          <a:p>
            <a:r>
              <a:rPr lang="de-AT" sz="1200" dirty="0"/>
              <a:t>Neue Nummer? Unbedingt den </a:t>
            </a:r>
            <a:r>
              <a:rPr lang="de-AT" sz="1200" b="1" dirty="0"/>
              <a:t>Account mit der alten Handynummer löschen!</a:t>
            </a:r>
            <a:r>
              <a:rPr lang="de-AT" sz="1200" dirty="0"/>
              <a:t> Ansonsten kann es passieren, dass ein/e andere/r unerlaubten Zugang zu deinem WhatsApp-Konto erhält!</a:t>
            </a:r>
          </a:p>
          <a:p>
            <a:r>
              <a:rPr lang="de-AT" sz="1200" b="1" dirty="0"/>
              <a:t>Funktion „Nummer ändern“</a:t>
            </a:r>
            <a:r>
              <a:rPr lang="de-AT" sz="1200" dirty="0"/>
              <a:t> in WhatsApp nützen! Der mit der alten Nummer verbundene Account wird gelöscht und die Account-Infos, Gruppen und Einstellungen zur neuen Telefonnummer migriert.</a:t>
            </a:r>
          </a:p>
        </p:txBody>
      </p:sp>
      <p:sp>
        <p:nvSpPr>
          <p:cNvPr id="4" name="Foliennummernplatzhalter 3"/>
          <p:cNvSpPr>
            <a:spLocks noGrp="1"/>
          </p:cNvSpPr>
          <p:nvPr>
            <p:ph type="sldNum" sz="quarter" idx="10"/>
          </p:nvPr>
        </p:nvSpPr>
        <p:spPr/>
        <p:txBody>
          <a:bodyPr/>
          <a:lstStyle/>
          <a:p>
            <a:fld id="{5BC9136F-CA9D-4FE5-85DC-58A8F95C26FC}" type="slidenum">
              <a:rPr lang="de-AT" smtClean="0"/>
              <a:t>8</a:t>
            </a:fld>
            <a:endParaRPr lang="de-AT"/>
          </a:p>
        </p:txBody>
      </p:sp>
    </p:spTree>
    <p:extLst>
      <p:ext uri="{BB962C8B-B14F-4D97-AF65-F5344CB8AC3E}">
        <p14:creationId xmlns:p14="http://schemas.microsoft.com/office/powerpoint/2010/main" val="2167891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514350" indent="-514350" defTabSz="914400">
              <a:lnSpc>
                <a:spcPct val="90000"/>
              </a:lnSpc>
              <a:spcBef>
                <a:spcPts val="1000"/>
              </a:spcBef>
              <a:buClr>
                <a:srgbClr val="F39200"/>
              </a:buClr>
              <a:buFont typeface="Wingdings" panose="05000000000000000000" pitchFamily="2" charset="2"/>
              <a:buChar char="§"/>
            </a:pPr>
            <a:r>
              <a:rPr lang="de-AT" sz="1200" dirty="0">
                <a:solidFill>
                  <a:schemeClr val="tx1"/>
                </a:solidFill>
                <a:latin typeface="Gill Sans MT" panose="020B0502020104020203" pitchFamily="34" charset="0"/>
              </a:rPr>
              <a:t>Es können Gruppen mit bis zu 256 Personen erstellt werden</a:t>
            </a:r>
          </a:p>
          <a:p>
            <a:pPr marL="514350" indent="-514350" defTabSz="914400">
              <a:lnSpc>
                <a:spcPct val="90000"/>
              </a:lnSpc>
              <a:spcBef>
                <a:spcPts val="1000"/>
              </a:spcBef>
              <a:buClr>
                <a:srgbClr val="F39200"/>
              </a:buClr>
              <a:buFont typeface="Wingdings" panose="05000000000000000000" pitchFamily="2" charset="2"/>
              <a:buChar char="§"/>
            </a:pPr>
            <a:r>
              <a:rPr lang="de-AT" sz="1200" dirty="0">
                <a:solidFill>
                  <a:schemeClr val="tx1"/>
                </a:solidFill>
                <a:latin typeface="Gill Sans MT" panose="020B0502020104020203" pitchFamily="34" charset="0"/>
              </a:rPr>
              <a:t>Alle Mitglieder können alle Nachrichten lesen und alle Nummern sehen</a:t>
            </a:r>
          </a:p>
          <a:p>
            <a:pPr marL="514350" indent="-514350" defTabSz="914400">
              <a:lnSpc>
                <a:spcPct val="90000"/>
              </a:lnSpc>
              <a:spcBef>
                <a:spcPts val="1000"/>
              </a:spcBef>
              <a:buClr>
                <a:srgbClr val="F39200"/>
              </a:buClr>
              <a:buFont typeface="Wingdings" panose="05000000000000000000" pitchFamily="2" charset="2"/>
              <a:buChar char="§"/>
            </a:pPr>
            <a:r>
              <a:rPr lang="de-AT" sz="1200" dirty="0">
                <a:solidFill>
                  <a:schemeClr val="tx1"/>
                </a:solidFill>
                <a:latin typeface="Gill Sans MT" panose="020B0502020104020203" pitchFamily="34" charset="0"/>
              </a:rPr>
              <a:t>Du kannst die Gruppe jederzeit wieder verlassen und den Admin blockieren</a:t>
            </a:r>
          </a:p>
          <a:p>
            <a:pPr marL="514350" indent="-514350" defTabSz="914400">
              <a:lnSpc>
                <a:spcPct val="90000"/>
              </a:lnSpc>
              <a:spcBef>
                <a:spcPts val="1000"/>
              </a:spcBef>
              <a:buClr>
                <a:srgbClr val="F39200"/>
              </a:buClr>
              <a:buFont typeface="Wingdings" panose="05000000000000000000" pitchFamily="2" charset="2"/>
              <a:buChar char="§"/>
            </a:pPr>
            <a:r>
              <a:rPr lang="de-AT" sz="1200" b="1" dirty="0">
                <a:solidFill>
                  <a:schemeClr val="tx1"/>
                </a:solidFill>
                <a:latin typeface="Gill Sans MT" panose="020B0502020104020203" pitchFamily="34" charset="0"/>
              </a:rPr>
              <a:t>Welche Gruppen </a:t>
            </a:r>
            <a:r>
              <a:rPr lang="de-AT" sz="1200" dirty="0">
                <a:solidFill>
                  <a:schemeClr val="tx1"/>
                </a:solidFill>
                <a:latin typeface="Gill Sans MT" panose="020B0502020104020203" pitchFamily="34" charset="0"/>
              </a:rPr>
              <a:t>haben wir?</a:t>
            </a:r>
          </a:p>
          <a:p>
            <a:pPr marL="514350" indent="-514350" defTabSz="914400">
              <a:lnSpc>
                <a:spcPct val="90000"/>
              </a:lnSpc>
              <a:spcBef>
                <a:spcPts val="1000"/>
              </a:spcBef>
              <a:buClr>
                <a:srgbClr val="F39200"/>
              </a:buClr>
              <a:buFont typeface="Wingdings" panose="05000000000000000000" pitchFamily="2" charset="2"/>
              <a:buChar char="§"/>
            </a:pPr>
            <a:r>
              <a:rPr lang="de-AT" sz="1200" b="1" dirty="0">
                <a:solidFill>
                  <a:schemeClr val="tx1"/>
                </a:solidFill>
                <a:latin typeface="Gill Sans MT" panose="020B0502020104020203" pitchFamily="34" charset="0"/>
              </a:rPr>
              <a:t>Warum</a:t>
            </a:r>
            <a:r>
              <a:rPr lang="de-AT" sz="1200" dirty="0">
                <a:solidFill>
                  <a:schemeClr val="tx1"/>
                </a:solidFill>
                <a:latin typeface="Gill Sans MT" panose="020B0502020104020203" pitchFamily="34" charset="0"/>
              </a:rPr>
              <a:t> wurden diese Gruppen gegründet?</a:t>
            </a:r>
          </a:p>
          <a:p>
            <a:pPr marL="514350" indent="-514350" defTabSz="914400">
              <a:lnSpc>
                <a:spcPct val="90000"/>
              </a:lnSpc>
              <a:spcBef>
                <a:spcPts val="1000"/>
              </a:spcBef>
              <a:buClr>
                <a:srgbClr val="F39200"/>
              </a:buClr>
              <a:buFont typeface="Wingdings" panose="05000000000000000000" pitchFamily="2" charset="2"/>
              <a:buChar char="§"/>
            </a:pPr>
            <a:r>
              <a:rPr lang="de-AT" sz="1200" b="1" dirty="0">
                <a:solidFill>
                  <a:schemeClr val="tx1"/>
                </a:solidFill>
                <a:latin typeface="Gill Sans MT" panose="020B0502020104020203" pitchFamily="34" charset="0"/>
              </a:rPr>
              <a:t>Wer</a:t>
            </a:r>
            <a:r>
              <a:rPr lang="de-AT" sz="1200" dirty="0">
                <a:solidFill>
                  <a:schemeClr val="tx1"/>
                </a:solidFill>
                <a:latin typeface="Gill Sans MT" panose="020B0502020104020203" pitchFamily="34" charset="0"/>
              </a:rPr>
              <a:t> ist für welche Gruppen verantwortlich?</a:t>
            </a:r>
          </a:p>
          <a:p>
            <a:pPr marL="514350" indent="-514350" defTabSz="914400">
              <a:lnSpc>
                <a:spcPct val="90000"/>
              </a:lnSpc>
              <a:spcBef>
                <a:spcPts val="1000"/>
              </a:spcBef>
              <a:buClr>
                <a:srgbClr val="F39200"/>
              </a:buClr>
              <a:buFont typeface="Wingdings" panose="05000000000000000000" pitchFamily="2" charset="2"/>
              <a:buChar char="§"/>
            </a:pPr>
            <a:r>
              <a:rPr lang="de-AT" sz="1200" b="1" dirty="0">
                <a:solidFill>
                  <a:schemeClr val="tx1"/>
                </a:solidFill>
                <a:latin typeface="Gill Sans MT" panose="020B0502020104020203" pitchFamily="34" charset="0"/>
              </a:rPr>
              <a:t>Welche Regeln </a:t>
            </a:r>
            <a:r>
              <a:rPr lang="de-AT" sz="1200" dirty="0">
                <a:solidFill>
                  <a:schemeClr val="tx1"/>
                </a:solidFill>
                <a:latin typeface="Gill Sans MT" panose="020B0502020104020203" pitchFamily="34" charset="0"/>
              </a:rPr>
              <a:t>haben wir? Welche sollten wir zusätzlich haben?</a:t>
            </a:r>
          </a:p>
        </p:txBody>
      </p:sp>
      <p:sp>
        <p:nvSpPr>
          <p:cNvPr id="4" name="Foliennummernplatzhalter 3"/>
          <p:cNvSpPr>
            <a:spLocks noGrp="1"/>
          </p:cNvSpPr>
          <p:nvPr>
            <p:ph type="sldNum" sz="quarter" idx="10"/>
          </p:nvPr>
        </p:nvSpPr>
        <p:spPr/>
        <p:txBody>
          <a:bodyPr/>
          <a:lstStyle/>
          <a:p>
            <a:fld id="{5BC9136F-CA9D-4FE5-85DC-58A8F95C26FC}" type="slidenum">
              <a:rPr lang="de-AT" smtClean="0"/>
              <a:t>9</a:t>
            </a:fld>
            <a:endParaRPr lang="de-AT"/>
          </a:p>
        </p:txBody>
      </p:sp>
    </p:spTree>
    <p:extLst>
      <p:ext uri="{BB962C8B-B14F-4D97-AF65-F5344CB8AC3E}">
        <p14:creationId xmlns:p14="http://schemas.microsoft.com/office/powerpoint/2010/main" val="9532158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07F583CA-E985-45C3-9E43-7DA385F0BC9A}"/>
              </a:ext>
            </a:extLst>
          </p:cNvPr>
          <p:cNvSpPr/>
          <p:nvPr userDrawn="1"/>
        </p:nvSpPr>
        <p:spPr>
          <a:xfrm>
            <a:off x="0" y="6400799"/>
            <a:ext cx="9144000" cy="457200"/>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pic>
        <p:nvPicPr>
          <p:cNvPr id="28" name="Grafik 27">
            <a:extLst>
              <a:ext uri="{FF2B5EF4-FFF2-40B4-BE49-F238E27FC236}">
                <a16:creationId xmlns:a16="http://schemas.microsoft.com/office/drawing/2014/main" id="{B5DC63F6-0BA1-4162-84DD-1F47B76EA3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90422" y="6546441"/>
            <a:ext cx="1634365" cy="228229"/>
          </a:xfrm>
          <a:prstGeom prst="rect">
            <a:avLst/>
          </a:prstGeom>
        </p:spPr>
      </p:pic>
      <p:pic>
        <p:nvPicPr>
          <p:cNvPr id="19" name="Grafik 18">
            <a:extLst>
              <a:ext uri="{FF2B5EF4-FFF2-40B4-BE49-F238E27FC236}">
                <a16:creationId xmlns:a16="http://schemas.microsoft.com/office/drawing/2014/main" id="{18A3DBAA-9D25-4A5E-822A-417D94EF2F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9213" y="6525002"/>
            <a:ext cx="877437" cy="224473"/>
          </a:xfrm>
          <a:prstGeom prst="rect">
            <a:avLst/>
          </a:prstGeom>
        </p:spPr>
      </p:pic>
      <p:pic>
        <p:nvPicPr>
          <p:cNvPr id="4" name="Grafik 3">
            <a:extLst>
              <a:ext uri="{FF2B5EF4-FFF2-40B4-BE49-F238E27FC236}">
                <a16:creationId xmlns:a16="http://schemas.microsoft.com/office/drawing/2014/main" id="{92E8AD5B-647E-4BB3-91E8-7E9E4A20A97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99342" y="6498107"/>
            <a:ext cx="740862" cy="290961"/>
          </a:xfrm>
          <a:prstGeom prst="rect">
            <a:avLst/>
          </a:prstGeom>
        </p:spPr>
      </p:pic>
      <p:pic>
        <p:nvPicPr>
          <p:cNvPr id="6" name="Grafik 5" descr="Ein Bild, das Poolball enthält.&#10;&#10;Automatisch generierte Beschreibung">
            <a:extLst>
              <a:ext uri="{FF2B5EF4-FFF2-40B4-BE49-F238E27FC236}">
                <a16:creationId xmlns:a16="http://schemas.microsoft.com/office/drawing/2014/main" id="{F04F51FA-8A92-40BE-8A42-9FA114078B1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30347" y="6577276"/>
            <a:ext cx="472807" cy="166557"/>
          </a:xfrm>
          <a:prstGeom prst="rect">
            <a:avLst/>
          </a:prstGeom>
        </p:spPr>
      </p:pic>
      <p:pic>
        <p:nvPicPr>
          <p:cNvPr id="12" name="Grafik 11" descr="Ein Bild, das Tisch, Laptop, sitzend, Person enthält.&#10;&#10;Automatisch generierte Beschreibung">
            <a:extLst>
              <a:ext uri="{FF2B5EF4-FFF2-40B4-BE49-F238E27FC236}">
                <a16:creationId xmlns:a16="http://schemas.microsoft.com/office/drawing/2014/main" id="{427660FB-B818-404D-84AE-E97B005A639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597"/>
          <a:stretch/>
        </p:blipFill>
        <p:spPr>
          <a:xfrm>
            <a:off x="0" y="-1"/>
            <a:ext cx="9144000" cy="6398213"/>
          </a:xfrm>
          <a:prstGeom prst="rect">
            <a:avLst/>
          </a:prstGeom>
        </p:spPr>
      </p:pic>
      <p:pic>
        <p:nvPicPr>
          <p:cNvPr id="3" name="Grafik 2">
            <a:extLst>
              <a:ext uri="{FF2B5EF4-FFF2-40B4-BE49-F238E27FC236}">
                <a16:creationId xmlns:a16="http://schemas.microsoft.com/office/drawing/2014/main" id="{159E1649-28F0-4A75-AAF2-3293848B261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39423" y="6463587"/>
            <a:ext cx="1710796" cy="360000"/>
          </a:xfrm>
          <a:prstGeom prst="rect">
            <a:avLst/>
          </a:prstGeom>
        </p:spPr>
      </p:pic>
    </p:spTree>
    <p:extLst>
      <p:ext uri="{BB962C8B-B14F-4D97-AF65-F5344CB8AC3E}">
        <p14:creationId xmlns:p14="http://schemas.microsoft.com/office/powerpoint/2010/main" val="27744570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 ganzflächig">
    <p:spTree>
      <p:nvGrpSpPr>
        <p:cNvPr id="1" name=""/>
        <p:cNvGrpSpPr/>
        <p:nvPr/>
      </p:nvGrpSpPr>
      <p:grpSpPr>
        <a:xfrm>
          <a:off x="0" y="0"/>
          <a:ext cx="0" cy="0"/>
          <a:chOff x="0" y="0"/>
          <a:chExt cx="0" cy="0"/>
        </a:xfrm>
      </p:grpSpPr>
      <p:sp>
        <p:nvSpPr>
          <p:cNvPr id="4" name="Bildplatzhalter 3"/>
          <p:cNvSpPr>
            <a:spLocks noGrp="1"/>
          </p:cNvSpPr>
          <p:nvPr>
            <p:ph type="pic" sz="quarter" idx="10"/>
          </p:nvPr>
        </p:nvSpPr>
        <p:spPr>
          <a:xfrm>
            <a:off x="0" y="0"/>
            <a:ext cx="9144000" cy="6858000"/>
          </a:xfrm>
        </p:spPr>
        <p:txBody>
          <a:bodyPr/>
          <a:lstStyle/>
          <a:p>
            <a:endParaRPr lang="de-AT"/>
          </a:p>
        </p:txBody>
      </p:sp>
      <p:pic>
        <p:nvPicPr>
          <p:cNvPr id="7" name="Grafik 6">
            <a:extLst>
              <a:ext uri="{FF2B5EF4-FFF2-40B4-BE49-F238E27FC236}">
                <a16:creationId xmlns:a16="http://schemas.microsoft.com/office/drawing/2014/main" id="{E5DA2513-EBD9-45BB-B232-9646601A8D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213" y="6525002"/>
            <a:ext cx="877437" cy="224473"/>
          </a:xfrm>
          <a:prstGeom prst="rect">
            <a:avLst/>
          </a:prstGeom>
        </p:spPr>
      </p:pic>
    </p:spTree>
    <p:extLst>
      <p:ext uri="{BB962C8B-B14F-4D97-AF65-F5344CB8AC3E}">
        <p14:creationId xmlns:p14="http://schemas.microsoft.com/office/powerpoint/2010/main" val="4030847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475024" y="308177"/>
            <a:ext cx="8515350" cy="898859"/>
          </a:xfrm>
        </p:spPr>
        <p:txBody>
          <a:bodyPr>
            <a:normAutofit/>
          </a:bodyPr>
          <a:lstStyle>
            <a:lvl1pPr>
              <a:defRPr sz="3600">
                <a:solidFill>
                  <a:srgbClr val="F39200"/>
                </a:solidFill>
              </a:defRPr>
            </a:lvl1pPr>
          </a:lstStyle>
          <a:p>
            <a:r>
              <a:rPr lang="de-DE" dirty="0"/>
              <a:t>Titelmasterformat durch Klicken bearbeiten</a:t>
            </a:r>
            <a:endParaRPr lang="en-US" dirty="0"/>
          </a:p>
        </p:txBody>
      </p:sp>
      <p:sp>
        <p:nvSpPr>
          <p:cNvPr id="3" name="Content Placeholder 2"/>
          <p:cNvSpPr>
            <a:spLocks noGrp="1"/>
          </p:cNvSpPr>
          <p:nvPr>
            <p:ph idx="1"/>
          </p:nvPr>
        </p:nvSpPr>
        <p:spPr>
          <a:xfrm>
            <a:off x="475024" y="1394801"/>
            <a:ext cx="7886700" cy="4689475"/>
          </a:xfrm>
        </p:spPr>
        <p:txBody>
          <a:bodyPr/>
          <a:lstStyle>
            <a:lvl1pPr marL="514350" indent="-514350">
              <a:buClr>
                <a:srgbClr val="F39200"/>
              </a:buClr>
              <a:buFont typeface="Wingdings" panose="05000000000000000000" pitchFamily="2" charset="2"/>
              <a:buChar char="§"/>
              <a:defRPr/>
            </a:lvl1pPr>
            <a:lvl2pPr marL="896938" indent="-439738">
              <a:buClr>
                <a:srgbClr val="F39200"/>
              </a:buClr>
              <a:buFont typeface="Wingdings" panose="05000000000000000000" pitchFamily="2" charset="2"/>
              <a:buChar char="§"/>
              <a:defRPr/>
            </a:lvl2pPr>
            <a:lvl3pPr marL="1371600" indent="-457200">
              <a:buClr>
                <a:srgbClr val="F39200"/>
              </a:buClr>
              <a:buFont typeface="Wingdings" panose="05000000000000000000" pitchFamily="2" charset="2"/>
              <a:buChar char="§"/>
              <a:defRPr/>
            </a:lvl3pPr>
            <a:lvl4pPr marL="1600200" indent="-228600">
              <a:buClr>
                <a:srgbClr val="F39200"/>
              </a:buClr>
              <a:buFont typeface="Wingdings" panose="05000000000000000000" pitchFamily="2" charset="2"/>
              <a:buChar char="§"/>
              <a:defRPr/>
            </a:lvl4pPr>
            <a:lvl5pPr marL="2057400" indent="-228600">
              <a:buClr>
                <a:srgbClr val="F39200"/>
              </a:buClr>
              <a:buFont typeface="Wingdings" panose="05000000000000000000" pitchFamily="2" charset="2"/>
              <a:buChar char="§"/>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pic>
        <p:nvPicPr>
          <p:cNvPr id="4" name="Grafik 3">
            <a:extLst>
              <a:ext uri="{FF2B5EF4-FFF2-40B4-BE49-F238E27FC236}">
                <a16:creationId xmlns:a16="http://schemas.microsoft.com/office/drawing/2014/main" id="{18429777-9F23-4BEE-871E-ACC185D171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213" y="6525002"/>
            <a:ext cx="877437" cy="224473"/>
          </a:xfrm>
          <a:prstGeom prst="rect">
            <a:avLst/>
          </a:prstGeom>
        </p:spPr>
      </p:pic>
    </p:spTree>
    <p:extLst>
      <p:ext uri="{BB962C8B-B14F-4D97-AF65-F5344CB8AC3E}">
        <p14:creationId xmlns:p14="http://schemas.microsoft.com/office/powerpoint/2010/main" val="3404757290"/>
      </p:ext>
    </p:extLst>
  </p:cSld>
  <p:clrMapOvr>
    <a:masterClrMapping/>
  </p:clrMapOvr>
  <p:extLst>
    <p:ext uri="{DCECCB84-F9BA-43D5-87BE-67443E8EF086}">
      <p15:sldGuideLst xmlns:p15="http://schemas.microsoft.com/office/powerpoint/2012/main">
        <p15:guide id="1" orient="horz" pos="2160">
          <p15:clr>
            <a:srgbClr val="FBAE40"/>
          </p15:clr>
        </p15:guide>
        <p15:guide id="2" pos="36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893C1D3-05D7-4930-B66F-E7EAA8BD3065}"/>
              </a:ext>
            </a:extLst>
          </p:cNvPr>
          <p:cNvSpPr>
            <a:spLocks noGrp="1"/>
          </p:cNvSpPr>
          <p:nvPr>
            <p:ph type="title"/>
          </p:nvPr>
        </p:nvSpPr>
        <p:spPr>
          <a:xfrm>
            <a:off x="475024" y="308177"/>
            <a:ext cx="8515350" cy="898859"/>
          </a:xfrm>
        </p:spPr>
        <p:txBody>
          <a:bodyPr>
            <a:normAutofit/>
          </a:bodyPr>
          <a:lstStyle>
            <a:lvl1pPr>
              <a:defRPr sz="3600">
                <a:solidFill>
                  <a:srgbClr val="F39200"/>
                </a:solidFill>
              </a:defRPr>
            </a:lvl1pPr>
          </a:lstStyle>
          <a:p>
            <a:r>
              <a:rPr lang="de-DE" dirty="0"/>
              <a:t>Titelmasterformat durch Klicken bearbeiten</a:t>
            </a:r>
            <a:endParaRPr lang="en-US" dirty="0"/>
          </a:p>
        </p:txBody>
      </p:sp>
      <p:pic>
        <p:nvPicPr>
          <p:cNvPr id="3" name="Grafik 2">
            <a:extLst>
              <a:ext uri="{FF2B5EF4-FFF2-40B4-BE49-F238E27FC236}">
                <a16:creationId xmlns:a16="http://schemas.microsoft.com/office/drawing/2014/main" id="{17CC122C-E5BC-4E03-ACB4-689EE5E89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213" y="6525002"/>
            <a:ext cx="877437" cy="224473"/>
          </a:xfrm>
          <a:prstGeom prst="rect">
            <a:avLst/>
          </a:prstGeom>
        </p:spPr>
      </p:pic>
    </p:spTree>
    <p:extLst>
      <p:ext uri="{BB962C8B-B14F-4D97-AF65-F5344CB8AC3E}">
        <p14:creationId xmlns:p14="http://schemas.microsoft.com/office/powerpoint/2010/main" val="1504867014"/>
      </p:ext>
    </p:extLst>
  </p:cSld>
  <p:clrMapOvr>
    <a:masterClrMapping/>
  </p:clrMapOvr>
  <p:extLst>
    <p:ext uri="{DCECCB84-F9BA-43D5-87BE-67443E8EF086}">
      <p15:sldGuideLst xmlns:p15="http://schemas.microsoft.com/office/powerpoint/2012/main">
        <p15:guide id="1" orient="horz" pos="2160">
          <p15:clr>
            <a:srgbClr val="FBAE40"/>
          </p15:clr>
        </p15:guide>
        <p15:guide id="2" pos="36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7" name="Rechteck 6"/>
          <p:cNvSpPr/>
          <p:nvPr userDrawn="1"/>
        </p:nvSpPr>
        <p:spPr>
          <a:xfrm>
            <a:off x="0" y="3219395"/>
            <a:ext cx="9144000" cy="1620024"/>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 name="Title 1"/>
          <p:cNvSpPr>
            <a:spLocks noGrp="1"/>
          </p:cNvSpPr>
          <p:nvPr>
            <p:ph type="title"/>
          </p:nvPr>
        </p:nvSpPr>
        <p:spPr>
          <a:xfrm>
            <a:off x="147088" y="3219395"/>
            <a:ext cx="8738119" cy="1318100"/>
          </a:xfrm>
        </p:spPr>
        <p:txBody>
          <a:bodyPr anchor="b">
            <a:normAutofit/>
          </a:bodyPr>
          <a:lstStyle>
            <a:lvl1pPr>
              <a:defRPr sz="4000" b="1">
                <a:solidFill>
                  <a:schemeClr val="bg1"/>
                </a:solidFill>
              </a:defRPr>
            </a:lvl1pPr>
          </a:lstStyle>
          <a:p>
            <a:r>
              <a:rPr lang="de-DE" dirty="0"/>
              <a:t>Titelmasterformat durch Klicken bearbeiten</a:t>
            </a:r>
            <a:endParaRPr lang="en-US" dirty="0"/>
          </a:p>
        </p:txBody>
      </p:sp>
      <p:pic>
        <p:nvPicPr>
          <p:cNvPr id="15" name="Grafik 14">
            <a:extLst>
              <a:ext uri="{FF2B5EF4-FFF2-40B4-BE49-F238E27FC236}">
                <a16:creationId xmlns:a16="http://schemas.microsoft.com/office/drawing/2014/main" id="{1268F025-C003-483D-AE9D-9C8551B0D2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208" y="71404"/>
            <a:ext cx="2384736" cy="610084"/>
          </a:xfrm>
          <a:prstGeom prst="rect">
            <a:avLst/>
          </a:prstGeom>
        </p:spPr>
      </p:pic>
      <p:pic>
        <p:nvPicPr>
          <p:cNvPr id="5" name="Grafik 4">
            <a:extLst>
              <a:ext uri="{FF2B5EF4-FFF2-40B4-BE49-F238E27FC236}">
                <a16:creationId xmlns:a16="http://schemas.microsoft.com/office/drawing/2014/main" id="{647A76A5-29C5-4502-A0C1-199576E7AC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9213" y="6525002"/>
            <a:ext cx="877437" cy="224473"/>
          </a:xfrm>
          <a:prstGeom prst="rect">
            <a:avLst/>
          </a:prstGeom>
        </p:spPr>
      </p:pic>
    </p:spTree>
    <p:extLst>
      <p:ext uri="{BB962C8B-B14F-4D97-AF65-F5344CB8AC3E}">
        <p14:creationId xmlns:p14="http://schemas.microsoft.com/office/powerpoint/2010/main" val="763013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51951"/>
            <a:ext cx="3886200" cy="4645513"/>
          </a:xfrm>
        </p:spPr>
        <p:txBody>
          <a:bodyPr/>
          <a:lstStyle>
            <a:lvl1pPr marL="514350" indent="-514350">
              <a:buFont typeface="Wingdings" panose="05000000000000000000" pitchFamily="2" charset="2"/>
              <a:buChar char="§"/>
              <a:defRPr/>
            </a:lvl1pPr>
            <a:lvl2pPr marL="685800" indent="-228600">
              <a:buFont typeface="Wingdings" panose="05000000000000000000" pitchFamily="2" charset="2"/>
              <a:buChar char="§"/>
              <a:defRPr/>
            </a:lvl2pPr>
            <a:lvl3pPr marL="1371600" indent="-4572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Content Placeholder 3"/>
          <p:cNvSpPr>
            <a:spLocks noGrp="1"/>
          </p:cNvSpPr>
          <p:nvPr>
            <p:ph sz="half" idx="2"/>
          </p:nvPr>
        </p:nvSpPr>
        <p:spPr>
          <a:xfrm>
            <a:off x="4629150" y="1451951"/>
            <a:ext cx="3886200" cy="4645513"/>
          </a:xfrm>
        </p:spPr>
        <p:txBody>
          <a:bodyPr/>
          <a:lstStyle>
            <a:lvl1pPr marL="514350" indent="-514350">
              <a:buFont typeface="Wingdings" panose="05000000000000000000" pitchFamily="2" charset="2"/>
              <a:buChar char="§"/>
              <a:defRPr/>
            </a:lvl1pPr>
            <a:lvl2pPr marL="685800" indent="-228600">
              <a:buFont typeface="Wingdings" panose="05000000000000000000" pitchFamily="2" charset="2"/>
              <a:buChar char="§"/>
              <a:defRPr/>
            </a:lvl2pPr>
            <a:lvl3pPr marL="1371600" indent="-4572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0" name="Slide Number Placeholder 5"/>
          <p:cNvSpPr txBox="1">
            <a:spLocks/>
          </p:cNvSpPr>
          <p:nvPr userDrawn="1"/>
        </p:nvSpPr>
        <p:spPr>
          <a:xfrm>
            <a:off x="7892414" y="6395402"/>
            <a:ext cx="622935" cy="365125"/>
          </a:xfrm>
          <a:prstGeom prst="rect">
            <a:avLst/>
          </a:prstGeom>
        </p:spPr>
        <p:txBody>
          <a:bodyPr/>
          <a:lstStyle>
            <a:defPPr>
              <a:defRPr lang="en-US"/>
            </a:defPPr>
            <a:lvl1pPr marL="0" algn="l" defTabSz="457200" rtl="0" eaLnBrk="1" latinLnBrk="0" hangingPunct="1">
              <a:defRPr sz="1800" kern="1200">
                <a:solidFill>
                  <a:schemeClr val="bg1"/>
                </a:solidFill>
                <a:latin typeface="Gill Sans MT" panose="020B05020201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AT" dirty="0"/>
          </a:p>
        </p:txBody>
      </p:sp>
      <p:sp>
        <p:nvSpPr>
          <p:cNvPr id="23" name="Title 1">
            <a:extLst>
              <a:ext uri="{FF2B5EF4-FFF2-40B4-BE49-F238E27FC236}">
                <a16:creationId xmlns:a16="http://schemas.microsoft.com/office/drawing/2014/main" id="{F63ABA5C-3763-4652-AE96-93F9C2860D21}"/>
              </a:ext>
            </a:extLst>
          </p:cNvPr>
          <p:cNvSpPr>
            <a:spLocks noGrp="1"/>
          </p:cNvSpPr>
          <p:nvPr>
            <p:ph type="title"/>
          </p:nvPr>
        </p:nvSpPr>
        <p:spPr>
          <a:xfrm>
            <a:off x="475024" y="308177"/>
            <a:ext cx="8515350" cy="898859"/>
          </a:xfrm>
        </p:spPr>
        <p:txBody>
          <a:bodyPr>
            <a:normAutofit/>
          </a:bodyPr>
          <a:lstStyle>
            <a:lvl1pPr>
              <a:defRPr sz="3600">
                <a:solidFill>
                  <a:srgbClr val="F39200"/>
                </a:solidFill>
              </a:defRPr>
            </a:lvl1pPr>
          </a:lstStyle>
          <a:p>
            <a:r>
              <a:rPr lang="de-DE" dirty="0"/>
              <a:t>Titelmasterformat durch Klicken bearbeiten</a:t>
            </a:r>
            <a:endParaRPr lang="en-US" dirty="0"/>
          </a:p>
        </p:txBody>
      </p:sp>
      <p:pic>
        <p:nvPicPr>
          <p:cNvPr id="9" name="Grafik 8">
            <a:extLst>
              <a:ext uri="{FF2B5EF4-FFF2-40B4-BE49-F238E27FC236}">
                <a16:creationId xmlns:a16="http://schemas.microsoft.com/office/drawing/2014/main" id="{8645B0DD-711A-4473-8D24-BC654F86B9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213" y="6525002"/>
            <a:ext cx="877437" cy="224473"/>
          </a:xfrm>
          <a:prstGeom prst="rect">
            <a:avLst/>
          </a:prstGeom>
        </p:spPr>
      </p:pic>
    </p:spTree>
    <p:extLst>
      <p:ext uri="{BB962C8B-B14F-4D97-AF65-F5344CB8AC3E}">
        <p14:creationId xmlns:p14="http://schemas.microsoft.com/office/powerpoint/2010/main" val="39815117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6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399809"/>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Formatvorlagen des Textmasters bearbeiten</a:t>
            </a:r>
          </a:p>
        </p:txBody>
      </p:sp>
      <p:sp>
        <p:nvSpPr>
          <p:cNvPr id="4" name="Content Placeholder 3"/>
          <p:cNvSpPr>
            <a:spLocks noGrp="1"/>
          </p:cNvSpPr>
          <p:nvPr>
            <p:ph sz="half" idx="2"/>
          </p:nvPr>
        </p:nvSpPr>
        <p:spPr>
          <a:xfrm>
            <a:off x="628650" y="2223720"/>
            <a:ext cx="3868340" cy="3842971"/>
          </a:xfrm>
        </p:spPr>
        <p:txBody>
          <a:bodyPr/>
          <a:lstStyle>
            <a:lvl1pPr marL="514350" indent="-514350">
              <a:buFontTx/>
              <a:buBlip>
                <a:blip r:embed="rId2"/>
              </a:buBlip>
              <a:defRPr/>
            </a:lvl1pPr>
            <a:lvl2pPr marL="685800" indent="-228600">
              <a:buFontTx/>
              <a:buBlip>
                <a:blip r:embed="rId2"/>
              </a:buBlip>
              <a:defRPr/>
            </a:lvl2pPr>
            <a:lvl3pPr marL="1371600" indent="-4572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Text Placeholder 4"/>
          <p:cNvSpPr>
            <a:spLocks noGrp="1"/>
          </p:cNvSpPr>
          <p:nvPr>
            <p:ph type="body" sz="quarter" idx="3"/>
          </p:nvPr>
        </p:nvSpPr>
        <p:spPr>
          <a:xfrm>
            <a:off x="4627958" y="1399809"/>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4627958" y="2223720"/>
            <a:ext cx="3887391" cy="3842971"/>
          </a:xfrm>
        </p:spPr>
        <p:txBody>
          <a:bodyPr/>
          <a:lstStyle>
            <a:lvl1pPr marL="514350" indent="-514350">
              <a:buFontTx/>
              <a:buBlip>
                <a:blip r:embed="rId2"/>
              </a:buBlip>
              <a:defRPr/>
            </a:lvl1pPr>
            <a:lvl2pPr marL="685800" indent="-228600">
              <a:buFontTx/>
              <a:buBlip>
                <a:blip r:embed="rId2"/>
              </a:buBlip>
              <a:defRPr/>
            </a:lvl2pPr>
            <a:lvl3pPr marL="1371600" indent="-4572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1" name="Slide Number Placeholder 5"/>
          <p:cNvSpPr txBox="1">
            <a:spLocks/>
          </p:cNvSpPr>
          <p:nvPr userDrawn="1"/>
        </p:nvSpPr>
        <p:spPr>
          <a:xfrm>
            <a:off x="7892414" y="6395402"/>
            <a:ext cx="622935" cy="365125"/>
          </a:xfrm>
          <a:prstGeom prst="rect">
            <a:avLst/>
          </a:prstGeom>
        </p:spPr>
        <p:txBody>
          <a:bodyPr/>
          <a:lstStyle>
            <a:defPPr>
              <a:defRPr lang="en-US"/>
            </a:defPPr>
            <a:lvl1pPr marL="0" algn="l" defTabSz="457200" rtl="0" eaLnBrk="1" latinLnBrk="0" hangingPunct="1">
              <a:defRPr sz="1800" kern="1200">
                <a:solidFill>
                  <a:schemeClr val="bg1"/>
                </a:solidFill>
                <a:latin typeface="Gill Sans MT" panose="020B05020201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AT" dirty="0"/>
          </a:p>
        </p:txBody>
      </p:sp>
      <p:sp>
        <p:nvSpPr>
          <p:cNvPr id="27" name="Title 1">
            <a:extLst>
              <a:ext uri="{FF2B5EF4-FFF2-40B4-BE49-F238E27FC236}">
                <a16:creationId xmlns:a16="http://schemas.microsoft.com/office/drawing/2014/main" id="{007D317B-BD82-4A76-8E33-568C01648C48}"/>
              </a:ext>
            </a:extLst>
          </p:cNvPr>
          <p:cNvSpPr>
            <a:spLocks noGrp="1"/>
          </p:cNvSpPr>
          <p:nvPr>
            <p:ph type="title"/>
          </p:nvPr>
        </p:nvSpPr>
        <p:spPr>
          <a:xfrm>
            <a:off x="475024" y="308177"/>
            <a:ext cx="8515350" cy="898859"/>
          </a:xfrm>
        </p:spPr>
        <p:txBody>
          <a:bodyPr>
            <a:normAutofit/>
          </a:bodyPr>
          <a:lstStyle>
            <a:lvl1pPr>
              <a:defRPr sz="3600">
                <a:solidFill>
                  <a:srgbClr val="F39200"/>
                </a:solidFill>
              </a:defRPr>
            </a:lvl1pPr>
          </a:lstStyle>
          <a:p>
            <a:r>
              <a:rPr lang="de-DE" dirty="0"/>
              <a:t>Titelmasterformat durch Klicken bearbeiten</a:t>
            </a:r>
            <a:endParaRPr lang="en-US" dirty="0"/>
          </a:p>
        </p:txBody>
      </p:sp>
      <p:pic>
        <p:nvPicPr>
          <p:cNvPr id="11" name="Grafik 10">
            <a:extLst>
              <a:ext uri="{FF2B5EF4-FFF2-40B4-BE49-F238E27FC236}">
                <a16:creationId xmlns:a16="http://schemas.microsoft.com/office/drawing/2014/main" id="{DF0AA51D-D11B-48B5-99FD-780C33AB4C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9213" y="6525002"/>
            <a:ext cx="877437" cy="224473"/>
          </a:xfrm>
          <a:prstGeom prst="rect">
            <a:avLst/>
          </a:prstGeom>
        </p:spPr>
      </p:pic>
    </p:spTree>
    <p:extLst>
      <p:ext uri="{BB962C8B-B14F-4D97-AF65-F5344CB8AC3E}">
        <p14:creationId xmlns:p14="http://schemas.microsoft.com/office/powerpoint/2010/main" val="8676211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6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ßzeile">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028C96E-22BF-450A-829D-B53842CB3D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213" y="6525002"/>
            <a:ext cx="877437" cy="224473"/>
          </a:xfrm>
          <a:prstGeom prst="rect">
            <a:avLst/>
          </a:prstGeom>
        </p:spPr>
      </p:pic>
    </p:spTree>
    <p:extLst>
      <p:ext uri="{BB962C8B-B14F-4D97-AF65-F5344CB8AC3E}">
        <p14:creationId xmlns:p14="http://schemas.microsoft.com/office/powerpoint/2010/main" val="3936551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ßzeile mit Bild ganzflächig">
    <p:spTree>
      <p:nvGrpSpPr>
        <p:cNvPr id="1" name=""/>
        <p:cNvGrpSpPr/>
        <p:nvPr/>
      </p:nvGrpSpPr>
      <p:grpSpPr>
        <a:xfrm>
          <a:off x="0" y="0"/>
          <a:ext cx="0" cy="0"/>
          <a:chOff x="0" y="0"/>
          <a:chExt cx="0" cy="0"/>
        </a:xfrm>
      </p:grpSpPr>
      <p:sp>
        <p:nvSpPr>
          <p:cNvPr id="7" name="Inhaltsplatzhalter 6"/>
          <p:cNvSpPr>
            <a:spLocks noGrp="1"/>
          </p:cNvSpPr>
          <p:nvPr>
            <p:ph sz="quarter" idx="13"/>
          </p:nvPr>
        </p:nvSpPr>
        <p:spPr>
          <a:xfrm>
            <a:off x="0" y="0"/>
            <a:ext cx="9144000" cy="6326188"/>
          </a:xfrm>
        </p:spPr>
        <p:txBody>
          <a:bodyPr/>
          <a:lstStyle/>
          <a:p>
            <a:pPr lvl="0"/>
            <a:endParaRPr lang="de-AT" dirty="0"/>
          </a:p>
        </p:txBody>
      </p:sp>
      <p:pic>
        <p:nvPicPr>
          <p:cNvPr id="6" name="Grafik 5">
            <a:extLst>
              <a:ext uri="{FF2B5EF4-FFF2-40B4-BE49-F238E27FC236}">
                <a16:creationId xmlns:a16="http://schemas.microsoft.com/office/drawing/2014/main" id="{33EC80BC-4923-4CDC-B38C-C61CC9E961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213" y="6525002"/>
            <a:ext cx="877437" cy="224473"/>
          </a:xfrm>
          <a:prstGeom prst="rect">
            <a:avLst/>
          </a:prstGeom>
        </p:spPr>
      </p:pic>
    </p:spTree>
    <p:extLst>
      <p:ext uri="{BB962C8B-B14F-4D97-AF65-F5344CB8AC3E}">
        <p14:creationId xmlns:p14="http://schemas.microsoft.com/office/powerpoint/2010/main" val="1133317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el ohne Fußzeile">
    <p:spTree>
      <p:nvGrpSpPr>
        <p:cNvPr id="1" name=""/>
        <p:cNvGrpSpPr/>
        <p:nvPr/>
      </p:nvGrpSpPr>
      <p:grpSpPr>
        <a:xfrm>
          <a:off x="0" y="0"/>
          <a:ext cx="0" cy="0"/>
          <a:chOff x="0" y="0"/>
          <a:chExt cx="0" cy="0"/>
        </a:xfrm>
      </p:grpSpPr>
      <p:sp>
        <p:nvSpPr>
          <p:cNvPr id="2" name="Title 1"/>
          <p:cNvSpPr>
            <a:spLocks noGrp="1"/>
          </p:cNvSpPr>
          <p:nvPr>
            <p:ph type="title"/>
          </p:nvPr>
        </p:nvSpPr>
        <p:spPr>
          <a:xfrm>
            <a:off x="475024" y="308177"/>
            <a:ext cx="8515350" cy="898859"/>
          </a:xfrm>
        </p:spPr>
        <p:txBody>
          <a:bodyPr>
            <a:normAutofit/>
          </a:bodyPr>
          <a:lstStyle>
            <a:lvl1pPr>
              <a:defRPr sz="3600">
                <a:solidFill>
                  <a:schemeClr val="bg1"/>
                </a:solidFill>
              </a:defRPr>
            </a:lvl1pPr>
          </a:lstStyle>
          <a:p>
            <a:r>
              <a:rPr lang="de-DE" dirty="0"/>
              <a:t>Titelmasterformat durch Klicken bearbeiten</a:t>
            </a:r>
            <a:endParaRPr lang="en-US" dirty="0"/>
          </a:p>
        </p:txBody>
      </p:sp>
      <p:sp>
        <p:nvSpPr>
          <p:cNvPr id="3" name="Content Placeholder 2"/>
          <p:cNvSpPr>
            <a:spLocks noGrp="1"/>
          </p:cNvSpPr>
          <p:nvPr>
            <p:ph idx="1"/>
          </p:nvPr>
        </p:nvSpPr>
        <p:spPr>
          <a:xfrm>
            <a:off x="475024" y="1394801"/>
            <a:ext cx="7886700" cy="4689475"/>
          </a:xfrm>
        </p:spPr>
        <p:txBody>
          <a:bodyPr/>
          <a:lstStyle>
            <a:lvl1pPr marL="514350" indent="-514350">
              <a:buClr>
                <a:srgbClr val="F39200"/>
              </a:buClr>
              <a:buFont typeface="Wingdings" panose="05000000000000000000" pitchFamily="2" charset="2"/>
              <a:buChar char="§"/>
              <a:defRPr/>
            </a:lvl1pPr>
            <a:lvl2pPr marL="896938" indent="-439738">
              <a:buClr>
                <a:srgbClr val="F39200"/>
              </a:buClr>
              <a:buFont typeface="Wingdings" panose="05000000000000000000" pitchFamily="2" charset="2"/>
              <a:buChar char="§"/>
              <a:defRPr/>
            </a:lvl2pPr>
            <a:lvl3pPr marL="1371600" indent="-457200">
              <a:buClr>
                <a:srgbClr val="F39200"/>
              </a:buClr>
              <a:buFont typeface="Wingdings" panose="05000000000000000000" pitchFamily="2" charset="2"/>
              <a:buChar char="§"/>
              <a:defRPr/>
            </a:lvl3pPr>
            <a:lvl4pPr marL="1600200" indent="-228600">
              <a:buClr>
                <a:srgbClr val="F39200"/>
              </a:buClr>
              <a:buFont typeface="Wingdings" panose="05000000000000000000" pitchFamily="2" charset="2"/>
              <a:buChar char="§"/>
              <a:defRPr/>
            </a:lvl4pPr>
            <a:lvl5pPr marL="2057400" indent="-228600">
              <a:buClr>
                <a:srgbClr val="F39200"/>
              </a:buClr>
              <a:buFont typeface="Wingdings" panose="05000000000000000000" pitchFamily="2" charset="2"/>
              <a:buChar char="§"/>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pic>
        <p:nvPicPr>
          <p:cNvPr id="7" name="Grafik 6">
            <a:extLst>
              <a:ext uri="{FF2B5EF4-FFF2-40B4-BE49-F238E27FC236}">
                <a16:creationId xmlns:a16="http://schemas.microsoft.com/office/drawing/2014/main" id="{DBAEA7A7-DA9F-4B36-A65E-B2E0369424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213" y="6525002"/>
            <a:ext cx="877437" cy="224473"/>
          </a:xfrm>
          <a:prstGeom prst="rect">
            <a:avLst/>
          </a:prstGeom>
        </p:spPr>
      </p:pic>
    </p:spTree>
    <p:extLst>
      <p:ext uri="{BB962C8B-B14F-4D97-AF65-F5344CB8AC3E}">
        <p14:creationId xmlns:p14="http://schemas.microsoft.com/office/powerpoint/2010/main" val="799476765"/>
      </p:ext>
    </p:extLst>
  </p:cSld>
  <p:clrMapOvr>
    <a:masterClrMapping/>
  </p:clrMapOvr>
  <p:extLst>
    <p:ext uri="{DCECCB84-F9BA-43D5-87BE-67443E8EF086}">
      <p15:sldGuideLst xmlns:p15="http://schemas.microsoft.com/office/powerpoint/2012/main">
        <p15:guide id="1" orient="horz" pos="2160">
          <p15:clr>
            <a:srgbClr val="FBAE40"/>
          </p15:clr>
        </p15:guide>
        <p15:guide id="2" pos="36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C3B2017B-50B4-4420-A9BC-0C5E995D8564}"/>
              </a:ext>
            </a:extLst>
          </p:cNvPr>
          <p:cNvSpPr/>
          <p:nvPr userDrawn="1"/>
        </p:nvSpPr>
        <p:spPr>
          <a:xfrm>
            <a:off x="0" y="0"/>
            <a:ext cx="9144000" cy="6858000"/>
          </a:xfrm>
          <a:prstGeom prst="rect">
            <a:avLst/>
          </a:prstGeom>
          <a:solidFill>
            <a:schemeClr val="bg1">
              <a:lumMod val="85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dirty="0"/>
              <a:t>Titelmasterformat durch Klicken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Rechteck 3">
            <a:extLst>
              <a:ext uri="{FF2B5EF4-FFF2-40B4-BE49-F238E27FC236}">
                <a16:creationId xmlns:a16="http://schemas.microsoft.com/office/drawing/2014/main" id="{A318EA8C-EE6C-4E86-BFF4-2D2C532FE970}"/>
              </a:ext>
            </a:extLst>
          </p:cNvPr>
          <p:cNvSpPr/>
          <p:nvPr userDrawn="1"/>
        </p:nvSpPr>
        <p:spPr>
          <a:xfrm>
            <a:off x="0" y="6400799"/>
            <a:ext cx="9144000" cy="457200"/>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spTree>
    <p:extLst>
      <p:ext uri="{BB962C8B-B14F-4D97-AF65-F5344CB8AC3E}">
        <p14:creationId xmlns:p14="http://schemas.microsoft.com/office/powerpoint/2010/main" val="24876467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85" r:id="rId3"/>
    <p:sldLayoutId id="2147483663" r:id="rId4"/>
    <p:sldLayoutId id="2147483664" r:id="rId5"/>
    <p:sldLayoutId id="2147483665" r:id="rId6"/>
    <p:sldLayoutId id="2147483681" r:id="rId7"/>
    <p:sldLayoutId id="2147483682" r:id="rId8"/>
    <p:sldLayoutId id="2147483684" r:id="rId9"/>
    <p:sldLayoutId id="2147483678" r:id="rId10"/>
  </p:sldLayoutIdLst>
  <p:hf hdr="0" ftr="0" dt="0"/>
  <p:txStyles>
    <p:titleStyle>
      <a:lvl1pPr algn="l" defTabSz="914400" rtl="0" eaLnBrk="1" latinLnBrk="0" hangingPunct="1">
        <a:lnSpc>
          <a:spcPct val="90000"/>
        </a:lnSpc>
        <a:spcBef>
          <a:spcPct val="0"/>
        </a:spcBef>
        <a:buNone/>
        <a:defRPr sz="4000" kern="1200">
          <a:solidFill>
            <a:srgbClr val="434F55"/>
          </a:solidFill>
          <a:latin typeface="Gill Sans MT" panose="020B0502020104020203" pitchFamily="34" charset="0"/>
          <a:ea typeface="+mj-ea"/>
          <a:cs typeface="+mj-cs"/>
        </a:defRPr>
      </a:lvl1pPr>
    </p:titleStyle>
    <p:bodyStyle>
      <a:lvl1pPr marL="514350" indent="-514350" algn="l" defTabSz="914400" rtl="0" eaLnBrk="1" latinLnBrk="0" hangingPunct="1">
        <a:lnSpc>
          <a:spcPct val="90000"/>
        </a:lnSpc>
        <a:spcBef>
          <a:spcPts val="10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2pPr>
      <a:lvl3pPr marL="1371600" indent="-4572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hyperlink" Target="http://www.watchlist-internet.at/" TargetMode="External"/><Relationship Id="rId4" Type="http://schemas.openxmlformats.org/officeDocument/2006/relationships/hyperlink" Target="http://www.ombudsmann.at/"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bewerbungsportal.ams.or.at/bewerbungsportal/"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hyperlink" Target="https://www.monster.at/karriereberatung/bewerbungs-tipps" TargetMode="External"/><Relationship Id="rId4" Type="http://schemas.openxmlformats.org/officeDocument/2006/relationships/hyperlink" Target="https://www.karriere.at/c/online-bewerbung"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E101EF-DFA5-4C92-9E17-726B0084C0A8}"/>
              </a:ext>
            </a:extLst>
          </p:cNvPr>
          <p:cNvSpPr/>
          <p:nvPr/>
        </p:nvSpPr>
        <p:spPr>
          <a:xfrm>
            <a:off x="-1" y="5306801"/>
            <a:ext cx="9144001" cy="805465"/>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sp>
        <p:nvSpPr>
          <p:cNvPr id="5" name="Titel 3">
            <a:extLst>
              <a:ext uri="{FF2B5EF4-FFF2-40B4-BE49-F238E27FC236}">
                <a16:creationId xmlns:a16="http://schemas.microsoft.com/office/drawing/2014/main" id="{20CB2194-5F72-4365-89D4-1B086D0181DD}"/>
              </a:ext>
            </a:extLst>
          </p:cNvPr>
          <p:cNvSpPr txBox="1">
            <a:spLocks/>
          </p:cNvSpPr>
          <p:nvPr/>
        </p:nvSpPr>
        <p:spPr>
          <a:xfrm>
            <a:off x="140205" y="4989882"/>
            <a:ext cx="8609422" cy="805465"/>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600" b="1" kern="1200">
                <a:solidFill>
                  <a:schemeClr val="bg1"/>
                </a:solidFill>
                <a:latin typeface="Gill Sans MT" panose="020B0502020104020203" pitchFamily="34" charset="0"/>
                <a:ea typeface="+mj-ea"/>
                <a:cs typeface="+mj-cs"/>
              </a:defRPr>
            </a:lvl1pPr>
          </a:lstStyle>
          <a:p>
            <a:r>
              <a:rPr lang="de-AT" altLang="de-DE" sz="2800" dirty="0" err="1">
                <a:solidFill>
                  <a:schemeClr val="tx1"/>
                </a:solidFill>
              </a:rPr>
              <a:t>Jobtalks</a:t>
            </a:r>
            <a:r>
              <a:rPr lang="de-AT" altLang="de-DE" sz="2800" dirty="0">
                <a:solidFill>
                  <a:schemeClr val="tx1"/>
                </a:solidFill>
              </a:rPr>
              <a:t> 2.0 – Dein digitaler Weg zum Job </a:t>
            </a:r>
            <a:endParaRPr lang="de-AT" sz="2800" dirty="0">
              <a:solidFill>
                <a:schemeClr val="tx1"/>
              </a:solidFill>
            </a:endParaRPr>
          </a:p>
        </p:txBody>
      </p:sp>
      <p:sp>
        <p:nvSpPr>
          <p:cNvPr id="7" name="Untertitel 4">
            <a:extLst>
              <a:ext uri="{FF2B5EF4-FFF2-40B4-BE49-F238E27FC236}">
                <a16:creationId xmlns:a16="http://schemas.microsoft.com/office/drawing/2014/main" id="{22E6CB4B-9B5B-4489-B0BD-4E29290743C8}"/>
              </a:ext>
            </a:extLst>
          </p:cNvPr>
          <p:cNvSpPr txBox="1">
            <a:spLocks/>
          </p:cNvSpPr>
          <p:nvPr/>
        </p:nvSpPr>
        <p:spPr>
          <a:xfrm>
            <a:off x="140205" y="5738938"/>
            <a:ext cx="8070922" cy="355482"/>
          </a:xfrm>
          <a:prstGeom prst="rect">
            <a:avLst/>
          </a:prstGeom>
          <a:noFill/>
        </p:spPr>
        <p:txBody>
          <a:bodyPr vert="horz" wrap="square" lIns="91440" tIns="45720" rIns="91440" bIns="45720" rtlCol="0">
            <a:spAutoFit/>
          </a:bodyPr>
          <a:lstStyle>
            <a:lvl1pPr marL="514350" indent="-514350" algn="l" defTabSz="914400" rtl="0" eaLnBrk="1" latinLnBrk="0" hangingPunct="1">
              <a:lnSpc>
                <a:spcPct val="90000"/>
              </a:lnSpc>
              <a:spcBef>
                <a:spcPts val="10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2pPr>
            <a:lvl3pPr marL="1371600" indent="-4572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buNone/>
            </a:pPr>
            <a:r>
              <a:rPr lang="de-AT" sz="1900" dirty="0">
                <a:solidFill>
                  <a:schemeClr val="tx1"/>
                </a:solidFill>
              </a:rPr>
              <a:t>Sicher im Internet &amp; Informationen zur Berufsorientierung und Bewerbung</a:t>
            </a:r>
          </a:p>
        </p:txBody>
      </p:sp>
    </p:spTree>
    <p:extLst>
      <p:ext uri="{BB962C8B-B14F-4D97-AF65-F5344CB8AC3E}">
        <p14:creationId xmlns:p14="http://schemas.microsoft.com/office/powerpoint/2010/main" val="4194756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F7F2E86F-1E26-46F7-ACB2-B969586D6B21}"/>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WhatsApp-Gruppen</a:t>
            </a:r>
            <a:endParaRPr lang="de-AT" sz="1900" dirty="0">
              <a:latin typeface="+mj-lt"/>
            </a:endParaRPr>
          </a:p>
        </p:txBody>
      </p:sp>
      <p:sp>
        <p:nvSpPr>
          <p:cNvPr id="7" name="Rechteck 6">
            <a:extLst>
              <a:ext uri="{FF2B5EF4-FFF2-40B4-BE49-F238E27FC236}">
                <a16:creationId xmlns:a16="http://schemas.microsoft.com/office/drawing/2014/main" id="{4B42CA8A-412A-44EB-A0A2-73D0FAB104B4}"/>
              </a:ext>
            </a:extLst>
          </p:cNvPr>
          <p:cNvSpPr/>
          <p:nvPr/>
        </p:nvSpPr>
        <p:spPr>
          <a:xfrm>
            <a:off x="667277" y="1"/>
            <a:ext cx="7620380" cy="643844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defTabSz="914400">
              <a:lnSpc>
                <a:spcPct val="90000"/>
              </a:lnSpc>
              <a:spcBef>
                <a:spcPts val="1000"/>
              </a:spcBef>
              <a:buClr>
                <a:srgbClr val="F39200"/>
              </a:buClr>
              <a:buFont typeface="Wingdings" panose="05000000000000000000" pitchFamily="2" charset="2"/>
              <a:buChar char="§"/>
            </a:pPr>
            <a:r>
              <a:rPr lang="de-AT" sz="2000" dirty="0">
                <a:solidFill>
                  <a:schemeClr val="tx1"/>
                </a:solidFill>
                <a:latin typeface="Gill Sans MT" panose="020B0502020104020203" pitchFamily="34" charset="0"/>
              </a:rPr>
              <a:t>Es können Gruppen mit bis zu 256 Personen erstellt werden</a:t>
            </a:r>
          </a:p>
          <a:p>
            <a:pPr marL="514350" indent="-514350" defTabSz="914400">
              <a:lnSpc>
                <a:spcPct val="90000"/>
              </a:lnSpc>
              <a:spcBef>
                <a:spcPts val="1000"/>
              </a:spcBef>
              <a:buClr>
                <a:srgbClr val="F39200"/>
              </a:buClr>
              <a:buFont typeface="Wingdings" panose="05000000000000000000" pitchFamily="2" charset="2"/>
              <a:buChar char="§"/>
            </a:pPr>
            <a:r>
              <a:rPr lang="de-AT" sz="2000" dirty="0">
                <a:solidFill>
                  <a:schemeClr val="tx1"/>
                </a:solidFill>
                <a:latin typeface="Gill Sans MT" panose="020B0502020104020203" pitchFamily="34" charset="0"/>
              </a:rPr>
              <a:t>Alle Mitglieder können alle Nachrichten lesen und alle Nummern sehen</a:t>
            </a:r>
          </a:p>
          <a:p>
            <a:pPr marL="514350" indent="-514350" defTabSz="914400">
              <a:lnSpc>
                <a:spcPct val="90000"/>
              </a:lnSpc>
              <a:spcBef>
                <a:spcPts val="1000"/>
              </a:spcBef>
              <a:buClr>
                <a:srgbClr val="F39200"/>
              </a:buClr>
              <a:buFont typeface="Wingdings" panose="05000000000000000000" pitchFamily="2" charset="2"/>
              <a:buChar char="§"/>
            </a:pPr>
            <a:r>
              <a:rPr lang="de-AT" sz="2000" dirty="0">
                <a:solidFill>
                  <a:schemeClr val="tx1"/>
                </a:solidFill>
                <a:latin typeface="Gill Sans MT" panose="020B0502020104020203" pitchFamily="34" charset="0"/>
              </a:rPr>
              <a:t>Du kannst die Gruppe jederzeit wieder verlassen und den Admin blockieren</a:t>
            </a:r>
          </a:p>
          <a:p>
            <a:pPr marL="514350" indent="-514350" defTabSz="914400">
              <a:lnSpc>
                <a:spcPct val="90000"/>
              </a:lnSpc>
              <a:spcBef>
                <a:spcPts val="1000"/>
              </a:spcBef>
              <a:buClr>
                <a:srgbClr val="F39200"/>
              </a:buClr>
              <a:buFont typeface="Wingdings" panose="05000000000000000000" pitchFamily="2" charset="2"/>
              <a:buChar char="§"/>
            </a:pPr>
            <a:r>
              <a:rPr lang="de-AT" sz="2000" b="1" dirty="0">
                <a:solidFill>
                  <a:schemeClr val="tx1"/>
                </a:solidFill>
                <a:latin typeface="Gill Sans MT" panose="020B0502020104020203" pitchFamily="34" charset="0"/>
              </a:rPr>
              <a:t>Welche Gruppen </a:t>
            </a:r>
            <a:r>
              <a:rPr lang="de-AT" sz="2000" dirty="0">
                <a:solidFill>
                  <a:schemeClr val="tx1"/>
                </a:solidFill>
                <a:latin typeface="Gill Sans MT" panose="020B0502020104020203" pitchFamily="34" charset="0"/>
              </a:rPr>
              <a:t>haben wir?</a:t>
            </a:r>
          </a:p>
          <a:p>
            <a:pPr marL="514350" indent="-514350" defTabSz="914400">
              <a:lnSpc>
                <a:spcPct val="90000"/>
              </a:lnSpc>
              <a:spcBef>
                <a:spcPts val="1000"/>
              </a:spcBef>
              <a:buClr>
                <a:srgbClr val="F39200"/>
              </a:buClr>
              <a:buFont typeface="Wingdings" panose="05000000000000000000" pitchFamily="2" charset="2"/>
              <a:buChar char="§"/>
            </a:pPr>
            <a:r>
              <a:rPr lang="de-AT" sz="2000" b="1" dirty="0">
                <a:solidFill>
                  <a:schemeClr val="tx1"/>
                </a:solidFill>
                <a:latin typeface="Gill Sans MT" panose="020B0502020104020203" pitchFamily="34" charset="0"/>
              </a:rPr>
              <a:t>Warum</a:t>
            </a:r>
            <a:r>
              <a:rPr lang="de-AT" sz="2000" dirty="0">
                <a:solidFill>
                  <a:schemeClr val="tx1"/>
                </a:solidFill>
                <a:latin typeface="Gill Sans MT" panose="020B0502020104020203" pitchFamily="34" charset="0"/>
              </a:rPr>
              <a:t> wurden diese Gruppen gegründet?</a:t>
            </a:r>
          </a:p>
          <a:p>
            <a:pPr marL="514350" indent="-514350" defTabSz="914400">
              <a:lnSpc>
                <a:spcPct val="90000"/>
              </a:lnSpc>
              <a:spcBef>
                <a:spcPts val="1000"/>
              </a:spcBef>
              <a:buClr>
                <a:srgbClr val="F39200"/>
              </a:buClr>
              <a:buFont typeface="Wingdings" panose="05000000000000000000" pitchFamily="2" charset="2"/>
              <a:buChar char="§"/>
            </a:pPr>
            <a:r>
              <a:rPr lang="de-AT" sz="2000" b="1" dirty="0">
                <a:solidFill>
                  <a:schemeClr val="tx1"/>
                </a:solidFill>
                <a:latin typeface="Gill Sans MT" panose="020B0502020104020203" pitchFamily="34" charset="0"/>
              </a:rPr>
              <a:t>Wer</a:t>
            </a:r>
            <a:r>
              <a:rPr lang="de-AT" sz="2000" dirty="0">
                <a:solidFill>
                  <a:schemeClr val="tx1"/>
                </a:solidFill>
                <a:latin typeface="Gill Sans MT" panose="020B0502020104020203" pitchFamily="34" charset="0"/>
              </a:rPr>
              <a:t> ist für welche Gruppen verantwortlich?</a:t>
            </a:r>
          </a:p>
          <a:p>
            <a:pPr marL="514350" indent="-514350" defTabSz="914400">
              <a:lnSpc>
                <a:spcPct val="90000"/>
              </a:lnSpc>
              <a:spcBef>
                <a:spcPts val="1000"/>
              </a:spcBef>
              <a:buClr>
                <a:srgbClr val="F39200"/>
              </a:buClr>
              <a:buFont typeface="Wingdings" panose="05000000000000000000" pitchFamily="2" charset="2"/>
              <a:buChar char="§"/>
            </a:pPr>
            <a:r>
              <a:rPr lang="de-AT" sz="2000" b="1" dirty="0">
                <a:solidFill>
                  <a:schemeClr val="tx1"/>
                </a:solidFill>
                <a:latin typeface="Gill Sans MT" panose="020B0502020104020203" pitchFamily="34" charset="0"/>
              </a:rPr>
              <a:t>Welche Regeln </a:t>
            </a:r>
            <a:r>
              <a:rPr lang="de-AT" sz="2000" dirty="0">
                <a:solidFill>
                  <a:schemeClr val="tx1"/>
                </a:solidFill>
                <a:latin typeface="Gill Sans MT" panose="020B0502020104020203" pitchFamily="34" charset="0"/>
              </a:rPr>
              <a:t>haben wir? Welche sollten wir zusätzlich haben?</a:t>
            </a:r>
          </a:p>
        </p:txBody>
      </p:sp>
    </p:spTree>
    <p:extLst>
      <p:ext uri="{BB962C8B-B14F-4D97-AF65-F5344CB8AC3E}">
        <p14:creationId xmlns:p14="http://schemas.microsoft.com/office/powerpoint/2010/main" val="2740375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859431-764E-4303-BF4C-A2E2A20A44FD}"/>
              </a:ext>
            </a:extLst>
          </p:cNvPr>
          <p:cNvSpPr>
            <a:spLocks noGrp="1"/>
          </p:cNvSpPr>
          <p:nvPr>
            <p:ph type="title"/>
          </p:nvPr>
        </p:nvSpPr>
        <p:spPr/>
        <p:txBody>
          <a:bodyPr/>
          <a:lstStyle/>
          <a:p>
            <a:endParaRPr lang="de-AT"/>
          </a:p>
        </p:txBody>
      </p:sp>
      <p:pic>
        <p:nvPicPr>
          <p:cNvPr id="5" name="Inhaltsplatzhalter 4" descr="Ein Bild, das Person, Mobiltelefon enthält.&#10;&#10;Mit hoher Zuverlässigkeit generierte Beschreibung">
            <a:extLst>
              <a:ext uri="{FF2B5EF4-FFF2-40B4-BE49-F238E27FC236}">
                <a16:creationId xmlns:a16="http://schemas.microsoft.com/office/drawing/2014/main" id="{5A58C757-8DAB-43A4-93A7-561A8165A06A}"/>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 y="0"/>
            <a:ext cx="9144001" cy="6410848"/>
          </a:xfrm>
        </p:spPr>
      </p:pic>
      <p:sp>
        <p:nvSpPr>
          <p:cNvPr id="6" name="Textfeld 5">
            <a:extLst>
              <a:ext uri="{FF2B5EF4-FFF2-40B4-BE49-F238E27FC236}">
                <a16:creationId xmlns:a16="http://schemas.microsoft.com/office/drawing/2014/main" id="{F1421945-67D8-49F6-A5CF-0AD1E2CF9E3C}"/>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Instagram</a:t>
            </a:r>
          </a:p>
        </p:txBody>
      </p:sp>
    </p:spTree>
    <p:extLst>
      <p:ext uri="{BB962C8B-B14F-4D97-AF65-F5344CB8AC3E}">
        <p14:creationId xmlns:p14="http://schemas.microsoft.com/office/powerpoint/2010/main" val="1096811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F1421945-67D8-49F6-A5CF-0AD1E2CF9E3C}"/>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Instagram</a:t>
            </a:r>
          </a:p>
        </p:txBody>
      </p:sp>
      <p:sp>
        <p:nvSpPr>
          <p:cNvPr id="7" name="Inhaltsplatzhalter 2">
            <a:extLst>
              <a:ext uri="{FF2B5EF4-FFF2-40B4-BE49-F238E27FC236}">
                <a16:creationId xmlns:a16="http://schemas.microsoft.com/office/drawing/2014/main" id="{15EE3796-E70E-4273-9B35-1CB5F529EE6B}"/>
              </a:ext>
            </a:extLst>
          </p:cNvPr>
          <p:cNvSpPr txBox="1">
            <a:spLocks/>
          </p:cNvSpPr>
          <p:nvPr/>
        </p:nvSpPr>
        <p:spPr>
          <a:xfrm>
            <a:off x="653365" y="0"/>
            <a:ext cx="7886700" cy="6410848"/>
          </a:xfrm>
          <a:prstGeom prst="rect">
            <a:avLst/>
          </a:prstGeom>
        </p:spPr>
        <p:txBody>
          <a:bodyPr vert="horz" lIns="91440" tIns="45720" rIns="91440" bIns="45720" rtlCol="0" anchor="ctr">
            <a:norm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buSzPct val="70000"/>
              <a:buFont typeface="Wingdings" panose="05000000000000000000" pitchFamily="2" charset="2"/>
              <a:buChar char="§"/>
              <a:defRPr/>
            </a:pPr>
            <a:r>
              <a:rPr lang="de-AT" sz="2000" dirty="0">
                <a:solidFill>
                  <a:schemeClr val="tx1"/>
                </a:solidFill>
                <a:latin typeface="Gill Sans MT" panose="020B0502020104020203" pitchFamily="34" charset="0"/>
                <a:ea typeface="ＭＳ Ｐゴシック" panose="020B0600070205080204" pitchFamily="34" charset="-128"/>
              </a:rPr>
              <a:t>Bei einem </a:t>
            </a:r>
            <a:r>
              <a:rPr lang="de-AT" sz="2000" b="1" dirty="0">
                <a:solidFill>
                  <a:schemeClr val="tx1"/>
                </a:solidFill>
                <a:latin typeface="Gill Sans MT" panose="020B0502020104020203" pitchFamily="34" charset="0"/>
                <a:ea typeface="ＭＳ Ｐゴシック" panose="020B0600070205080204" pitchFamily="34" charset="-128"/>
              </a:rPr>
              <a:t>öffentlichen</a:t>
            </a:r>
            <a:r>
              <a:rPr lang="de-AT" sz="2000" dirty="0">
                <a:solidFill>
                  <a:schemeClr val="tx1"/>
                </a:solidFill>
                <a:latin typeface="Gill Sans MT" panose="020B0502020104020203" pitchFamily="34" charset="0"/>
                <a:ea typeface="ＭＳ Ｐゴシック" panose="020B0600070205080204" pitchFamily="34" charset="-128"/>
              </a:rPr>
              <a:t> Instagram Profil kann jeder deine Fotos und Videos sehen</a:t>
            </a:r>
          </a:p>
          <a:p>
            <a:pPr>
              <a:spcBef>
                <a:spcPts val="600"/>
              </a:spcBef>
              <a:buSzPct val="70000"/>
              <a:buFont typeface="Wingdings" panose="05000000000000000000" pitchFamily="2" charset="2"/>
              <a:buChar char="§"/>
              <a:defRPr/>
            </a:pPr>
            <a:r>
              <a:rPr lang="de-AT" sz="2000" dirty="0">
                <a:solidFill>
                  <a:schemeClr val="tx1"/>
                </a:solidFill>
                <a:latin typeface="Gill Sans MT" panose="020B0502020104020203" pitchFamily="34" charset="0"/>
                <a:ea typeface="ＭＳ Ｐゴシック" panose="020B0600070205080204" pitchFamily="34" charset="-128"/>
              </a:rPr>
              <a:t>Deine Bilder sind auch über </a:t>
            </a:r>
            <a:r>
              <a:rPr lang="de-AT" sz="2000" b="1" dirty="0">
                <a:solidFill>
                  <a:schemeClr val="tx1"/>
                </a:solidFill>
                <a:latin typeface="Gill Sans MT" panose="020B0502020104020203" pitchFamily="34" charset="0"/>
                <a:ea typeface="ＭＳ Ｐゴシック" panose="020B0600070205080204" pitchFamily="34" charset="-128"/>
              </a:rPr>
              <a:t>Suchmaschinen</a:t>
            </a:r>
            <a:r>
              <a:rPr lang="de-AT" sz="2000" dirty="0">
                <a:solidFill>
                  <a:schemeClr val="tx1"/>
                </a:solidFill>
                <a:latin typeface="Gill Sans MT" panose="020B0502020104020203" pitchFamily="34" charset="0"/>
                <a:ea typeface="ＭＳ Ｐゴシック" panose="020B0600070205080204" pitchFamily="34" charset="-128"/>
              </a:rPr>
              <a:t> auffindbar!</a:t>
            </a:r>
          </a:p>
          <a:p>
            <a:pPr>
              <a:spcBef>
                <a:spcPts val="600"/>
              </a:spcBef>
              <a:buSzPct val="70000"/>
              <a:buFont typeface="Wingdings" panose="05000000000000000000" pitchFamily="2" charset="2"/>
              <a:buChar char="§"/>
              <a:defRPr/>
            </a:pPr>
            <a:r>
              <a:rPr lang="de-AT" sz="2000" dirty="0">
                <a:solidFill>
                  <a:schemeClr val="tx1"/>
                </a:solidFill>
                <a:latin typeface="Gill Sans MT" panose="020B0502020104020203" pitchFamily="34" charset="0"/>
                <a:ea typeface="ＭＳ Ｐゴシック" panose="020B0600070205080204" pitchFamily="34" charset="-128"/>
              </a:rPr>
              <a:t>Du kannst einstellen, wer deine </a:t>
            </a:r>
            <a:r>
              <a:rPr lang="de-AT" sz="2000" b="1" dirty="0">
                <a:solidFill>
                  <a:schemeClr val="tx1"/>
                </a:solidFill>
                <a:latin typeface="Gill Sans MT" panose="020B0502020104020203" pitchFamily="34" charset="0"/>
                <a:ea typeface="ＭＳ Ｐゴシック" panose="020B0600070205080204" pitchFamily="34" charset="-128"/>
              </a:rPr>
              <a:t>Stories </a:t>
            </a:r>
            <a:r>
              <a:rPr lang="de-AT" sz="2000" dirty="0">
                <a:solidFill>
                  <a:schemeClr val="tx1"/>
                </a:solidFill>
                <a:latin typeface="Gill Sans MT" panose="020B0502020104020203" pitchFamily="34" charset="0"/>
                <a:ea typeface="ＭＳ Ｐゴシック" panose="020B0600070205080204" pitchFamily="34" charset="-128"/>
              </a:rPr>
              <a:t>sehen darf.</a:t>
            </a:r>
          </a:p>
          <a:p>
            <a:pPr>
              <a:spcBef>
                <a:spcPts val="600"/>
              </a:spcBef>
              <a:buSzPct val="70000"/>
              <a:buFont typeface="Wingdings" panose="05000000000000000000" pitchFamily="2" charset="2"/>
              <a:buChar char="§"/>
              <a:defRPr/>
            </a:pPr>
            <a:r>
              <a:rPr lang="de-AT" sz="2000" b="1" dirty="0">
                <a:solidFill>
                  <a:schemeClr val="tx1"/>
                </a:solidFill>
                <a:latin typeface="Gill Sans MT" panose="020B0502020104020203" pitchFamily="34" charset="0"/>
                <a:ea typeface="ＭＳ Ｐゴシック" panose="020B0600070205080204" pitchFamily="34" charset="-128"/>
              </a:rPr>
              <a:t>Werbeanzeigen</a:t>
            </a:r>
            <a:r>
              <a:rPr lang="de-AT" sz="2000" dirty="0">
                <a:solidFill>
                  <a:schemeClr val="tx1"/>
                </a:solidFill>
                <a:latin typeface="Gill Sans MT" panose="020B0502020104020203" pitchFamily="34" charset="0"/>
                <a:ea typeface="ＭＳ Ｐゴシック" panose="020B0600070205080204" pitchFamily="34" charset="-128"/>
              </a:rPr>
              <a:t> kannst du über das Menü melden oder verbergen. </a:t>
            </a:r>
          </a:p>
          <a:p>
            <a:pPr>
              <a:spcBef>
                <a:spcPts val="600"/>
              </a:spcBef>
              <a:buSzPct val="70000"/>
              <a:buFont typeface="Wingdings" panose="05000000000000000000" pitchFamily="2" charset="2"/>
              <a:buChar char="§"/>
              <a:defRPr/>
            </a:pPr>
            <a:r>
              <a:rPr lang="de-AT" sz="2000" dirty="0">
                <a:solidFill>
                  <a:schemeClr val="tx1"/>
                </a:solidFill>
                <a:latin typeface="Gill Sans MT" panose="020B0502020104020203" pitchFamily="34" charset="0"/>
                <a:ea typeface="ＭＳ Ｐゴシック" panose="020B0600070205080204" pitchFamily="34" charset="-128"/>
              </a:rPr>
              <a:t>Darf ich jedes Bild </a:t>
            </a:r>
            <a:r>
              <a:rPr lang="de-AT" sz="2000" b="1" dirty="0">
                <a:solidFill>
                  <a:schemeClr val="tx1"/>
                </a:solidFill>
                <a:latin typeface="Gill Sans MT" panose="020B0502020104020203" pitchFamily="34" charset="0"/>
                <a:ea typeface="ＭＳ Ｐゴシック" panose="020B0600070205080204" pitchFamily="34" charset="-128"/>
              </a:rPr>
              <a:t>posten</a:t>
            </a:r>
            <a:r>
              <a:rPr lang="de-AT" sz="2000" dirty="0">
                <a:solidFill>
                  <a:schemeClr val="tx1"/>
                </a:solidFill>
                <a:latin typeface="Gill Sans MT" panose="020B0502020104020203" pitchFamily="34" charset="0"/>
                <a:ea typeface="ＭＳ Ｐゴシック" panose="020B0600070205080204" pitchFamily="34" charset="-128"/>
              </a:rPr>
              <a:t>? Nein! Beachte hier das Urheberrecht und das Recht am eigenen Bild!</a:t>
            </a:r>
          </a:p>
          <a:p>
            <a:pPr>
              <a:spcBef>
                <a:spcPts val="600"/>
              </a:spcBef>
              <a:buSzPct val="70000"/>
              <a:buFont typeface="Wingdings" panose="05000000000000000000" pitchFamily="2" charset="2"/>
              <a:buChar char="§"/>
              <a:defRPr/>
            </a:pPr>
            <a:r>
              <a:rPr lang="de-AT" sz="2000" dirty="0">
                <a:solidFill>
                  <a:schemeClr val="tx1"/>
                </a:solidFill>
                <a:latin typeface="Gill Sans MT" panose="020B0502020104020203" pitchFamily="34" charset="0"/>
                <a:ea typeface="ＭＳ Ｐゴシック" panose="020B0600070205080204" pitchFamily="34" charset="-128"/>
              </a:rPr>
              <a:t>Per </a:t>
            </a:r>
            <a:r>
              <a:rPr lang="de-AT" sz="2000" b="1" dirty="0">
                <a:solidFill>
                  <a:schemeClr val="tx1"/>
                </a:solidFill>
                <a:latin typeface="Gill Sans MT" panose="020B0502020104020203" pitchFamily="34" charset="0"/>
                <a:ea typeface="ＭＳ Ｐゴシック" panose="020B0600070205080204" pitchFamily="34" charset="-128"/>
              </a:rPr>
              <a:t>Instagram </a:t>
            </a:r>
            <a:r>
              <a:rPr lang="de-AT" sz="2000" b="1" dirty="0" err="1">
                <a:solidFill>
                  <a:schemeClr val="tx1"/>
                </a:solidFill>
                <a:latin typeface="Gill Sans MT" panose="020B0502020104020203" pitchFamily="34" charset="0"/>
                <a:ea typeface="ＭＳ Ｐゴシック" panose="020B0600070205080204" pitchFamily="34" charset="-128"/>
              </a:rPr>
              <a:t>Direct</a:t>
            </a:r>
            <a:r>
              <a:rPr lang="de-AT" sz="2000" b="1" dirty="0">
                <a:solidFill>
                  <a:schemeClr val="tx1"/>
                </a:solidFill>
                <a:latin typeface="Gill Sans MT" panose="020B0502020104020203" pitchFamily="34" charset="0"/>
                <a:ea typeface="ＭＳ Ｐゴシック" panose="020B0600070205080204" pitchFamily="34" charset="-128"/>
              </a:rPr>
              <a:t> </a:t>
            </a:r>
            <a:r>
              <a:rPr lang="de-AT" sz="2000" dirty="0">
                <a:solidFill>
                  <a:schemeClr val="tx1"/>
                </a:solidFill>
                <a:latin typeface="Gill Sans MT" panose="020B0502020104020203" pitchFamily="34" charset="0"/>
                <a:ea typeface="ＭＳ Ｐゴシック" panose="020B0600070205080204" pitchFamily="34" charset="-128"/>
              </a:rPr>
              <a:t>kannst du Bilder an einzelne Personen schicken. </a:t>
            </a:r>
          </a:p>
          <a:p>
            <a:pPr>
              <a:spcBef>
                <a:spcPts val="600"/>
              </a:spcBef>
              <a:buSzPct val="70000"/>
              <a:buFont typeface="Wingdings" panose="05000000000000000000" pitchFamily="2" charset="2"/>
              <a:buChar char="§"/>
              <a:defRPr/>
            </a:pPr>
            <a:r>
              <a:rPr lang="de-AT" sz="2000" b="1" dirty="0">
                <a:solidFill>
                  <a:schemeClr val="tx1"/>
                </a:solidFill>
                <a:latin typeface="Gill Sans MT" panose="020B0502020104020203" pitchFamily="34" charset="0"/>
                <a:ea typeface="ＭＳ Ｐゴシック" panose="020B0600070205080204" pitchFamily="34" charset="-128"/>
              </a:rPr>
              <a:t>#Hashtags </a:t>
            </a:r>
            <a:r>
              <a:rPr lang="de-AT" sz="2000" dirty="0">
                <a:solidFill>
                  <a:schemeClr val="tx1"/>
                </a:solidFill>
                <a:latin typeface="Gill Sans MT" panose="020B0502020104020203" pitchFamily="34" charset="0"/>
                <a:ea typeface="ＭＳ Ｐゴシック" panose="020B0600070205080204" pitchFamily="34" charset="-128"/>
              </a:rPr>
              <a:t>spielen eine große Rolle. Überlege dir gut, welche du unter dein Bild schreibst und was du damit ausdrücken möchtest! (#like4like, etc.) </a:t>
            </a:r>
          </a:p>
        </p:txBody>
      </p:sp>
    </p:spTree>
    <p:extLst>
      <p:ext uri="{BB962C8B-B14F-4D97-AF65-F5344CB8AC3E}">
        <p14:creationId xmlns:p14="http://schemas.microsoft.com/office/powerpoint/2010/main" val="244945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93A3D3-A9C5-49E2-BA7C-9A70179F0387}"/>
              </a:ext>
            </a:extLst>
          </p:cNvPr>
          <p:cNvSpPr>
            <a:spLocks noGrp="1"/>
          </p:cNvSpPr>
          <p:nvPr>
            <p:ph type="title"/>
          </p:nvPr>
        </p:nvSpPr>
        <p:spPr/>
        <p:txBody>
          <a:bodyPr/>
          <a:lstStyle/>
          <a:p>
            <a:endParaRPr lang="de-AT"/>
          </a:p>
        </p:txBody>
      </p:sp>
      <p:pic>
        <p:nvPicPr>
          <p:cNvPr id="5" name="Inhaltsplatzhalter 4">
            <a:extLst>
              <a:ext uri="{FF2B5EF4-FFF2-40B4-BE49-F238E27FC236}">
                <a16:creationId xmlns:a16="http://schemas.microsoft.com/office/drawing/2014/main" id="{CB0C9971-F9F9-4DEA-B295-21BD4801CDC3}"/>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66040"/>
            <a:ext cx="9143999" cy="6461090"/>
          </a:xfrm>
        </p:spPr>
      </p:pic>
      <p:sp>
        <p:nvSpPr>
          <p:cNvPr id="6" name="Textfeld 5">
            <a:extLst>
              <a:ext uri="{FF2B5EF4-FFF2-40B4-BE49-F238E27FC236}">
                <a16:creationId xmlns:a16="http://schemas.microsoft.com/office/drawing/2014/main" id="{73BDE9A0-2C43-42D1-918B-E9EC0BB6F02D}"/>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Snapchat</a:t>
            </a:r>
          </a:p>
        </p:txBody>
      </p:sp>
    </p:spTree>
    <p:extLst>
      <p:ext uri="{BB962C8B-B14F-4D97-AF65-F5344CB8AC3E}">
        <p14:creationId xmlns:p14="http://schemas.microsoft.com/office/powerpoint/2010/main" val="2997812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73BDE9A0-2C43-42D1-918B-E9EC0BB6F02D}"/>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Snapchat</a:t>
            </a:r>
          </a:p>
        </p:txBody>
      </p:sp>
      <p:sp>
        <p:nvSpPr>
          <p:cNvPr id="7" name="Inhaltsplatzhalter 2">
            <a:extLst>
              <a:ext uri="{FF2B5EF4-FFF2-40B4-BE49-F238E27FC236}">
                <a16:creationId xmlns:a16="http://schemas.microsoft.com/office/drawing/2014/main" id="{2C2813C0-090B-453E-BD19-10968A956EF9}"/>
              </a:ext>
            </a:extLst>
          </p:cNvPr>
          <p:cNvSpPr txBox="1">
            <a:spLocks/>
          </p:cNvSpPr>
          <p:nvPr/>
        </p:nvSpPr>
        <p:spPr>
          <a:xfrm>
            <a:off x="653365" y="0"/>
            <a:ext cx="7886700" cy="6328229"/>
          </a:xfrm>
          <a:prstGeom prst="rect">
            <a:avLst/>
          </a:prstGeom>
        </p:spPr>
        <p:txBody>
          <a:bodyPr vert="horz" lIns="91440" tIns="45720" rIns="91440" bIns="45720" rtlCol="0" anchor="ctr">
            <a:norm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buSzPct val="70000"/>
              <a:buFont typeface="Wingdings" panose="05000000000000000000" pitchFamily="2" charset="2"/>
              <a:buChar char="§"/>
              <a:defRPr/>
            </a:pPr>
            <a:r>
              <a:rPr lang="de-AT" sz="2000" dirty="0">
                <a:solidFill>
                  <a:schemeClr val="tx1"/>
                </a:solidFill>
                <a:latin typeface="Gill Sans MT" panose="020B0502020104020203" pitchFamily="34" charset="0"/>
                <a:ea typeface="ＭＳ Ｐゴシック" panose="020B0600070205080204" pitchFamily="34" charset="-128"/>
              </a:rPr>
              <a:t>Du bestimmst, wer dir </a:t>
            </a:r>
            <a:r>
              <a:rPr lang="de-AT" sz="2000" b="1" dirty="0" err="1">
                <a:solidFill>
                  <a:schemeClr val="tx1"/>
                </a:solidFill>
                <a:latin typeface="Gill Sans MT" panose="020B0502020104020203" pitchFamily="34" charset="0"/>
                <a:ea typeface="ＭＳ Ｐゴシック" panose="020B0600070205080204" pitchFamily="34" charset="-128"/>
              </a:rPr>
              <a:t>Snaps</a:t>
            </a:r>
            <a:r>
              <a:rPr lang="de-AT" sz="2000" dirty="0">
                <a:solidFill>
                  <a:schemeClr val="tx1"/>
                </a:solidFill>
                <a:latin typeface="Gill Sans MT" panose="020B0502020104020203" pitchFamily="34" charset="0"/>
                <a:ea typeface="ＭＳ Ｐゴシック" panose="020B0600070205080204" pitchFamily="34" charset="-128"/>
              </a:rPr>
              <a:t> senden und deine Stories sehen kann! </a:t>
            </a:r>
          </a:p>
          <a:p>
            <a:pPr>
              <a:spcBef>
                <a:spcPts val="600"/>
              </a:spcBef>
              <a:buSzPct val="70000"/>
              <a:buFont typeface="Wingdings" panose="05000000000000000000" pitchFamily="2" charset="2"/>
              <a:buChar char="§"/>
              <a:defRPr/>
            </a:pPr>
            <a:r>
              <a:rPr lang="de-AT" sz="2000" dirty="0">
                <a:solidFill>
                  <a:schemeClr val="tx1"/>
                </a:solidFill>
                <a:latin typeface="Gill Sans MT" panose="020B0502020104020203" pitchFamily="34" charset="0"/>
                <a:ea typeface="ＭＳ Ｐゴシック" panose="020B0600070205080204" pitchFamily="34" charset="-128"/>
              </a:rPr>
              <a:t>Deine Stories sind </a:t>
            </a:r>
            <a:r>
              <a:rPr lang="de-AT" sz="2000" b="1" dirty="0">
                <a:solidFill>
                  <a:schemeClr val="tx1"/>
                </a:solidFill>
                <a:latin typeface="Gill Sans MT" panose="020B0502020104020203" pitchFamily="34" charset="0"/>
                <a:ea typeface="ＭＳ Ｐゴシック" panose="020B0600070205080204" pitchFamily="34" charset="-128"/>
              </a:rPr>
              <a:t>24 Stunden </a:t>
            </a:r>
            <a:r>
              <a:rPr lang="de-AT" sz="2000" dirty="0">
                <a:solidFill>
                  <a:schemeClr val="tx1"/>
                </a:solidFill>
                <a:latin typeface="Gill Sans MT" panose="020B0502020104020203" pitchFamily="34" charset="0"/>
                <a:ea typeface="ＭＳ Ｐゴシック" panose="020B0600070205080204" pitchFamily="34" charset="-128"/>
              </a:rPr>
              <a:t>lang sichtbar. </a:t>
            </a:r>
          </a:p>
          <a:p>
            <a:pPr>
              <a:spcBef>
                <a:spcPts val="600"/>
              </a:spcBef>
              <a:buSzPct val="70000"/>
              <a:buFont typeface="Wingdings" panose="05000000000000000000" pitchFamily="2" charset="2"/>
              <a:buChar char="§"/>
              <a:defRPr/>
            </a:pPr>
            <a:r>
              <a:rPr lang="de-AT" sz="2000" dirty="0">
                <a:solidFill>
                  <a:schemeClr val="tx1"/>
                </a:solidFill>
                <a:latin typeface="Gill Sans MT" panose="020B0502020104020203" pitchFamily="34" charset="0"/>
                <a:ea typeface="ＭＳ Ｐゴシック" panose="020B0600070205080204" pitchFamily="34" charset="-128"/>
              </a:rPr>
              <a:t>Mit der</a:t>
            </a:r>
            <a:r>
              <a:rPr lang="de-AT" sz="2000" b="1" dirty="0">
                <a:solidFill>
                  <a:schemeClr val="tx1"/>
                </a:solidFill>
                <a:latin typeface="Gill Sans MT" panose="020B0502020104020203" pitchFamily="34" charset="0"/>
                <a:ea typeface="ＭＳ Ｐゴシック" panose="020B0600070205080204" pitchFamily="34" charset="-128"/>
              </a:rPr>
              <a:t> Snap-</a:t>
            </a:r>
            <a:r>
              <a:rPr lang="de-AT" sz="2000" b="1" dirty="0" err="1">
                <a:solidFill>
                  <a:schemeClr val="tx1"/>
                </a:solidFill>
                <a:latin typeface="Gill Sans MT" panose="020B0502020104020203" pitchFamily="34" charset="0"/>
                <a:ea typeface="ＭＳ Ｐゴシック" panose="020B0600070205080204" pitchFamily="34" charset="-128"/>
              </a:rPr>
              <a:t>Map</a:t>
            </a:r>
            <a:r>
              <a:rPr lang="de-AT" sz="2000" b="1" dirty="0">
                <a:solidFill>
                  <a:schemeClr val="tx1"/>
                </a:solidFill>
                <a:latin typeface="Gill Sans MT" panose="020B0502020104020203" pitchFamily="34" charset="0"/>
                <a:ea typeface="ＭＳ Ｐゴシック" panose="020B0600070205080204" pitchFamily="34" charset="-128"/>
              </a:rPr>
              <a:t> </a:t>
            </a:r>
            <a:r>
              <a:rPr lang="de-AT" sz="2000" dirty="0">
                <a:solidFill>
                  <a:schemeClr val="tx1"/>
                </a:solidFill>
                <a:latin typeface="Gill Sans MT" panose="020B0502020104020203" pitchFamily="34" charset="0"/>
                <a:ea typeface="ＭＳ Ｐゴシック" panose="020B0600070205080204" pitchFamily="34" charset="-128"/>
              </a:rPr>
              <a:t>können deine Freunde genau sehen, wo du dich befindest.  Aktiviere den Ghost-Modus, um den Aufenthaltsort zu verbergen. </a:t>
            </a:r>
          </a:p>
          <a:p>
            <a:pPr>
              <a:spcBef>
                <a:spcPts val="600"/>
              </a:spcBef>
              <a:buSzPct val="70000"/>
              <a:buFont typeface="Wingdings" panose="05000000000000000000" pitchFamily="2" charset="2"/>
              <a:buChar char="§"/>
              <a:defRPr/>
            </a:pPr>
            <a:r>
              <a:rPr lang="de-AT" sz="2000" dirty="0">
                <a:solidFill>
                  <a:schemeClr val="tx1"/>
                </a:solidFill>
                <a:latin typeface="Gill Sans MT" panose="020B0502020104020203" pitchFamily="34" charset="0"/>
                <a:ea typeface="ＭＳ Ｐゴシック" panose="020B0600070205080204" pitchFamily="34" charset="-128"/>
              </a:rPr>
              <a:t>Empfänger/innen können einen </a:t>
            </a:r>
            <a:r>
              <a:rPr lang="de-AT" sz="2000" b="1" dirty="0">
                <a:solidFill>
                  <a:schemeClr val="tx1"/>
                </a:solidFill>
                <a:latin typeface="Gill Sans MT" panose="020B0502020104020203" pitchFamily="34" charset="0"/>
                <a:ea typeface="ＭＳ Ｐゴシック" panose="020B0600070205080204" pitchFamily="34" charset="-128"/>
              </a:rPr>
              <a:t>Screenshot</a:t>
            </a:r>
            <a:r>
              <a:rPr lang="de-AT" sz="2000" dirty="0">
                <a:solidFill>
                  <a:schemeClr val="tx1"/>
                </a:solidFill>
                <a:latin typeface="Gill Sans MT" panose="020B0502020104020203" pitchFamily="34" charset="0"/>
                <a:ea typeface="ＭＳ Ｐゴシック" panose="020B0600070205080204" pitchFamily="34" charset="-128"/>
              </a:rPr>
              <a:t> machen oder deine Bilder speichern!</a:t>
            </a:r>
          </a:p>
          <a:p>
            <a:pPr>
              <a:spcBef>
                <a:spcPts val="600"/>
              </a:spcBef>
              <a:buSzPct val="70000"/>
              <a:buFont typeface="Wingdings" panose="05000000000000000000" pitchFamily="2" charset="2"/>
              <a:buChar char="§"/>
              <a:defRPr/>
            </a:pPr>
            <a:r>
              <a:rPr lang="de-AT" sz="2000" dirty="0" err="1">
                <a:solidFill>
                  <a:schemeClr val="tx1"/>
                </a:solidFill>
                <a:latin typeface="Gill Sans MT" panose="020B0502020104020203" pitchFamily="34" charset="0"/>
                <a:ea typeface="ＭＳ Ｐゴシック" panose="020B0600070205080204" pitchFamily="34" charset="-128"/>
              </a:rPr>
              <a:t>Snaps</a:t>
            </a:r>
            <a:r>
              <a:rPr lang="de-AT" sz="2000" dirty="0">
                <a:solidFill>
                  <a:schemeClr val="tx1"/>
                </a:solidFill>
                <a:latin typeface="Gill Sans MT" panose="020B0502020104020203" pitchFamily="34" charset="0"/>
                <a:ea typeface="ＭＳ Ｐゴシック" panose="020B0600070205080204" pitchFamily="34" charset="-128"/>
              </a:rPr>
              <a:t> sind nicht sofort „weg“, sie werden auf Servern für eine </a:t>
            </a:r>
            <a:r>
              <a:rPr lang="de-AT" sz="2000" b="1" dirty="0">
                <a:solidFill>
                  <a:schemeClr val="tx1"/>
                </a:solidFill>
                <a:latin typeface="Gill Sans MT" panose="020B0502020104020203" pitchFamily="34" charset="0"/>
                <a:ea typeface="ＭＳ Ｐゴシック" panose="020B0600070205080204" pitchFamily="34" charset="-128"/>
              </a:rPr>
              <a:t>längere Zeit gespeichert</a:t>
            </a:r>
          </a:p>
          <a:p>
            <a:pPr>
              <a:spcBef>
                <a:spcPts val="600"/>
              </a:spcBef>
              <a:buSzPct val="70000"/>
              <a:buFont typeface="Wingdings" panose="05000000000000000000" pitchFamily="2" charset="2"/>
              <a:buChar char="§"/>
              <a:defRPr/>
            </a:pPr>
            <a:r>
              <a:rPr lang="de-AT" sz="2000" dirty="0">
                <a:solidFill>
                  <a:schemeClr val="tx1"/>
                </a:solidFill>
                <a:latin typeface="Gill Sans MT" panose="020B0502020104020203" pitchFamily="34" charset="0"/>
                <a:ea typeface="ＭＳ Ｐゴシック" panose="020B0600070205080204" pitchFamily="34" charset="-128"/>
              </a:rPr>
              <a:t>Mit Snapchat sind auch </a:t>
            </a:r>
            <a:r>
              <a:rPr lang="de-AT" sz="2000" b="1" dirty="0">
                <a:solidFill>
                  <a:schemeClr val="tx1"/>
                </a:solidFill>
                <a:latin typeface="Gill Sans MT" panose="020B0502020104020203" pitchFamily="34" charset="0"/>
                <a:ea typeface="ＭＳ Ｐゴシック" panose="020B0600070205080204" pitchFamily="34" charset="-128"/>
              </a:rPr>
              <a:t>Video-Chats</a:t>
            </a:r>
            <a:r>
              <a:rPr lang="de-AT" sz="2000" dirty="0">
                <a:solidFill>
                  <a:schemeClr val="tx1"/>
                </a:solidFill>
                <a:latin typeface="Gill Sans MT" panose="020B0502020104020203" pitchFamily="34" charset="0"/>
                <a:ea typeface="ＭＳ Ｐゴシック" panose="020B0600070205080204" pitchFamily="34" charset="-128"/>
              </a:rPr>
              <a:t> möglich – dafür müssen zwei Nutzer/innen gleichzeitig online sein. </a:t>
            </a:r>
          </a:p>
        </p:txBody>
      </p:sp>
    </p:spTree>
    <p:extLst>
      <p:ext uri="{BB962C8B-B14F-4D97-AF65-F5344CB8AC3E}">
        <p14:creationId xmlns:p14="http://schemas.microsoft.com/office/powerpoint/2010/main" val="17463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6FCEC3-4D1C-4E72-9D8C-781564854C3B}"/>
              </a:ext>
            </a:extLst>
          </p:cNvPr>
          <p:cNvSpPr>
            <a:spLocks noGrp="1"/>
          </p:cNvSpPr>
          <p:nvPr>
            <p:ph type="title"/>
          </p:nvPr>
        </p:nvSpPr>
        <p:spPr/>
        <p:txBody>
          <a:bodyPr/>
          <a:lstStyle/>
          <a:p>
            <a:endParaRPr lang="de-AT"/>
          </a:p>
        </p:txBody>
      </p:sp>
      <p:sp>
        <p:nvSpPr>
          <p:cNvPr id="6" name="Textfeld 5">
            <a:extLst>
              <a:ext uri="{FF2B5EF4-FFF2-40B4-BE49-F238E27FC236}">
                <a16:creationId xmlns:a16="http://schemas.microsoft.com/office/drawing/2014/main" id="{22E45D01-1A50-4329-AE65-BA5B622C4BFF}"/>
              </a:ext>
            </a:extLst>
          </p:cNvPr>
          <p:cNvSpPr txBox="1"/>
          <p:nvPr/>
        </p:nvSpPr>
        <p:spPr>
          <a:xfrm>
            <a:off x="4146698" y="6438442"/>
            <a:ext cx="4997301" cy="384721"/>
          </a:xfrm>
          <a:prstGeom prst="rect">
            <a:avLst/>
          </a:prstGeom>
          <a:noFill/>
        </p:spPr>
        <p:txBody>
          <a:bodyPr wrap="square" rtlCol="0">
            <a:spAutoFit/>
          </a:bodyPr>
          <a:lstStyle/>
          <a:p>
            <a:pPr algn="r"/>
            <a:r>
              <a:rPr lang="de-AT" sz="1900" dirty="0" err="1">
                <a:latin typeface="Gill Sans MT" panose="020B0502020104020203" pitchFamily="34" charset="0"/>
              </a:rPr>
              <a:t>TikTok</a:t>
            </a:r>
            <a:endParaRPr lang="de-AT" sz="1900" dirty="0">
              <a:latin typeface="Gill Sans MT" panose="020B0502020104020203" pitchFamily="34" charset="0"/>
            </a:endParaRPr>
          </a:p>
        </p:txBody>
      </p:sp>
      <p:pic>
        <p:nvPicPr>
          <p:cNvPr id="9" name="Inhaltsplatzhalter 8">
            <a:extLst>
              <a:ext uri="{FF2B5EF4-FFF2-40B4-BE49-F238E27FC236}">
                <a16:creationId xmlns:a16="http://schemas.microsoft.com/office/drawing/2014/main" id="{AA263529-BEE1-43EB-B43E-FE460CDE5627}"/>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 y="0"/>
            <a:ext cx="9144001" cy="6403605"/>
          </a:xfrm>
        </p:spPr>
      </p:pic>
    </p:spTree>
    <p:extLst>
      <p:ext uri="{BB962C8B-B14F-4D97-AF65-F5344CB8AC3E}">
        <p14:creationId xmlns:p14="http://schemas.microsoft.com/office/powerpoint/2010/main" val="1366987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22E45D01-1A50-4329-AE65-BA5B622C4BFF}"/>
              </a:ext>
            </a:extLst>
          </p:cNvPr>
          <p:cNvSpPr txBox="1"/>
          <p:nvPr/>
        </p:nvSpPr>
        <p:spPr>
          <a:xfrm>
            <a:off x="4146698" y="6438442"/>
            <a:ext cx="4997301" cy="384721"/>
          </a:xfrm>
          <a:prstGeom prst="rect">
            <a:avLst/>
          </a:prstGeom>
          <a:noFill/>
        </p:spPr>
        <p:txBody>
          <a:bodyPr wrap="square" rtlCol="0">
            <a:spAutoFit/>
          </a:bodyPr>
          <a:lstStyle/>
          <a:p>
            <a:pPr algn="r"/>
            <a:r>
              <a:rPr lang="de-AT" sz="1900" dirty="0" err="1">
                <a:latin typeface="Gill Sans MT" panose="020B0502020104020203" pitchFamily="34" charset="0"/>
              </a:rPr>
              <a:t>TikTok</a:t>
            </a:r>
            <a:endParaRPr lang="de-AT" sz="1900" dirty="0">
              <a:latin typeface="Gill Sans MT" panose="020B0502020104020203" pitchFamily="34" charset="0"/>
            </a:endParaRPr>
          </a:p>
        </p:txBody>
      </p:sp>
      <p:sp>
        <p:nvSpPr>
          <p:cNvPr id="7" name="Inhaltsplatzhalter 2">
            <a:extLst>
              <a:ext uri="{FF2B5EF4-FFF2-40B4-BE49-F238E27FC236}">
                <a16:creationId xmlns:a16="http://schemas.microsoft.com/office/drawing/2014/main" id="{58642275-CC01-4324-AF0A-34D4C82A42B6}"/>
              </a:ext>
            </a:extLst>
          </p:cNvPr>
          <p:cNvSpPr txBox="1">
            <a:spLocks/>
          </p:cNvSpPr>
          <p:nvPr/>
        </p:nvSpPr>
        <p:spPr>
          <a:xfrm>
            <a:off x="653365" y="34838"/>
            <a:ext cx="7886700" cy="6355914"/>
          </a:xfrm>
          <a:prstGeom prst="rect">
            <a:avLst/>
          </a:prstGeom>
        </p:spPr>
        <p:txBody>
          <a:bodyPr vert="horz" lIns="91440" tIns="45720" rIns="91440" bIns="45720" rtlCol="0" anchor="ctr">
            <a:norm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buSzPct val="70000"/>
              <a:buFont typeface="Wingdings" panose="05000000000000000000" pitchFamily="2" charset="2"/>
              <a:buChar char="§"/>
              <a:defRPr/>
            </a:pPr>
            <a:r>
              <a:rPr lang="de-DE" sz="2000" dirty="0">
                <a:solidFill>
                  <a:schemeClr val="tx1"/>
                </a:solidFill>
                <a:latin typeface="Gill Sans MT" panose="020B0502020104020203" pitchFamily="34" charset="0"/>
              </a:rPr>
              <a:t>Hast du ein </a:t>
            </a:r>
            <a:r>
              <a:rPr lang="de-DE" sz="2000" b="1" dirty="0">
                <a:solidFill>
                  <a:schemeClr val="tx1"/>
                </a:solidFill>
                <a:latin typeface="Gill Sans MT" panose="020B0502020104020203" pitchFamily="34" charset="0"/>
              </a:rPr>
              <a:t>öffentliches Profil</a:t>
            </a:r>
            <a:r>
              <a:rPr lang="de-DE" sz="2000" dirty="0">
                <a:solidFill>
                  <a:schemeClr val="tx1"/>
                </a:solidFill>
                <a:latin typeface="Gill Sans MT" panose="020B0502020104020203" pitchFamily="34" charset="0"/>
              </a:rPr>
              <a:t>, kann jeder deine Videos anschauen – sogar Leute, die gar nicht in </a:t>
            </a:r>
            <a:r>
              <a:rPr lang="de-DE" sz="2000" dirty="0" err="1">
                <a:solidFill>
                  <a:schemeClr val="tx1"/>
                </a:solidFill>
                <a:latin typeface="Gill Sans MT" panose="020B0502020104020203" pitchFamily="34" charset="0"/>
              </a:rPr>
              <a:t>TikTok</a:t>
            </a:r>
            <a:r>
              <a:rPr lang="de-DE" sz="2000" dirty="0">
                <a:solidFill>
                  <a:schemeClr val="tx1"/>
                </a:solidFill>
                <a:latin typeface="Gill Sans MT" panose="020B0502020104020203" pitchFamily="34" charset="0"/>
              </a:rPr>
              <a:t> registriert sind. Stelle dein Konto deswegen auf privat! </a:t>
            </a:r>
          </a:p>
          <a:p>
            <a:pPr>
              <a:spcBef>
                <a:spcPts val="600"/>
              </a:spcBef>
              <a:buSzPct val="70000"/>
              <a:buFont typeface="Wingdings" panose="05000000000000000000" pitchFamily="2" charset="2"/>
              <a:buChar char="§"/>
              <a:defRPr/>
            </a:pPr>
            <a:r>
              <a:rPr lang="de-DE" sz="2000" dirty="0" err="1">
                <a:solidFill>
                  <a:schemeClr val="tx1"/>
                </a:solidFill>
                <a:latin typeface="Gill Sans MT" panose="020B0502020104020203" pitchFamily="34" charset="0"/>
              </a:rPr>
              <a:t>TikTok</a:t>
            </a:r>
            <a:r>
              <a:rPr lang="de-DE" sz="2000" dirty="0">
                <a:solidFill>
                  <a:schemeClr val="tx1"/>
                </a:solidFill>
                <a:latin typeface="Gill Sans MT" panose="020B0502020104020203" pitchFamily="34" charset="0"/>
              </a:rPr>
              <a:t> darf hochgeladene Videos z. B. zu </a:t>
            </a:r>
            <a:r>
              <a:rPr lang="de-DE" sz="2000" b="1" dirty="0">
                <a:solidFill>
                  <a:schemeClr val="tx1"/>
                </a:solidFill>
                <a:latin typeface="Gill Sans MT" panose="020B0502020104020203" pitchFamily="34" charset="0"/>
              </a:rPr>
              <a:t>Werbezwecken</a:t>
            </a:r>
            <a:r>
              <a:rPr lang="de-DE" sz="2000" dirty="0">
                <a:solidFill>
                  <a:schemeClr val="tx1"/>
                </a:solidFill>
                <a:latin typeface="Gill Sans MT" panose="020B0502020104020203" pitchFamily="34" charset="0"/>
              </a:rPr>
              <a:t> verwenden – auch wenn dein Konto privat ist. </a:t>
            </a:r>
          </a:p>
          <a:p>
            <a:pPr>
              <a:spcBef>
                <a:spcPts val="600"/>
              </a:spcBef>
              <a:buSzPct val="70000"/>
              <a:buFont typeface="Wingdings" panose="05000000000000000000" pitchFamily="2" charset="2"/>
              <a:buChar char="§"/>
              <a:defRPr/>
            </a:pPr>
            <a:r>
              <a:rPr lang="de-DE" sz="2000" b="1" dirty="0">
                <a:solidFill>
                  <a:schemeClr val="tx1"/>
                </a:solidFill>
                <a:latin typeface="Gill Sans MT" panose="020B0502020104020203" pitchFamily="34" charset="0"/>
              </a:rPr>
              <a:t>Teile </a:t>
            </a:r>
            <a:r>
              <a:rPr lang="de-DE" sz="2000" dirty="0">
                <a:solidFill>
                  <a:schemeClr val="tx1"/>
                </a:solidFill>
                <a:latin typeface="Gill Sans MT" panose="020B0502020104020203" pitchFamily="34" charset="0"/>
              </a:rPr>
              <a:t>deine </a:t>
            </a:r>
            <a:r>
              <a:rPr lang="de-DE" sz="2000" dirty="0" err="1">
                <a:solidFill>
                  <a:schemeClr val="tx1"/>
                </a:solidFill>
                <a:latin typeface="Gill Sans MT" panose="020B0502020104020203" pitchFamily="34" charset="0"/>
              </a:rPr>
              <a:t>TikTok</a:t>
            </a:r>
            <a:r>
              <a:rPr lang="de-DE" sz="2000" dirty="0">
                <a:solidFill>
                  <a:schemeClr val="tx1"/>
                </a:solidFill>
                <a:latin typeface="Gill Sans MT" panose="020B0502020104020203" pitchFamily="34" charset="0"/>
              </a:rPr>
              <a:t> Videos nicht auf anderen Sozialen Netzwerken, denn du hast keine Rechte dazu. </a:t>
            </a:r>
          </a:p>
          <a:p>
            <a:pPr>
              <a:spcBef>
                <a:spcPts val="600"/>
              </a:spcBef>
              <a:buSzPct val="70000"/>
              <a:buFont typeface="Wingdings" panose="05000000000000000000" pitchFamily="2" charset="2"/>
              <a:buChar char="§"/>
              <a:defRPr/>
            </a:pPr>
            <a:r>
              <a:rPr lang="de-DE" sz="2000" dirty="0">
                <a:solidFill>
                  <a:schemeClr val="tx1"/>
                </a:solidFill>
                <a:latin typeface="Gill Sans MT" panose="020B0502020104020203" pitchFamily="34" charset="0"/>
              </a:rPr>
              <a:t>Schütze dich vor </a:t>
            </a:r>
            <a:r>
              <a:rPr lang="de-DE" sz="2000" b="1" dirty="0">
                <a:solidFill>
                  <a:schemeClr val="tx1"/>
                </a:solidFill>
                <a:latin typeface="Gill Sans MT" panose="020B0502020104020203" pitchFamily="34" charset="0"/>
              </a:rPr>
              <a:t>bösen Kommentaren </a:t>
            </a:r>
            <a:r>
              <a:rPr lang="de-DE" sz="2000" dirty="0">
                <a:solidFill>
                  <a:schemeClr val="tx1"/>
                </a:solidFill>
                <a:latin typeface="Gill Sans MT" panose="020B0502020104020203" pitchFamily="34" charset="0"/>
              </a:rPr>
              <a:t>und stelle </a:t>
            </a:r>
            <a:r>
              <a:rPr lang="de-DE" sz="2000" dirty="0" err="1">
                <a:solidFill>
                  <a:schemeClr val="tx1"/>
                </a:solidFill>
                <a:latin typeface="Gill Sans MT" panose="020B0502020104020203" pitchFamily="34" charset="0"/>
              </a:rPr>
              <a:t>direct.lys</a:t>
            </a:r>
            <a:r>
              <a:rPr lang="de-DE" sz="2000" dirty="0">
                <a:solidFill>
                  <a:schemeClr val="tx1"/>
                </a:solidFill>
                <a:latin typeface="Gill Sans MT" panose="020B0502020104020203" pitchFamily="34" charset="0"/>
              </a:rPr>
              <a:t> so ein, dass nur Freunde dir schreiben können.</a:t>
            </a:r>
          </a:p>
          <a:p>
            <a:pPr>
              <a:spcBef>
                <a:spcPts val="600"/>
              </a:spcBef>
              <a:buSzPct val="70000"/>
              <a:buFont typeface="Wingdings" panose="05000000000000000000" pitchFamily="2" charset="2"/>
              <a:buChar char="§"/>
              <a:defRPr/>
            </a:pPr>
            <a:r>
              <a:rPr lang="de-DE" sz="2000" dirty="0">
                <a:solidFill>
                  <a:schemeClr val="tx1"/>
                </a:solidFill>
                <a:latin typeface="Gill Sans MT" panose="020B0502020104020203" pitchFamily="34" charset="0"/>
              </a:rPr>
              <a:t>In </a:t>
            </a:r>
            <a:r>
              <a:rPr lang="de-DE" sz="2000" dirty="0" err="1">
                <a:solidFill>
                  <a:schemeClr val="tx1"/>
                </a:solidFill>
                <a:latin typeface="Gill Sans MT" panose="020B0502020104020203" pitchFamily="34" charset="0"/>
              </a:rPr>
              <a:t>TikTok</a:t>
            </a:r>
            <a:r>
              <a:rPr lang="de-DE" sz="2000" dirty="0">
                <a:solidFill>
                  <a:schemeClr val="tx1"/>
                </a:solidFill>
                <a:latin typeface="Gill Sans MT" panose="020B0502020104020203" pitchFamily="34" charset="0"/>
              </a:rPr>
              <a:t> kann man mit </a:t>
            </a:r>
            <a:r>
              <a:rPr lang="de-DE" sz="2000" b="1" dirty="0">
                <a:solidFill>
                  <a:schemeClr val="tx1"/>
                </a:solidFill>
                <a:latin typeface="Gill Sans MT" panose="020B0502020104020203" pitchFamily="34" charset="0"/>
              </a:rPr>
              <a:t>In-App-Käufen</a:t>
            </a:r>
            <a:r>
              <a:rPr lang="de-DE" sz="2000" dirty="0">
                <a:solidFill>
                  <a:schemeClr val="tx1"/>
                </a:solidFill>
                <a:latin typeface="Gill Sans MT" panose="020B0502020104020203" pitchFamily="34" charset="0"/>
              </a:rPr>
              <a:t> schnell viel Geld ausgeben. </a:t>
            </a:r>
            <a:endParaRPr lang="de-AT" sz="2000" dirty="0">
              <a:solidFill>
                <a:schemeClr val="tx1"/>
              </a:solidFill>
              <a:latin typeface="Gill Sans MT" panose="020B0502020104020203" pitchFamily="34" charset="0"/>
              <a:ea typeface="ＭＳ Ｐゴシック" panose="020B0600070205080204" pitchFamily="34" charset="-128"/>
            </a:endParaRPr>
          </a:p>
        </p:txBody>
      </p:sp>
    </p:spTree>
    <p:extLst>
      <p:ext uri="{BB962C8B-B14F-4D97-AF65-F5344CB8AC3E}">
        <p14:creationId xmlns:p14="http://schemas.microsoft.com/office/powerpoint/2010/main" val="462011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BF6736-DD83-4446-AEFB-914A8CDBC544}"/>
              </a:ext>
            </a:extLst>
          </p:cNvPr>
          <p:cNvSpPr>
            <a:spLocks noGrp="1"/>
          </p:cNvSpPr>
          <p:nvPr>
            <p:ph type="title"/>
          </p:nvPr>
        </p:nvSpPr>
        <p:spPr/>
        <p:txBody>
          <a:bodyPr/>
          <a:lstStyle/>
          <a:p>
            <a:endParaRPr lang="de-AT"/>
          </a:p>
        </p:txBody>
      </p:sp>
      <p:pic>
        <p:nvPicPr>
          <p:cNvPr id="5" name="Inhaltsplatzhalter 4" descr="Ein Bild, das Elektronik, sitzend, Tisch, iPod enthält.&#10;&#10;Mit hoher Zuverlässigkeit generierte Beschreibung">
            <a:extLst>
              <a:ext uri="{FF2B5EF4-FFF2-40B4-BE49-F238E27FC236}">
                <a16:creationId xmlns:a16="http://schemas.microsoft.com/office/drawing/2014/main" id="{2BF7EF01-A3DF-44F1-A285-107F88699C71}"/>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0"/>
            <a:ext cx="9144000" cy="6395013"/>
          </a:xfrm>
        </p:spPr>
      </p:pic>
      <p:sp>
        <p:nvSpPr>
          <p:cNvPr id="6" name="Textfeld 5">
            <a:extLst>
              <a:ext uri="{FF2B5EF4-FFF2-40B4-BE49-F238E27FC236}">
                <a16:creationId xmlns:a16="http://schemas.microsoft.com/office/drawing/2014/main" id="{6A01342B-EA3A-4569-B43B-6D6B241A7F34}"/>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YouTube</a:t>
            </a:r>
          </a:p>
        </p:txBody>
      </p:sp>
    </p:spTree>
    <p:extLst>
      <p:ext uri="{BB962C8B-B14F-4D97-AF65-F5344CB8AC3E}">
        <p14:creationId xmlns:p14="http://schemas.microsoft.com/office/powerpoint/2010/main" val="3049948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6A01342B-EA3A-4569-B43B-6D6B241A7F34}"/>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YouTube</a:t>
            </a:r>
          </a:p>
        </p:txBody>
      </p:sp>
      <p:sp>
        <p:nvSpPr>
          <p:cNvPr id="7" name="Inhaltsplatzhalter 2">
            <a:extLst>
              <a:ext uri="{FF2B5EF4-FFF2-40B4-BE49-F238E27FC236}">
                <a16:creationId xmlns:a16="http://schemas.microsoft.com/office/drawing/2014/main" id="{5A63D3E4-2FC6-4D2A-92DB-9274D8679E89}"/>
              </a:ext>
            </a:extLst>
          </p:cNvPr>
          <p:cNvSpPr txBox="1">
            <a:spLocks/>
          </p:cNvSpPr>
          <p:nvPr/>
        </p:nvSpPr>
        <p:spPr>
          <a:xfrm>
            <a:off x="653365" y="1423480"/>
            <a:ext cx="7886700" cy="4620639"/>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buSzPct val="70000"/>
              <a:buFont typeface="Wingdings" panose="05000000000000000000" pitchFamily="2" charset="2"/>
              <a:buChar char="§"/>
              <a:defRPr/>
            </a:pPr>
            <a:endParaRPr lang="de-AT" sz="2000" dirty="0">
              <a:solidFill>
                <a:schemeClr val="bg1"/>
              </a:solidFill>
              <a:latin typeface="Gill Sans MT" panose="020B0502020104020203" pitchFamily="34" charset="0"/>
              <a:ea typeface="ＭＳ Ｐゴシック" panose="020B0600070205080204" pitchFamily="34" charset="-128"/>
            </a:endParaRPr>
          </a:p>
        </p:txBody>
      </p:sp>
      <p:sp>
        <p:nvSpPr>
          <p:cNvPr id="8" name="Inhaltsplatzhalter 2">
            <a:extLst>
              <a:ext uri="{FF2B5EF4-FFF2-40B4-BE49-F238E27FC236}">
                <a16:creationId xmlns:a16="http://schemas.microsoft.com/office/drawing/2014/main" id="{DE670097-01E4-4493-AFB8-F7A03494AE41}"/>
              </a:ext>
            </a:extLst>
          </p:cNvPr>
          <p:cNvSpPr txBox="1">
            <a:spLocks/>
          </p:cNvSpPr>
          <p:nvPr/>
        </p:nvSpPr>
        <p:spPr>
          <a:xfrm>
            <a:off x="805765" y="34838"/>
            <a:ext cx="7886700" cy="6247976"/>
          </a:xfrm>
          <a:prstGeom prst="rect">
            <a:avLst/>
          </a:prstGeom>
        </p:spPr>
        <p:txBody>
          <a:bodyPr vert="horz" lIns="91440" tIns="45720" rIns="91440" bIns="45720" rtlCol="0" anchor="ctr">
            <a:norm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buSzPct val="70000"/>
              <a:buFont typeface="Wingdings" panose="05000000000000000000" pitchFamily="2" charset="2"/>
              <a:buChar char="§"/>
              <a:defRPr/>
            </a:pPr>
            <a:r>
              <a:rPr lang="de-DE" sz="2000" dirty="0">
                <a:solidFill>
                  <a:schemeClr val="tx1"/>
                </a:solidFill>
                <a:latin typeface="Gill Sans MT" panose="020B0502020104020203" pitchFamily="34" charset="0"/>
              </a:rPr>
              <a:t>Veröffentliche </a:t>
            </a:r>
            <a:r>
              <a:rPr lang="de-DE" sz="2000" b="1" dirty="0">
                <a:solidFill>
                  <a:schemeClr val="tx1"/>
                </a:solidFill>
                <a:latin typeface="Gill Sans MT" panose="020B0502020104020203" pitchFamily="34" charset="0"/>
              </a:rPr>
              <a:t>nicht </a:t>
            </a:r>
            <a:r>
              <a:rPr lang="de-DE" sz="2000" dirty="0">
                <a:solidFill>
                  <a:schemeClr val="tx1"/>
                </a:solidFill>
                <a:latin typeface="Gill Sans MT" panose="020B0502020104020203" pitchFamily="34" charset="0"/>
              </a:rPr>
              <a:t>unter deinem </a:t>
            </a:r>
            <a:r>
              <a:rPr lang="de-DE" sz="2000" b="1" dirty="0">
                <a:solidFill>
                  <a:schemeClr val="tx1"/>
                </a:solidFill>
                <a:latin typeface="Gill Sans MT" panose="020B0502020104020203" pitchFamily="34" charset="0"/>
              </a:rPr>
              <a:t>echten Namen</a:t>
            </a:r>
            <a:r>
              <a:rPr lang="de-DE" sz="2000" dirty="0">
                <a:solidFill>
                  <a:schemeClr val="tx1"/>
                </a:solidFill>
                <a:latin typeface="Gill Sans MT" panose="020B0502020104020203" pitchFamily="34" charset="0"/>
              </a:rPr>
              <a:t>, sondern denke dir für deinen YouTube-Kanal einen </a:t>
            </a:r>
            <a:r>
              <a:rPr lang="de-DE" sz="2000" dirty="0" err="1">
                <a:solidFill>
                  <a:schemeClr val="tx1"/>
                </a:solidFill>
                <a:latin typeface="Gill Sans MT" panose="020B0502020104020203" pitchFamily="34" charset="0"/>
              </a:rPr>
              <a:t>Nickname</a:t>
            </a:r>
            <a:r>
              <a:rPr lang="de-DE" sz="2000" dirty="0">
                <a:solidFill>
                  <a:schemeClr val="tx1"/>
                </a:solidFill>
                <a:latin typeface="Gill Sans MT" panose="020B0502020104020203" pitchFamily="34" charset="0"/>
              </a:rPr>
              <a:t> aus.</a:t>
            </a:r>
          </a:p>
          <a:p>
            <a:pPr>
              <a:spcBef>
                <a:spcPts val="600"/>
              </a:spcBef>
              <a:buSzPct val="70000"/>
              <a:buFont typeface="Wingdings" panose="05000000000000000000" pitchFamily="2" charset="2"/>
              <a:buChar char="§"/>
              <a:defRPr/>
            </a:pPr>
            <a:r>
              <a:rPr lang="de-DE" sz="2000" dirty="0">
                <a:solidFill>
                  <a:schemeClr val="tx1"/>
                </a:solidFill>
                <a:latin typeface="Gill Sans MT" panose="020B0502020104020203" pitchFamily="34" charset="0"/>
              </a:rPr>
              <a:t>Du bestimmst, wer deine Videos </a:t>
            </a:r>
            <a:r>
              <a:rPr lang="de-DE" sz="2000" b="1" dirty="0">
                <a:solidFill>
                  <a:schemeClr val="tx1"/>
                </a:solidFill>
                <a:latin typeface="Gill Sans MT" panose="020B0502020104020203" pitchFamily="34" charset="0"/>
              </a:rPr>
              <a:t>sehen </a:t>
            </a:r>
            <a:r>
              <a:rPr lang="de-DE" sz="2000" dirty="0">
                <a:solidFill>
                  <a:schemeClr val="tx1"/>
                </a:solidFill>
                <a:latin typeface="Gill Sans MT" panose="020B0502020104020203" pitchFamily="34" charset="0"/>
              </a:rPr>
              <a:t>kann! </a:t>
            </a:r>
          </a:p>
          <a:p>
            <a:pPr>
              <a:spcBef>
                <a:spcPts val="600"/>
              </a:spcBef>
              <a:buSzPct val="70000"/>
              <a:buFont typeface="Wingdings" panose="05000000000000000000" pitchFamily="2" charset="2"/>
              <a:buChar char="§"/>
              <a:defRPr/>
            </a:pPr>
            <a:r>
              <a:rPr lang="de-DE" sz="2000" dirty="0">
                <a:solidFill>
                  <a:schemeClr val="tx1"/>
                </a:solidFill>
                <a:latin typeface="Gill Sans MT" panose="020B0502020104020203" pitchFamily="34" charset="0"/>
                <a:ea typeface="ＭＳ Ｐゴシック" panose="020B0600070205080204" pitchFamily="34" charset="-128"/>
              </a:rPr>
              <a:t>Beachte das </a:t>
            </a:r>
            <a:r>
              <a:rPr lang="de-DE" sz="2000" b="1" dirty="0">
                <a:solidFill>
                  <a:schemeClr val="tx1"/>
                </a:solidFill>
                <a:latin typeface="Gill Sans MT" panose="020B0502020104020203" pitchFamily="34" charset="0"/>
                <a:ea typeface="ＭＳ Ｐゴシック" panose="020B0600070205080204" pitchFamily="34" charset="-128"/>
              </a:rPr>
              <a:t>Urheberrecht</a:t>
            </a:r>
            <a:r>
              <a:rPr lang="de-DE" sz="2000" dirty="0">
                <a:solidFill>
                  <a:schemeClr val="tx1"/>
                </a:solidFill>
                <a:latin typeface="Gill Sans MT" panose="020B0502020104020203" pitchFamily="34" charset="0"/>
                <a:ea typeface="ＭＳ Ｐゴシック" panose="020B0600070205080204" pitchFamily="34" charset="-128"/>
              </a:rPr>
              <a:t> und das Recht am eigenen Bild!</a:t>
            </a:r>
          </a:p>
          <a:p>
            <a:pPr>
              <a:spcBef>
                <a:spcPts val="600"/>
              </a:spcBef>
              <a:buSzPct val="70000"/>
              <a:buFont typeface="Wingdings" panose="05000000000000000000" pitchFamily="2" charset="2"/>
              <a:buChar char="§"/>
              <a:defRPr/>
            </a:pPr>
            <a:r>
              <a:rPr lang="de-DE" sz="2000" dirty="0">
                <a:solidFill>
                  <a:schemeClr val="tx1"/>
                </a:solidFill>
                <a:latin typeface="Gill Sans MT" panose="020B0502020104020203" pitchFamily="34" charset="0"/>
              </a:rPr>
              <a:t>Gut Ding braucht Weile! Besonders zu Beginn dauert es ein bisschen, bis du eine gewisse Anzahl an Zuschauer/innen oder Abos hast – </a:t>
            </a:r>
            <a:r>
              <a:rPr lang="de-DE" sz="2000" b="1" dirty="0">
                <a:solidFill>
                  <a:schemeClr val="tx1"/>
                </a:solidFill>
                <a:latin typeface="Gill Sans MT" panose="020B0502020104020203" pitchFamily="34" charset="0"/>
              </a:rPr>
              <a:t>bleib dran</a:t>
            </a:r>
            <a:r>
              <a:rPr lang="de-DE" sz="2000" dirty="0">
                <a:solidFill>
                  <a:schemeClr val="tx1"/>
                </a:solidFill>
                <a:latin typeface="Gill Sans MT" panose="020B0502020104020203" pitchFamily="34" charset="0"/>
              </a:rPr>
              <a:t>!</a:t>
            </a:r>
          </a:p>
          <a:p>
            <a:pPr>
              <a:spcBef>
                <a:spcPts val="600"/>
              </a:spcBef>
              <a:buSzPct val="70000"/>
              <a:buFont typeface="Wingdings" panose="05000000000000000000" pitchFamily="2" charset="2"/>
              <a:buChar char="§"/>
              <a:defRPr/>
            </a:pPr>
            <a:r>
              <a:rPr lang="de-DE" sz="2000" b="1" dirty="0" err="1">
                <a:solidFill>
                  <a:schemeClr val="tx1"/>
                </a:solidFill>
                <a:latin typeface="Gill Sans MT" panose="020B0502020104020203" pitchFamily="34" charset="0"/>
              </a:rPr>
              <a:t>Haters</a:t>
            </a:r>
            <a:r>
              <a:rPr lang="de-DE" sz="2000" b="1" dirty="0">
                <a:solidFill>
                  <a:schemeClr val="tx1"/>
                </a:solidFill>
                <a:latin typeface="Gill Sans MT" panose="020B0502020104020203" pitchFamily="34" charset="0"/>
              </a:rPr>
              <a:t> </a:t>
            </a:r>
            <a:r>
              <a:rPr lang="de-DE" sz="2000" b="1" dirty="0" err="1">
                <a:solidFill>
                  <a:schemeClr val="tx1"/>
                </a:solidFill>
                <a:latin typeface="Gill Sans MT" panose="020B0502020104020203" pitchFamily="34" charset="0"/>
              </a:rPr>
              <a:t>gonna</a:t>
            </a:r>
            <a:r>
              <a:rPr lang="de-DE" sz="2000" b="1" dirty="0">
                <a:solidFill>
                  <a:schemeClr val="tx1"/>
                </a:solidFill>
                <a:latin typeface="Gill Sans MT" panose="020B0502020104020203" pitchFamily="34" charset="0"/>
              </a:rPr>
              <a:t> </a:t>
            </a:r>
            <a:r>
              <a:rPr lang="de-DE" sz="2000" b="1" dirty="0" err="1">
                <a:solidFill>
                  <a:schemeClr val="tx1"/>
                </a:solidFill>
                <a:latin typeface="Gill Sans MT" panose="020B0502020104020203" pitchFamily="34" charset="0"/>
              </a:rPr>
              <a:t>hate</a:t>
            </a:r>
            <a:r>
              <a:rPr lang="de-DE" sz="2000" b="1" dirty="0">
                <a:solidFill>
                  <a:schemeClr val="tx1"/>
                </a:solidFill>
                <a:latin typeface="Gill Sans MT" panose="020B0502020104020203" pitchFamily="34" charset="0"/>
              </a:rPr>
              <a:t>! </a:t>
            </a:r>
            <a:r>
              <a:rPr lang="de-DE" sz="2000" dirty="0">
                <a:solidFill>
                  <a:schemeClr val="tx1"/>
                </a:solidFill>
                <a:latin typeface="Gill Sans MT" panose="020B0502020104020203" pitchFamily="34" charset="0"/>
              </a:rPr>
              <a:t>Es wird immer Leute geben, denen deine Videos nicht gefallen – ignoriere, blockiere oder melde sie. </a:t>
            </a:r>
            <a:endParaRPr lang="de-AT" sz="2000" dirty="0">
              <a:solidFill>
                <a:schemeClr val="tx1"/>
              </a:solidFill>
              <a:latin typeface="Gill Sans MT" panose="020B0502020104020203" pitchFamily="34" charset="0"/>
              <a:ea typeface="ＭＳ Ｐゴシック" panose="020B0600070205080204" pitchFamily="34" charset="-128"/>
            </a:endParaRPr>
          </a:p>
        </p:txBody>
      </p:sp>
    </p:spTree>
    <p:extLst>
      <p:ext uri="{BB962C8B-B14F-4D97-AF65-F5344CB8AC3E}">
        <p14:creationId xmlns:p14="http://schemas.microsoft.com/office/powerpoint/2010/main" val="2149741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83C28A85-D624-4DBA-980D-4291F4DFE88D}"/>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Privatsphäre</a:t>
            </a:r>
            <a:endParaRPr lang="de-AT" sz="1900" dirty="0">
              <a:latin typeface="+mj-lt"/>
            </a:endParaRPr>
          </a:p>
        </p:txBody>
      </p:sp>
      <p:pic>
        <p:nvPicPr>
          <p:cNvPr id="3" name="Grafik 2" descr="Ein Bild, das drinnen, sitzend enthält.&#10;&#10;Mit sehr hoher Zuverlässigkeit generierte Beschreibung">
            <a:extLst>
              <a:ext uri="{FF2B5EF4-FFF2-40B4-BE49-F238E27FC236}">
                <a16:creationId xmlns:a16="http://schemas.microsoft.com/office/drawing/2014/main" id="{3002B5F6-00D5-4EA1-AEEE-0334961A01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 y="-35560"/>
            <a:ext cx="9144002" cy="6438442"/>
          </a:xfrm>
          <a:prstGeom prst="rect">
            <a:avLst/>
          </a:prstGeom>
        </p:spPr>
      </p:pic>
    </p:spTree>
    <p:extLst>
      <p:ext uri="{BB962C8B-B14F-4D97-AF65-F5344CB8AC3E}">
        <p14:creationId xmlns:p14="http://schemas.microsoft.com/office/powerpoint/2010/main" val="2100742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enthält.&#10;&#10;Mit sehr hoher Zuverlässigkeit generierte Beschreibung">
            <a:extLst>
              <a:ext uri="{FF2B5EF4-FFF2-40B4-BE49-F238E27FC236}">
                <a16:creationId xmlns:a16="http://schemas.microsoft.com/office/drawing/2014/main" id="{CF6C1449-8E85-4383-803F-6F66F06E75C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621" y="284418"/>
            <a:ext cx="8126757" cy="5854992"/>
          </a:xfrm>
          <a:prstGeom prst="rect">
            <a:avLst/>
          </a:prstGeom>
          <a:ln>
            <a:noFill/>
          </a:ln>
          <a:effectLst>
            <a:outerShdw blurRad="292100" dist="139700" dir="2700000" algn="tl" rotWithShape="0">
              <a:srgbClr val="333333">
                <a:alpha val="65000"/>
              </a:srgbClr>
            </a:outerShdw>
          </a:effectLst>
        </p:spPr>
      </p:pic>
      <p:sp>
        <p:nvSpPr>
          <p:cNvPr id="4" name="Textfeld 3">
            <a:extLst>
              <a:ext uri="{FF2B5EF4-FFF2-40B4-BE49-F238E27FC236}">
                <a16:creationId xmlns:a16="http://schemas.microsoft.com/office/drawing/2014/main" id="{6B69115D-5C90-497E-B4A3-503EA1DD7FE6}"/>
              </a:ext>
            </a:extLst>
          </p:cNvPr>
          <p:cNvSpPr txBox="1"/>
          <p:nvPr/>
        </p:nvSpPr>
        <p:spPr>
          <a:xfrm>
            <a:off x="2623128" y="6438442"/>
            <a:ext cx="6520872" cy="384721"/>
          </a:xfrm>
          <a:prstGeom prst="rect">
            <a:avLst/>
          </a:prstGeom>
          <a:noFill/>
        </p:spPr>
        <p:txBody>
          <a:bodyPr wrap="square" rtlCol="0">
            <a:spAutoFit/>
          </a:bodyPr>
          <a:lstStyle/>
          <a:p>
            <a:pPr algn="r"/>
            <a:r>
              <a:rPr lang="de-AT" sz="1900" dirty="0">
                <a:latin typeface="Gill Sans MT" panose="020B0502020104020203" pitchFamily="34" charset="0"/>
              </a:rPr>
              <a:t>Jugend Internet Monitor </a:t>
            </a:r>
            <a:r>
              <a:rPr lang="de-AT" sz="1100" dirty="0">
                <a:latin typeface="Gill Sans MT" panose="020B0502020104020203" pitchFamily="34" charset="0"/>
              </a:rPr>
              <a:t>www.jugendinternetmonitor.at</a:t>
            </a:r>
            <a:endParaRPr lang="de-AT" sz="1900" dirty="0">
              <a:latin typeface="Gill Sans MT" panose="020B0502020104020203" pitchFamily="34" charset="0"/>
            </a:endParaRPr>
          </a:p>
        </p:txBody>
      </p:sp>
    </p:spTree>
    <p:extLst>
      <p:ext uri="{BB962C8B-B14F-4D97-AF65-F5344CB8AC3E}">
        <p14:creationId xmlns:p14="http://schemas.microsoft.com/office/powerpoint/2010/main" val="461037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83C28A85-D624-4DBA-980D-4291F4DFE88D}"/>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Privatsphäre</a:t>
            </a:r>
            <a:endParaRPr lang="de-AT" sz="1900" dirty="0">
              <a:latin typeface="+mj-lt"/>
            </a:endParaRPr>
          </a:p>
        </p:txBody>
      </p:sp>
      <p:sp>
        <p:nvSpPr>
          <p:cNvPr id="6" name="Inhaltsplatzhalter 2">
            <a:extLst>
              <a:ext uri="{FF2B5EF4-FFF2-40B4-BE49-F238E27FC236}">
                <a16:creationId xmlns:a16="http://schemas.microsoft.com/office/drawing/2014/main" id="{D319E476-D6DC-40B9-AA1A-DCE503C091E4}"/>
              </a:ext>
            </a:extLst>
          </p:cNvPr>
          <p:cNvSpPr txBox="1">
            <a:spLocks/>
          </p:cNvSpPr>
          <p:nvPr/>
        </p:nvSpPr>
        <p:spPr>
          <a:xfrm>
            <a:off x="653365" y="0"/>
            <a:ext cx="7886700" cy="6438442"/>
          </a:xfrm>
          <a:prstGeom prst="rect">
            <a:avLst/>
          </a:prstGeom>
        </p:spPr>
        <p:txBody>
          <a:bodyPr vert="horz" lIns="91440" tIns="45720" rIns="91440" bIns="45720" rtlCol="0" anchor="ctr">
            <a:norm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AT" sz="2000" dirty="0">
                <a:solidFill>
                  <a:schemeClr val="tx1"/>
                </a:solidFill>
                <a:latin typeface="Gill Sans MT" panose="020B0502020104020203" pitchFamily="34" charset="0"/>
              </a:rPr>
              <a:t>Nur </a:t>
            </a:r>
            <a:r>
              <a:rPr lang="de-AT" sz="2000" b="1" dirty="0">
                <a:solidFill>
                  <a:schemeClr val="tx1"/>
                </a:solidFill>
                <a:latin typeface="Gill Sans MT" panose="020B0502020104020203" pitchFamily="34" charset="0"/>
              </a:rPr>
              <a:t>wenige persönliche Daten </a:t>
            </a:r>
            <a:r>
              <a:rPr lang="de-AT" sz="2000" dirty="0">
                <a:solidFill>
                  <a:schemeClr val="tx1"/>
                </a:solidFill>
                <a:latin typeface="Gill Sans MT" panose="020B0502020104020203" pitchFamily="34" charset="0"/>
              </a:rPr>
              <a:t>angeben</a:t>
            </a:r>
          </a:p>
          <a:p>
            <a:pPr>
              <a:buFont typeface="Wingdings" panose="05000000000000000000" pitchFamily="2" charset="2"/>
              <a:buChar char="§"/>
            </a:pPr>
            <a:r>
              <a:rPr lang="de-AT" sz="2000" b="1" dirty="0">
                <a:solidFill>
                  <a:schemeClr val="tx1"/>
                </a:solidFill>
                <a:latin typeface="Gill Sans MT" panose="020B0502020104020203" pitchFamily="34" charset="0"/>
              </a:rPr>
              <a:t>Sichere Passwörter </a:t>
            </a:r>
            <a:r>
              <a:rPr lang="de-AT" sz="2000" dirty="0">
                <a:solidFill>
                  <a:schemeClr val="tx1"/>
                </a:solidFill>
                <a:latin typeface="Gill Sans MT" panose="020B0502020104020203" pitchFamily="34" charset="0"/>
              </a:rPr>
              <a:t>verwenden, diese regelmäßig </a:t>
            </a:r>
            <a:r>
              <a:rPr lang="de-AT" sz="2000" b="1" dirty="0">
                <a:solidFill>
                  <a:schemeClr val="tx1"/>
                </a:solidFill>
                <a:latin typeface="Gill Sans MT" panose="020B0502020104020203" pitchFamily="34" charset="0"/>
              </a:rPr>
              <a:t>wechseln</a:t>
            </a:r>
            <a:r>
              <a:rPr lang="de-AT" sz="2000" dirty="0">
                <a:solidFill>
                  <a:schemeClr val="tx1"/>
                </a:solidFill>
                <a:latin typeface="Gill Sans MT" panose="020B0502020104020203" pitchFamily="34" charset="0"/>
              </a:rPr>
              <a:t> und wo möglich die </a:t>
            </a:r>
            <a:r>
              <a:rPr lang="de-AT" sz="2000" b="1" dirty="0">
                <a:solidFill>
                  <a:schemeClr val="tx1"/>
                </a:solidFill>
                <a:latin typeface="Gill Sans MT" panose="020B0502020104020203" pitchFamily="34" charset="0"/>
              </a:rPr>
              <a:t>Zwei-Schritte-Authentifizierung</a:t>
            </a:r>
            <a:r>
              <a:rPr lang="de-AT" sz="2000" dirty="0">
                <a:solidFill>
                  <a:schemeClr val="tx1"/>
                </a:solidFill>
                <a:latin typeface="Gill Sans MT" panose="020B0502020104020203" pitchFamily="34" charset="0"/>
              </a:rPr>
              <a:t> einrichten (z. B. Facebook, Google, Snapchat, Twitter, …)</a:t>
            </a:r>
          </a:p>
          <a:p>
            <a:pPr>
              <a:buFont typeface="Wingdings" panose="05000000000000000000" pitchFamily="2" charset="2"/>
              <a:buChar char="§"/>
            </a:pPr>
            <a:r>
              <a:rPr lang="de-AT" sz="2000" dirty="0">
                <a:solidFill>
                  <a:schemeClr val="tx1"/>
                </a:solidFill>
                <a:latin typeface="Gill Sans MT" panose="020B0502020104020203" pitchFamily="34" charset="0"/>
              </a:rPr>
              <a:t>Nicht immer mit </a:t>
            </a:r>
            <a:r>
              <a:rPr lang="de-AT" sz="2000" b="1" dirty="0">
                <a:solidFill>
                  <a:schemeClr val="tx1"/>
                </a:solidFill>
                <a:latin typeface="Gill Sans MT" panose="020B0502020104020203" pitchFamily="34" charset="0"/>
              </a:rPr>
              <a:t>bestehen Profilen </a:t>
            </a:r>
            <a:r>
              <a:rPr lang="de-AT" sz="2000" dirty="0">
                <a:solidFill>
                  <a:schemeClr val="tx1"/>
                </a:solidFill>
                <a:latin typeface="Gill Sans MT" panose="020B0502020104020203" pitchFamily="34" charset="0"/>
              </a:rPr>
              <a:t>(z. B. Google oder Facebook) bei neuen Online-Plattformen anmelden</a:t>
            </a:r>
          </a:p>
          <a:p>
            <a:pPr>
              <a:buFont typeface="Wingdings" panose="05000000000000000000" pitchFamily="2" charset="2"/>
              <a:buChar char="§"/>
            </a:pPr>
            <a:r>
              <a:rPr lang="de-AT" sz="2000" b="1" dirty="0">
                <a:solidFill>
                  <a:schemeClr val="tx1"/>
                </a:solidFill>
                <a:latin typeface="Gill Sans MT" panose="020B0502020104020203" pitchFamily="34" charset="0"/>
              </a:rPr>
              <a:t>Privatsphäre-Einstellungen </a:t>
            </a:r>
            <a:r>
              <a:rPr lang="de-AT" sz="2000" dirty="0">
                <a:solidFill>
                  <a:schemeClr val="tx1"/>
                </a:solidFill>
                <a:latin typeface="Gill Sans MT" panose="020B0502020104020203" pitchFamily="34" charset="0"/>
              </a:rPr>
              <a:t>vornehmen:</a:t>
            </a:r>
          </a:p>
          <a:p>
            <a:pPr lvl="1">
              <a:buFont typeface="Wingdings" panose="05000000000000000000" pitchFamily="2" charset="2"/>
              <a:buChar char="§"/>
            </a:pPr>
            <a:r>
              <a:rPr lang="de-AT" sz="2000" dirty="0">
                <a:solidFill>
                  <a:schemeClr val="tx1"/>
                </a:solidFill>
                <a:latin typeface="Gill Sans MT" panose="020B0502020104020203" pitchFamily="34" charset="0"/>
              </a:rPr>
              <a:t>Nur Freund/innen können Inhalte sehen</a:t>
            </a:r>
          </a:p>
          <a:p>
            <a:pPr lvl="1">
              <a:buFont typeface="Wingdings" panose="05000000000000000000" pitchFamily="2" charset="2"/>
              <a:buChar char="§"/>
            </a:pPr>
            <a:r>
              <a:rPr lang="de-AT" sz="2000" dirty="0">
                <a:solidFill>
                  <a:schemeClr val="tx1"/>
                </a:solidFill>
                <a:latin typeface="Gill Sans MT" panose="020B0502020104020203" pitchFamily="34" charset="0"/>
              </a:rPr>
              <a:t>Profil nicht auffindbar für Suchmaschinen</a:t>
            </a:r>
          </a:p>
          <a:p>
            <a:pPr lvl="1">
              <a:buFont typeface="Wingdings" panose="05000000000000000000" pitchFamily="2" charset="2"/>
              <a:buChar char="§"/>
            </a:pPr>
            <a:r>
              <a:rPr lang="de-AT" sz="2000" dirty="0">
                <a:solidFill>
                  <a:schemeClr val="tx1"/>
                </a:solidFill>
                <a:latin typeface="Gill Sans MT" panose="020B0502020104020203" pitchFamily="34" charset="0"/>
              </a:rPr>
              <a:t>Datenweitergabe an Dritte blockieren (Apps, Werbetreibende und Webseiten)</a:t>
            </a:r>
          </a:p>
          <a:p>
            <a:pPr>
              <a:buFont typeface="Wingdings" panose="05000000000000000000" pitchFamily="2" charset="2"/>
              <a:buChar char="§"/>
            </a:pPr>
            <a:r>
              <a:rPr lang="de-AT" sz="2000" dirty="0">
                <a:solidFill>
                  <a:schemeClr val="tx1"/>
                </a:solidFill>
                <a:latin typeface="Gill Sans MT" panose="020B0502020104020203" pitchFamily="34" charset="0"/>
              </a:rPr>
              <a:t>Wenn inaktiv, das Profil </a:t>
            </a:r>
            <a:r>
              <a:rPr lang="de-AT" sz="2000" b="1" dirty="0">
                <a:solidFill>
                  <a:schemeClr val="tx1"/>
                </a:solidFill>
                <a:latin typeface="Gill Sans MT" panose="020B0502020104020203" pitchFamily="34" charset="0"/>
              </a:rPr>
              <a:t>deaktivieren bzw. löschen</a:t>
            </a:r>
            <a:endParaRPr lang="de-AT"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206645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16EA24C9-33D9-47DD-AB2D-458306509C16}"/>
              </a:ext>
            </a:extLst>
          </p:cNvPr>
          <p:cNvSpPr txBox="1"/>
          <p:nvPr/>
        </p:nvSpPr>
        <p:spPr>
          <a:xfrm>
            <a:off x="4146698" y="6438442"/>
            <a:ext cx="4997301" cy="677108"/>
          </a:xfrm>
          <a:prstGeom prst="rect">
            <a:avLst/>
          </a:prstGeom>
          <a:noFill/>
        </p:spPr>
        <p:txBody>
          <a:bodyPr wrap="square" rtlCol="0">
            <a:spAutoFit/>
          </a:bodyPr>
          <a:lstStyle/>
          <a:p>
            <a:pPr algn="r"/>
            <a:r>
              <a:rPr lang="de-AT" sz="1900" dirty="0">
                <a:latin typeface="Gill Sans MT" panose="020B0502020104020203" pitchFamily="34" charset="0"/>
              </a:rPr>
              <a:t>Veröffentlichung von Fotos</a:t>
            </a:r>
          </a:p>
          <a:p>
            <a:pPr algn="r"/>
            <a:endParaRPr lang="de-AT" sz="1900" dirty="0">
              <a:latin typeface="+mj-lt"/>
            </a:endParaRPr>
          </a:p>
        </p:txBody>
      </p:sp>
      <p:pic>
        <p:nvPicPr>
          <p:cNvPr id="3" name="Grafik 2" descr="Ein Bild, das draußen, Baum, Sport, Wasser enthält.&#10;&#10;Mit sehr hoher Zuverlässigkeit generierte Beschreibung">
            <a:extLst>
              <a:ext uri="{FF2B5EF4-FFF2-40B4-BE49-F238E27FC236}">
                <a16:creationId xmlns:a16="http://schemas.microsoft.com/office/drawing/2014/main" id="{FB0A7844-65B3-4235-907D-B3647ED0E1AC}"/>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2" y="-35560"/>
            <a:ext cx="9144001" cy="6438442"/>
          </a:xfrm>
          <a:prstGeom prst="rect">
            <a:avLst/>
          </a:prstGeom>
        </p:spPr>
      </p:pic>
    </p:spTree>
    <p:extLst>
      <p:ext uri="{BB962C8B-B14F-4D97-AF65-F5344CB8AC3E}">
        <p14:creationId xmlns:p14="http://schemas.microsoft.com/office/powerpoint/2010/main" val="27498181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16EA24C9-33D9-47DD-AB2D-458306509C16}"/>
              </a:ext>
            </a:extLst>
          </p:cNvPr>
          <p:cNvSpPr txBox="1"/>
          <p:nvPr/>
        </p:nvSpPr>
        <p:spPr>
          <a:xfrm>
            <a:off x="4146698" y="6438442"/>
            <a:ext cx="4997301" cy="677108"/>
          </a:xfrm>
          <a:prstGeom prst="rect">
            <a:avLst/>
          </a:prstGeom>
          <a:noFill/>
        </p:spPr>
        <p:txBody>
          <a:bodyPr wrap="square" rtlCol="0">
            <a:spAutoFit/>
          </a:bodyPr>
          <a:lstStyle/>
          <a:p>
            <a:pPr algn="r"/>
            <a:r>
              <a:rPr lang="de-AT" sz="1900" dirty="0">
                <a:latin typeface="Gill Sans MT" panose="020B0502020104020203" pitchFamily="34" charset="0"/>
              </a:rPr>
              <a:t>Veröffentlichung von Fotos</a:t>
            </a:r>
          </a:p>
          <a:p>
            <a:pPr algn="r"/>
            <a:endParaRPr lang="de-AT" sz="1900" dirty="0">
              <a:latin typeface="+mj-lt"/>
            </a:endParaRPr>
          </a:p>
        </p:txBody>
      </p:sp>
      <p:sp>
        <p:nvSpPr>
          <p:cNvPr id="4" name="Inhaltsplatzhalter 2">
            <a:extLst>
              <a:ext uri="{FF2B5EF4-FFF2-40B4-BE49-F238E27FC236}">
                <a16:creationId xmlns:a16="http://schemas.microsoft.com/office/drawing/2014/main" id="{08FB5D20-D8CD-4086-98CF-8C7B0E16AD05}"/>
              </a:ext>
            </a:extLst>
          </p:cNvPr>
          <p:cNvSpPr txBox="1">
            <a:spLocks/>
          </p:cNvSpPr>
          <p:nvPr/>
        </p:nvSpPr>
        <p:spPr>
          <a:xfrm>
            <a:off x="653365" y="0"/>
            <a:ext cx="7886700" cy="6438442"/>
          </a:xfrm>
          <a:prstGeom prst="rect">
            <a:avLst/>
          </a:prstGeom>
        </p:spPr>
        <p:txBody>
          <a:bodyPr vert="horz" lIns="91440" tIns="45720" rIns="91440" bIns="45720" rtlCol="0" anchor="ctr">
            <a:norm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457200">
              <a:buFont typeface="Wingdings" panose="05000000000000000000" pitchFamily="2" charset="2"/>
              <a:buChar char="§"/>
            </a:pPr>
            <a:endParaRPr lang="en-US" sz="2000" dirty="0">
              <a:solidFill>
                <a:schemeClr val="tx1"/>
              </a:solidFill>
              <a:latin typeface="Gill Sans MT" panose="020B0502020104020203" pitchFamily="34" charset="0"/>
            </a:endParaRPr>
          </a:p>
          <a:p>
            <a:pPr marL="742950" indent="-457200">
              <a:buFont typeface="Wingdings" panose="05000000000000000000" pitchFamily="2" charset="2"/>
              <a:buChar char="§"/>
            </a:pPr>
            <a:r>
              <a:rPr lang="en-US" sz="2000" dirty="0" err="1">
                <a:solidFill>
                  <a:schemeClr val="tx1"/>
                </a:solidFill>
                <a:latin typeface="Gill Sans MT" panose="020B0502020104020203" pitchFamily="34" charset="0"/>
              </a:rPr>
              <a:t>Achte</a:t>
            </a:r>
            <a:r>
              <a:rPr lang="en-US" sz="2000" dirty="0">
                <a:solidFill>
                  <a:schemeClr val="tx1"/>
                </a:solidFill>
                <a:latin typeface="Gill Sans MT" panose="020B0502020104020203" pitchFamily="34" charset="0"/>
              </a:rPr>
              <a:t> </a:t>
            </a:r>
            <a:r>
              <a:rPr lang="en-US" sz="2000" dirty="0" err="1">
                <a:solidFill>
                  <a:schemeClr val="tx1"/>
                </a:solidFill>
                <a:latin typeface="Gill Sans MT" panose="020B0502020104020203" pitchFamily="34" charset="0"/>
              </a:rPr>
              <a:t>darauf</a:t>
            </a:r>
            <a:r>
              <a:rPr lang="en-US" sz="2000" dirty="0">
                <a:solidFill>
                  <a:schemeClr val="tx1"/>
                </a:solidFill>
                <a:latin typeface="Gill Sans MT" panose="020B0502020104020203" pitchFamily="34" charset="0"/>
              </a:rPr>
              <a:t>, </a:t>
            </a:r>
            <a:r>
              <a:rPr lang="en-US" sz="2000" dirty="0" err="1">
                <a:solidFill>
                  <a:schemeClr val="tx1"/>
                </a:solidFill>
                <a:latin typeface="Gill Sans MT" panose="020B0502020104020203" pitchFamily="34" charset="0"/>
              </a:rPr>
              <a:t>dass</a:t>
            </a:r>
            <a:r>
              <a:rPr lang="en-US" sz="2000" dirty="0">
                <a:solidFill>
                  <a:schemeClr val="tx1"/>
                </a:solidFill>
                <a:latin typeface="Gill Sans MT" panose="020B0502020104020203" pitchFamily="34" charset="0"/>
              </a:rPr>
              <a:t> du </a:t>
            </a:r>
            <a:r>
              <a:rPr lang="en-US" sz="2000" b="1" dirty="0" err="1">
                <a:solidFill>
                  <a:schemeClr val="tx1"/>
                </a:solidFill>
                <a:latin typeface="Gill Sans MT" panose="020B0502020104020203" pitchFamily="34" charset="0"/>
              </a:rPr>
              <a:t>nicht</a:t>
            </a:r>
            <a:r>
              <a:rPr lang="en-US" sz="2000" b="1" dirty="0">
                <a:solidFill>
                  <a:schemeClr val="tx1"/>
                </a:solidFill>
                <a:latin typeface="Gill Sans MT" panose="020B0502020104020203" pitchFamily="34" charset="0"/>
              </a:rPr>
              <a:t> </a:t>
            </a:r>
            <a:r>
              <a:rPr lang="en-US" sz="2000" b="1" dirty="0" err="1">
                <a:solidFill>
                  <a:schemeClr val="tx1"/>
                </a:solidFill>
                <a:latin typeface="Gill Sans MT" panose="020B0502020104020203" pitchFamily="34" charset="0"/>
              </a:rPr>
              <a:t>zu</a:t>
            </a:r>
            <a:r>
              <a:rPr lang="en-US" sz="2000" b="1" dirty="0">
                <a:solidFill>
                  <a:schemeClr val="tx1"/>
                </a:solidFill>
                <a:latin typeface="Gill Sans MT" panose="020B0502020104020203" pitchFamily="34" charset="0"/>
              </a:rPr>
              <a:t> </a:t>
            </a:r>
            <a:r>
              <a:rPr lang="en-US" sz="2000" b="1" dirty="0" err="1">
                <a:solidFill>
                  <a:schemeClr val="tx1"/>
                </a:solidFill>
                <a:latin typeface="Gill Sans MT" panose="020B0502020104020203" pitchFamily="34" charset="0"/>
              </a:rPr>
              <a:t>viel</a:t>
            </a:r>
            <a:r>
              <a:rPr lang="en-US" sz="2000" b="1" dirty="0">
                <a:solidFill>
                  <a:schemeClr val="tx1"/>
                </a:solidFill>
                <a:latin typeface="Gill Sans MT" panose="020B0502020104020203" pitchFamily="34" charset="0"/>
              </a:rPr>
              <a:t> </a:t>
            </a:r>
            <a:r>
              <a:rPr lang="en-US" sz="2000" dirty="0">
                <a:solidFill>
                  <a:schemeClr val="tx1"/>
                </a:solidFill>
                <a:latin typeface="Gill Sans MT" panose="020B0502020104020203" pitchFamily="34" charset="0"/>
              </a:rPr>
              <a:t>von </a:t>
            </a:r>
            <a:r>
              <a:rPr lang="en-US" sz="2000" dirty="0" err="1">
                <a:solidFill>
                  <a:schemeClr val="tx1"/>
                </a:solidFill>
                <a:latin typeface="Gill Sans MT" panose="020B0502020104020203" pitchFamily="34" charset="0"/>
              </a:rPr>
              <a:t>dir</a:t>
            </a:r>
            <a:r>
              <a:rPr lang="en-US" sz="2000" dirty="0">
                <a:solidFill>
                  <a:schemeClr val="tx1"/>
                </a:solidFill>
                <a:latin typeface="Gill Sans MT" panose="020B0502020104020203" pitchFamily="34" charset="0"/>
              </a:rPr>
              <a:t> </a:t>
            </a:r>
            <a:r>
              <a:rPr lang="en-US" sz="2000" dirty="0" err="1">
                <a:solidFill>
                  <a:schemeClr val="tx1"/>
                </a:solidFill>
                <a:latin typeface="Gill Sans MT" panose="020B0502020104020203" pitchFamily="34" charset="0"/>
              </a:rPr>
              <a:t>zeigst</a:t>
            </a:r>
            <a:r>
              <a:rPr lang="en-US" sz="2000" dirty="0">
                <a:solidFill>
                  <a:schemeClr val="tx1"/>
                </a:solidFill>
                <a:latin typeface="Gill Sans MT" panose="020B0502020104020203" pitchFamily="34" charset="0"/>
              </a:rPr>
              <a:t>!</a:t>
            </a:r>
          </a:p>
          <a:p>
            <a:pPr marL="742950" indent="-457200">
              <a:buFont typeface="Wingdings" panose="05000000000000000000" pitchFamily="2" charset="2"/>
              <a:buChar char="§"/>
            </a:pPr>
            <a:r>
              <a:rPr lang="en-US" sz="2000" dirty="0">
                <a:solidFill>
                  <a:schemeClr val="tx1"/>
                </a:solidFill>
                <a:latin typeface="Gill Sans MT" panose="020B0502020104020203" pitchFamily="34" charset="0"/>
              </a:rPr>
              <a:t>Du </a:t>
            </a:r>
            <a:r>
              <a:rPr lang="en-US" sz="2000" dirty="0" err="1">
                <a:solidFill>
                  <a:schemeClr val="tx1"/>
                </a:solidFill>
                <a:latin typeface="Gill Sans MT" panose="020B0502020104020203" pitchFamily="34" charset="0"/>
              </a:rPr>
              <a:t>solltest</a:t>
            </a:r>
            <a:r>
              <a:rPr lang="en-US" sz="2000" dirty="0">
                <a:solidFill>
                  <a:schemeClr val="tx1"/>
                </a:solidFill>
                <a:latin typeface="Gill Sans MT" panose="020B0502020104020203" pitchFamily="34" charset="0"/>
              </a:rPr>
              <a:t> </a:t>
            </a:r>
            <a:r>
              <a:rPr lang="en-US" sz="2000" dirty="0" err="1">
                <a:solidFill>
                  <a:schemeClr val="tx1"/>
                </a:solidFill>
                <a:latin typeface="Gill Sans MT" panose="020B0502020104020203" pitchFamily="34" charset="0"/>
              </a:rPr>
              <a:t>immer</a:t>
            </a:r>
            <a:r>
              <a:rPr lang="en-US" sz="2000" dirty="0">
                <a:solidFill>
                  <a:schemeClr val="tx1"/>
                </a:solidFill>
                <a:latin typeface="Gill Sans MT" panose="020B0502020104020203" pitchFamily="34" charset="0"/>
              </a:rPr>
              <a:t> </a:t>
            </a:r>
            <a:r>
              <a:rPr lang="en-US" sz="2000" b="1" dirty="0" err="1">
                <a:solidFill>
                  <a:schemeClr val="tx1"/>
                </a:solidFill>
                <a:latin typeface="Gill Sans MT" panose="020B0502020104020203" pitchFamily="34" charset="0"/>
              </a:rPr>
              <a:t>fragen</a:t>
            </a:r>
            <a:r>
              <a:rPr lang="en-US" sz="2000" b="1" dirty="0">
                <a:solidFill>
                  <a:schemeClr val="tx1"/>
                </a:solidFill>
                <a:latin typeface="Gill Sans MT" panose="020B0502020104020203" pitchFamily="34" charset="0"/>
              </a:rPr>
              <a:t>, </a:t>
            </a:r>
            <a:r>
              <a:rPr lang="en-US" sz="2000" dirty="0">
                <a:solidFill>
                  <a:schemeClr val="tx1"/>
                </a:solidFill>
                <a:latin typeface="Gill Sans MT" panose="020B0502020104020203" pitchFamily="34" charset="0"/>
              </a:rPr>
              <a:t>bevor du </a:t>
            </a:r>
            <a:r>
              <a:rPr lang="en-US" sz="2000" dirty="0" err="1">
                <a:solidFill>
                  <a:schemeClr val="tx1"/>
                </a:solidFill>
                <a:latin typeface="Gill Sans MT" panose="020B0502020104020203" pitchFamily="34" charset="0"/>
              </a:rPr>
              <a:t>ein</a:t>
            </a:r>
            <a:r>
              <a:rPr lang="en-US" sz="2000" dirty="0">
                <a:solidFill>
                  <a:schemeClr val="tx1"/>
                </a:solidFill>
                <a:latin typeface="Gill Sans MT" panose="020B0502020104020203" pitchFamily="34" charset="0"/>
              </a:rPr>
              <a:t> </a:t>
            </a:r>
            <a:r>
              <a:rPr lang="en-US" sz="2000" dirty="0" err="1">
                <a:solidFill>
                  <a:schemeClr val="tx1"/>
                </a:solidFill>
                <a:latin typeface="Gill Sans MT" panose="020B0502020104020203" pitchFamily="34" charset="0"/>
              </a:rPr>
              <a:t>Foto</a:t>
            </a:r>
            <a:r>
              <a:rPr lang="en-US" sz="2000" dirty="0">
                <a:solidFill>
                  <a:schemeClr val="tx1"/>
                </a:solidFill>
                <a:latin typeface="Gill Sans MT" panose="020B0502020104020203" pitchFamily="34" charset="0"/>
              </a:rPr>
              <a:t> von </a:t>
            </a:r>
            <a:r>
              <a:rPr lang="en-US" sz="2000" dirty="0" err="1">
                <a:solidFill>
                  <a:schemeClr val="tx1"/>
                </a:solidFill>
                <a:latin typeface="Gill Sans MT" panose="020B0502020104020203" pitchFamily="34" charset="0"/>
              </a:rPr>
              <a:t>anderen</a:t>
            </a:r>
            <a:r>
              <a:rPr lang="en-US" sz="2000" dirty="0">
                <a:solidFill>
                  <a:schemeClr val="tx1"/>
                </a:solidFill>
                <a:latin typeface="Gill Sans MT" panose="020B0502020104020203" pitchFamily="34" charset="0"/>
              </a:rPr>
              <a:t> </a:t>
            </a:r>
            <a:r>
              <a:rPr lang="en-US" sz="2000" dirty="0" err="1">
                <a:solidFill>
                  <a:schemeClr val="tx1"/>
                </a:solidFill>
                <a:latin typeface="Gill Sans MT" panose="020B0502020104020203" pitchFamily="34" charset="0"/>
              </a:rPr>
              <a:t>postest</a:t>
            </a:r>
            <a:r>
              <a:rPr lang="en-US" sz="2000" dirty="0">
                <a:solidFill>
                  <a:schemeClr val="tx1"/>
                </a:solidFill>
                <a:latin typeface="Gill Sans MT" panose="020B0502020104020203" pitchFamily="34" charset="0"/>
              </a:rPr>
              <a:t>.</a:t>
            </a:r>
          </a:p>
          <a:p>
            <a:pPr marL="742950" indent="-457200">
              <a:buFont typeface="Wingdings" panose="05000000000000000000" pitchFamily="2" charset="2"/>
              <a:buChar char="§"/>
            </a:pPr>
            <a:r>
              <a:rPr lang="en-US" sz="2000" b="1" dirty="0" err="1">
                <a:solidFill>
                  <a:schemeClr val="tx1"/>
                </a:solidFill>
                <a:latin typeface="Gill Sans MT" panose="020B0502020104020203" pitchFamily="34" charset="0"/>
              </a:rPr>
              <a:t>Verletzung</a:t>
            </a:r>
            <a:r>
              <a:rPr lang="en-US" sz="2000" b="1" dirty="0">
                <a:solidFill>
                  <a:schemeClr val="tx1"/>
                </a:solidFill>
                <a:latin typeface="Gill Sans MT" panose="020B0502020104020203" pitchFamily="34" charset="0"/>
              </a:rPr>
              <a:t> </a:t>
            </a:r>
            <a:r>
              <a:rPr lang="en-US" sz="2000" dirty="0">
                <a:solidFill>
                  <a:schemeClr val="tx1"/>
                </a:solidFill>
                <a:latin typeface="Gill Sans MT" panose="020B0502020104020203" pitchFamily="34" charset="0"/>
              </a:rPr>
              <a:t>der „</a:t>
            </a:r>
            <a:r>
              <a:rPr lang="en-US" sz="2000" dirty="0" err="1">
                <a:solidFill>
                  <a:schemeClr val="tx1"/>
                </a:solidFill>
                <a:latin typeface="Gill Sans MT" panose="020B0502020104020203" pitchFamily="34" charset="0"/>
              </a:rPr>
              <a:t>berechtigten</a:t>
            </a:r>
            <a:r>
              <a:rPr lang="en-US" sz="2000" dirty="0">
                <a:solidFill>
                  <a:schemeClr val="tx1"/>
                </a:solidFill>
                <a:latin typeface="Gill Sans MT" panose="020B0502020104020203" pitchFamily="34" charset="0"/>
              </a:rPr>
              <a:t> </a:t>
            </a:r>
            <a:r>
              <a:rPr lang="en-US" sz="2000" dirty="0" err="1">
                <a:solidFill>
                  <a:schemeClr val="tx1"/>
                </a:solidFill>
                <a:latin typeface="Gill Sans MT" panose="020B0502020104020203" pitchFamily="34" charset="0"/>
              </a:rPr>
              <a:t>Interessen</a:t>
            </a:r>
            <a:r>
              <a:rPr lang="en-US" sz="2000" dirty="0">
                <a:solidFill>
                  <a:schemeClr val="tx1"/>
                </a:solidFill>
                <a:latin typeface="Gill Sans MT" panose="020B0502020104020203" pitchFamily="34" charset="0"/>
              </a:rPr>
              <a:t> des </a:t>
            </a:r>
            <a:r>
              <a:rPr lang="en-US" sz="2000" dirty="0" err="1">
                <a:solidFill>
                  <a:schemeClr val="tx1"/>
                </a:solidFill>
                <a:latin typeface="Gill Sans MT" panose="020B0502020104020203" pitchFamily="34" charset="0"/>
              </a:rPr>
              <a:t>Abgebildeten</a:t>
            </a:r>
            <a:r>
              <a:rPr lang="en-US" sz="2000" dirty="0">
                <a:solidFill>
                  <a:schemeClr val="tx1"/>
                </a:solidFill>
                <a:latin typeface="Gill Sans MT" panose="020B0502020104020203" pitchFamily="34" charset="0"/>
              </a:rPr>
              <a:t>“</a:t>
            </a:r>
          </a:p>
          <a:p>
            <a:pPr marL="742950" indent="-457200">
              <a:buFont typeface="Wingdings" panose="05000000000000000000" pitchFamily="2" charset="2"/>
              <a:buChar char="§"/>
            </a:pPr>
            <a:r>
              <a:rPr lang="en-US" sz="2000" dirty="0">
                <a:solidFill>
                  <a:schemeClr val="tx1"/>
                </a:solidFill>
                <a:latin typeface="Gill Sans MT" panose="020B0502020104020203" pitchFamily="34" charset="0"/>
              </a:rPr>
              <a:t>Bei </a:t>
            </a:r>
            <a:r>
              <a:rPr lang="en-US" sz="2000" dirty="0" err="1">
                <a:solidFill>
                  <a:schemeClr val="tx1"/>
                </a:solidFill>
                <a:latin typeface="Gill Sans MT" panose="020B0502020104020203" pitchFamily="34" charset="0"/>
              </a:rPr>
              <a:t>nachteiliger</a:t>
            </a:r>
            <a:r>
              <a:rPr lang="en-US" sz="2000" dirty="0">
                <a:solidFill>
                  <a:schemeClr val="tx1"/>
                </a:solidFill>
                <a:latin typeface="Gill Sans MT" panose="020B0502020104020203" pitchFamily="34" charset="0"/>
              </a:rPr>
              <a:t> </a:t>
            </a:r>
            <a:r>
              <a:rPr lang="en-US" sz="2000" dirty="0" err="1">
                <a:solidFill>
                  <a:schemeClr val="tx1"/>
                </a:solidFill>
                <a:latin typeface="Gill Sans MT" panose="020B0502020104020203" pitchFamily="34" charset="0"/>
              </a:rPr>
              <a:t>Darstellung</a:t>
            </a:r>
            <a:r>
              <a:rPr lang="en-US" sz="2000" b="1" dirty="0">
                <a:solidFill>
                  <a:schemeClr val="tx1"/>
                </a:solidFill>
                <a:latin typeface="Gill Sans MT" panose="020B0502020104020203" pitchFamily="34" charset="0"/>
              </a:rPr>
              <a:t> </a:t>
            </a:r>
            <a:r>
              <a:rPr lang="en-US" sz="2000" b="1" dirty="0" err="1">
                <a:solidFill>
                  <a:schemeClr val="tx1"/>
                </a:solidFill>
                <a:latin typeface="Gill Sans MT" panose="020B0502020104020203" pitchFamily="34" charset="0"/>
              </a:rPr>
              <a:t>Löschung</a:t>
            </a:r>
            <a:r>
              <a:rPr lang="en-US" sz="2000" b="1" dirty="0">
                <a:solidFill>
                  <a:schemeClr val="tx1"/>
                </a:solidFill>
                <a:latin typeface="Gill Sans MT" panose="020B0502020104020203" pitchFamily="34" charset="0"/>
              </a:rPr>
              <a:t> </a:t>
            </a:r>
            <a:r>
              <a:rPr lang="en-US" sz="2000" dirty="0" err="1">
                <a:solidFill>
                  <a:schemeClr val="tx1"/>
                </a:solidFill>
                <a:latin typeface="Gill Sans MT" panose="020B0502020104020203" pitchFamily="34" charset="0"/>
              </a:rPr>
              <a:t>verlangen</a:t>
            </a:r>
            <a:r>
              <a:rPr lang="en-US" sz="2000" dirty="0">
                <a:solidFill>
                  <a:schemeClr val="tx1"/>
                </a:solidFill>
                <a:latin typeface="Gill Sans MT" panose="020B0502020104020203" pitchFamily="34" charset="0"/>
              </a:rPr>
              <a:t>! </a:t>
            </a:r>
          </a:p>
          <a:p>
            <a:pPr marL="742950" indent="-457200">
              <a:buFont typeface="Wingdings" panose="05000000000000000000" pitchFamily="2" charset="2"/>
              <a:buChar char="§"/>
            </a:pPr>
            <a:r>
              <a:rPr lang="en-US" sz="2000" dirty="0" err="1">
                <a:solidFill>
                  <a:schemeClr val="tx1"/>
                </a:solidFill>
                <a:latin typeface="Gill Sans MT" panose="020B0502020104020203" pitchFamily="34" charset="0"/>
              </a:rPr>
              <a:t>Im</a:t>
            </a:r>
            <a:r>
              <a:rPr lang="en-US" sz="2000" dirty="0">
                <a:solidFill>
                  <a:schemeClr val="tx1"/>
                </a:solidFill>
                <a:latin typeface="Gill Sans MT" panose="020B0502020104020203" pitchFamily="34" charset="0"/>
              </a:rPr>
              <a:t> </a:t>
            </a:r>
            <a:r>
              <a:rPr lang="en-US" sz="2000" dirty="0" err="1">
                <a:solidFill>
                  <a:schemeClr val="tx1"/>
                </a:solidFill>
                <a:latin typeface="Gill Sans MT" panose="020B0502020104020203" pitchFamily="34" charset="0"/>
              </a:rPr>
              <a:t>Sozialen</a:t>
            </a:r>
            <a:r>
              <a:rPr lang="en-US" sz="2000" dirty="0">
                <a:solidFill>
                  <a:schemeClr val="tx1"/>
                </a:solidFill>
                <a:latin typeface="Gill Sans MT" panose="020B0502020104020203" pitchFamily="34" charset="0"/>
              </a:rPr>
              <a:t> </a:t>
            </a:r>
            <a:r>
              <a:rPr lang="en-US" sz="2000" dirty="0" err="1">
                <a:solidFill>
                  <a:schemeClr val="tx1"/>
                </a:solidFill>
                <a:latin typeface="Gill Sans MT" panose="020B0502020104020203" pitchFamily="34" charset="0"/>
              </a:rPr>
              <a:t>Netzwerk</a:t>
            </a:r>
            <a:r>
              <a:rPr lang="en-US" sz="2000" dirty="0">
                <a:solidFill>
                  <a:schemeClr val="tx1"/>
                </a:solidFill>
                <a:latin typeface="Gill Sans MT" panose="020B0502020104020203" pitchFamily="34" charset="0"/>
              </a:rPr>
              <a:t> </a:t>
            </a:r>
            <a:r>
              <a:rPr lang="en-US" sz="2000" b="1" dirty="0" err="1">
                <a:solidFill>
                  <a:schemeClr val="tx1"/>
                </a:solidFill>
                <a:latin typeface="Gill Sans MT" panose="020B0502020104020203" pitchFamily="34" charset="0"/>
              </a:rPr>
              <a:t>melden</a:t>
            </a:r>
            <a:r>
              <a:rPr lang="en-US" sz="2000" dirty="0">
                <a:solidFill>
                  <a:schemeClr val="tx1"/>
                </a:solidFill>
                <a:latin typeface="Gill Sans MT" panose="020B0502020104020203" pitchFamily="34" charset="0"/>
              </a:rPr>
              <a:t>.</a:t>
            </a:r>
          </a:p>
        </p:txBody>
      </p:sp>
    </p:spTree>
    <p:extLst>
      <p:ext uri="{BB962C8B-B14F-4D97-AF65-F5344CB8AC3E}">
        <p14:creationId xmlns:p14="http://schemas.microsoft.com/office/powerpoint/2010/main" val="21570476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D86DE3-DFE8-4D33-8745-5E139F9217AB}"/>
              </a:ext>
            </a:extLst>
          </p:cNvPr>
          <p:cNvSpPr>
            <a:spLocks noGrp="1"/>
          </p:cNvSpPr>
          <p:nvPr>
            <p:ph type="title"/>
          </p:nvPr>
        </p:nvSpPr>
        <p:spPr/>
        <p:txBody>
          <a:bodyPr/>
          <a:lstStyle/>
          <a:p>
            <a:endParaRPr lang="de-AT"/>
          </a:p>
        </p:txBody>
      </p:sp>
      <p:pic>
        <p:nvPicPr>
          <p:cNvPr id="7" name="Inhaltsplatzhalter 6" descr="Ein Bild, das Person, Spieler, Sport, draußen enthält.&#10;&#10;Mit sehr hoher Zuverlässigkeit generierte Beschreibung">
            <a:extLst>
              <a:ext uri="{FF2B5EF4-FFF2-40B4-BE49-F238E27FC236}">
                <a16:creationId xmlns:a16="http://schemas.microsoft.com/office/drawing/2014/main" id="{5EB3D140-56F7-42EA-9F09-76834E02F415}"/>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0"/>
            <a:ext cx="9144000" cy="6399798"/>
          </a:xfrm>
        </p:spPr>
      </p:pic>
      <p:sp>
        <p:nvSpPr>
          <p:cNvPr id="5" name="Textfeld 4">
            <a:extLst>
              <a:ext uri="{FF2B5EF4-FFF2-40B4-BE49-F238E27FC236}">
                <a16:creationId xmlns:a16="http://schemas.microsoft.com/office/drawing/2014/main" id="{5A80DFF5-313C-4D55-90CC-F8849BD2B3A2}"/>
              </a:ext>
            </a:extLst>
          </p:cNvPr>
          <p:cNvSpPr txBox="1"/>
          <p:nvPr/>
        </p:nvSpPr>
        <p:spPr>
          <a:xfrm>
            <a:off x="5809673" y="6438442"/>
            <a:ext cx="3334326" cy="384721"/>
          </a:xfrm>
          <a:prstGeom prst="rect">
            <a:avLst/>
          </a:prstGeom>
          <a:noFill/>
        </p:spPr>
        <p:txBody>
          <a:bodyPr wrap="square" rtlCol="0">
            <a:spAutoFit/>
          </a:bodyPr>
          <a:lstStyle/>
          <a:p>
            <a:pPr algn="r"/>
            <a:r>
              <a:rPr lang="de-AT" sz="1900" dirty="0">
                <a:latin typeface="Gill Sans MT" panose="020B0502020104020203" pitchFamily="34" charset="0"/>
              </a:rPr>
              <a:t>Posten oder nicht posten?</a:t>
            </a:r>
            <a:endParaRPr lang="de-AT" sz="1900" dirty="0">
              <a:latin typeface="+mj-lt"/>
            </a:endParaRPr>
          </a:p>
        </p:txBody>
      </p:sp>
    </p:spTree>
    <p:extLst>
      <p:ext uri="{BB962C8B-B14F-4D97-AF65-F5344CB8AC3E}">
        <p14:creationId xmlns:p14="http://schemas.microsoft.com/office/powerpoint/2010/main" val="32073383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1957478B-7755-4A6F-AE55-B97D515C65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0" y="-1344"/>
            <a:ext cx="9204960" cy="6398740"/>
          </a:xfrm>
          <a:prstGeom prst="rect">
            <a:avLst/>
          </a:prstGeom>
        </p:spPr>
      </p:pic>
      <p:sp>
        <p:nvSpPr>
          <p:cNvPr id="4" name="Textfeld 3">
            <a:extLst>
              <a:ext uri="{FF2B5EF4-FFF2-40B4-BE49-F238E27FC236}">
                <a16:creationId xmlns:a16="http://schemas.microsoft.com/office/drawing/2014/main" id="{32326E6A-267C-43CF-9A54-193AB6220302}"/>
              </a:ext>
            </a:extLst>
          </p:cNvPr>
          <p:cNvSpPr txBox="1"/>
          <p:nvPr/>
        </p:nvSpPr>
        <p:spPr>
          <a:xfrm>
            <a:off x="5809673" y="6438442"/>
            <a:ext cx="3334326" cy="384721"/>
          </a:xfrm>
          <a:prstGeom prst="rect">
            <a:avLst/>
          </a:prstGeom>
          <a:noFill/>
        </p:spPr>
        <p:txBody>
          <a:bodyPr wrap="square" rtlCol="0">
            <a:spAutoFit/>
          </a:bodyPr>
          <a:lstStyle/>
          <a:p>
            <a:pPr algn="r"/>
            <a:r>
              <a:rPr lang="de-AT" sz="1900" dirty="0">
                <a:latin typeface="Gill Sans MT" panose="020B0502020104020203" pitchFamily="34" charset="0"/>
              </a:rPr>
              <a:t>Posten oder nicht posten?</a:t>
            </a:r>
            <a:endParaRPr lang="de-AT" sz="1900" dirty="0">
              <a:latin typeface="+mj-lt"/>
            </a:endParaRPr>
          </a:p>
        </p:txBody>
      </p:sp>
    </p:spTree>
    <p:extLst>
      <p:ext uri="{BB962C8B-B14F-4D97-AF65-F5344CB8AC3E}">
        <p14:creationId xmlns:p14="http://schemas.microsoft.com/office/powerpoint/2010/main" val="1809399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Wasser, Himmel, draußen, Person enthält.&#10;&#10;Mit sehr hoher Zuverlässigkeit generierte Beschreibung">
            <a:extLst>
              <a:ext uri="{FF2B5EF4-FFF2-40B4-BE49-F238E27FC236}">
                <a16:creationId xmlns:a16="http://schemas.microsoft.com/office/drawing/2014/main" id="{4384AC44-7E90-4662-B3A1-7E1C56D529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42"/>
          <a:stretch/>
        </p:blipFill>
        <p:spPr>
          <a:xfrm>
            <a:off x="-1" y="0"/>
            <a:ext cx="9144001" cy="6397396"/>
          </a:xfrm>
          <a:prstGeom prst="rect">
            <a:avLst/>
          </a:prstGeom>
        </p:spPr>
      </p:pic>
      <p:sp>
        <p:nvSpPr>
          <p:cNvPr id="5" name="Textfeld 4">
            <a:extLst>
              <a:ext uri="{FF2B5EF4-FFF2-40B4-BE49-F238E27FC236}">
                <a16:creationId xmlns:a16="http://schemas.microsoft.com/office/drawing/2014/main" id="{B57722EF-C8AF-47DD-B9E9-92313FCC5987}"/>
              </a:ext>
            </a:extLst>
          </p:cNvPr>
          <p:cNvSpPr txBox="1"/>
          <p:nvPr/>
        </p:nvSpPr>
        <p:spPr>
          <a:xfrm>
            <a:off x="5809673" y="6438442"/>
            <a:ext cx="3334326" cy="384721"/>
          </a:xfrm>
          <a:prstGeom prst="rect">
            <a:avLst/>
          </a:prstGeom>
          <a:noFill/>
        </p:spPr>
        <p:txBody>
          <a:bodyPr wrap="square" rtlCol="0">
            <a:spAutoFit/>
          </a:bodyPr>
          <a:lstStyle/>
          <a:p>
            <a:pPr algn="r"/>
            <a:r>
              <a:rPr lang="de-AT" sz="1900" dirty="0">
                <a:latin typeface="Gill Sans MT" panose="020B0502020104020203" pitchFamily="34" charset="0"/>
              </a:rPr>
              <a:t>Posten oder nicht posten?</a:t>
            </a:r>
            <a:endParaRPr lang="de-AT" sz="1900" dirty="0">
              <a:latin typeface="+mj-lt"/>
            </a:endParaRPr>
          </a:p>
        </p:txBody>
      </p:sp>
    </p:spTree>
    <p:extLst>
      <p:ext uri="{BB962C8B-B14F-4D97-AF65-F5344CB8AC3E}">
        <p14:creationId xmlns:p14="http://schemas.microsoft.com/office/powerpoint/2010/main" val="365480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Person, draußen, Gebäude, Boden enthält.&#10;&#10;Mit sehr hoher Zuverlässigkeit generierte Beschreibung">
            <a:extLst>
              <a:ext uri="{FF2B5EF4-FFF2-40B4-BE49-F238E27FC236}">
                <a16:creationId xmlns:a16="http://schemas.microsoft.com/office/drawing/2014/main" id="{B785F2BB-7747-4274-A51E-E6B60E852A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1046"/>
            <a:ext cx="9144000" cy="6438442"/>
          </a:xfrm>
          <a:prstGeom prst="rect">
            <a:avLst/>
          </a:prstGeom>
        </p:spPr>
      </p:pic>
      <p:sp>
        <p:nvSpPr>
          <p:cNvPr id="5" name="Textfeld 4">
            <a:extLst>
              <a:ext uri="{FF2B5EF4-FFF2-40B4-BE49-F238E27FC236}">
                <a16:creationId xmlns:a16="http://schemas.microsoft.com/office/drawing/2014/main" id="{449AD0AC-FD9A-4608-A31E-CC972BF37E17}"/>
              </a:ext>
            </a:extLst>
          </p:cNvPr>
          <p:cNvSpPr txBox="1"/>
          <p:nvPr/>
        </p:nvSpPr>
        <p:spPr>
          <a:xfrm>
            <a:off x="5809673" y="6438442"/>
            <a:ext cx="3334326" cy="384721"/>
          </a:xfrm>
          <a:prstGeom prst="rect">
            <a:avLst/>
          </a:prstGeom>
          <a:noFill/>
        </p:spPr>
        <p:txBody>
          <a:bodyPr wrap="square" rtlCol="0">
            <a:spAutoFit/>
          </a:bodyPr>
          <a:lstStyle/>
          <a:p>
            <a:pPr algn="r"/>
            <a:r>
              <a:rPr lang="de-AT" sz="1900" dirty="0">
                <a:latin typeface="Gill Sans MT" panose="020B0502020104020203" pitchFamily="34" charset="0"/>
              </a:rPr>
              <a:t>Posten oder nicht posten?</a:t>
            </a:r>
            <a:endParaRPr lang="de-AT" sz="1900" dirty="0">
              <a:latin typeface="+mj-lt"/>
            </a:endParaRPr>
          </a:p>
        </p:txBody>
      </p:sp>
    </p:spTree>
    <p:extLst>
      <p:ext uri="{BB962C8B-B14F-4D97-AF65-F5344CB8AC3E}">
        <p14:creationId xmlns:p14="http://schemas.microsoft.com/office/powerpoint/2010/main" val="4719209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Person, Baby, drinnen, klein enthält.&#10;&#10;Mit sehr hoher Zuverlässigkeit generierte Beschreibung">
            <a:extLst>
              <a:ext uri="{FF2B5EF4-FFF2-40B4-BE49-F238E27FC236}">
                <a16:creationId xmlns:a16="http://schemas.microsoft.com/office/drawing/2014/main" id="{BF9FAB0F-A667-49B8-92ED-62AA170995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1046"/>
            <a:ext cx="9144000" cy="6438442"/>
          </a:xfrm>
          <a:prstGeom prst="rect">
            <a:avLst/>
          </a:prstGeom>
        </p:spPr>
      </p:pic>
      <p:sp>
        <p:nvSpPr>
          <p:cNvPr id="4" name="Textfeld 3">
            <a:extLst>
              <a:ext uri="{FF2B5EF4-FFF2-40B4-BE49-F238E27FC236}">
                <a16:creationId xmlns:a16="http://schemas.microsoft.com/office/drawing/2014/main" id="{D577F906-1CD7-4F6B-8F23-F5924BC196F2}"/>
              </a:ext>
            </a:extLst>
          </p:cNvPr>
          <p:cNvSpPr txBox="1"/>
          <p:nvPr/>
        </p:nvSpPr>
        <p:spPr>
          <a:xfrm>
            <a:off x="5809673" y="6438442"/>
            <a:ext cx="3334326" cy="384721"/>
          </a:xfrm>
          <a:prstGeom prst="rect">
            <a:avLst/>
          </a:prstGeom>
          <a:noFill/>
        </p:spPr>
        <p:txBody>
          <a:bodyPr wrap="square" rtlCol="0">
            <a:spAutoFit/>
          </a:bodyPr>
          <a:lstStyle/>
          <a:p>
            <a:pPr algn="r"/>
            <a:r>
              <a:rPr lang="de-AT" sz="1900" dirty="0">
                <a:latin typeface="Gill Sans MT" panose="020B0502020104020203" pitchFamily="34" charset="0"/>
              </a:rPr>
              <a:t>Posten oder nicht posten?</a:t>
            </a:r>
            <a:endParaRPr lang="de-AT" sz="1900" dirty="0">
              <a:latin typeface="+mj-lt"/>
            </a:endParaRPr>
          </a:p>
        </p:txBody>
      </p:sp>
    </p:spTree>
    <p:extLst>
      <p:ext uri="{BB962C8B-B14F-4D97-AF65-F5344CB8AC3E}">
        <p14:creationId xmlns:p14="http://schemas.microsoft.com/office/powerpoint/2010/main" val="1421379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6FF1E6FD-AF3D-456F-9A17-ECCCCAC309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5719"/>
            <a:ext cx="9268817" cy="6443116"/>
          </a:xfrm>
          <a:prstGeom prst="rect">
            <a:avLst/>
          </a:prstGeom>
        </p:spPr>
      </p:pic>
      <p:sp>
        <p:nvSpPr>
          <p:cNvPr id="4" name="Textfeld 3">
            <a:extLst>
              <a:ext uri="{FF2B5EF4-FFF2-40B4-BE49-F238E27FC236}">
                <a16:creationId xmlns:a16="http://schemas.microsoft.com/office/drawing/2014/main" id="{7E4524B7-BBD1-4E67-BBE0-FF0D0F098176}"/>
              </a:ext>
            </a:extLst>
          </p:cNvPr>
          <p:cNvSpPr txBox="1"/>
          <p:nvPr/>
        </p:nvSpPr>
        <p:spPr>
          <a:xfrm>
            <a:off x="5809673" y="6438442"/>
            <a:ext cx="3334326" cy="384721"/>
          </a:xfrm>
          <a:prstGeom prst="rect">
            <a:avLst/>
          </a:prstGeom>
          <a:noFill/>
        </p:spPr>
        <p:txBody>
          <a:bodyPr wrap="square" rtlCol="0">
            <a:spAutoFit/>
          </a:bodyPr>
          <a:lstStyle/>
          <a:p>
            <a:pPr algn="r"/>
            <a:r>
              <a:rPr lang="de-AT" sz="1900" dirty="0">
                <a:latin typeface="Gill Sans MT" panose="020B0502020104020203" pitchFamily="34" charset="0"/>
              </a:rPr>
              <a:t>Posten oder nicht posten?</a:t>
            </a:r>
            <a:endParaRPr lang="de-AT" sz="1900" dirty="0">
              <a:latin typeface="+mj-lt"/>
            </a:endParaRPr>
          </a:p>
        </p:txBody>
      </p:sp>
    </p:spTree>
    <p:extLst>
      <p:ext uri="{BB962C8B-B14F-4D97-AF65-F5344CB8AC3E}">
        <p14:creationId xmlns:p14="http://schemas.microsoft.com/office/powerpoint/2010/main" val="15983745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Wasser, Person, draußen, Mann enthält.&#10;&#10;Mit sehr hoher Zuverlässigkeit generierte Beschreibung">
            <a:extLst>
              <a:ext uri="{FF2B5EF4-FFF2-40B4-BE49-F238E27FC236}">
                <a16:creationId xmlns:a16="http://schemas.microsoft.com/office/drawing/2014/main" id="{C2713897-1BED-408A-9547-FAA1FC0491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1046"/>
            <a:ext cx="9144000" cy="6438442"/>
          </a:xfrm>
          <a:prstGeom prst="rect">
            <a:avLst/>
          </a:prstGeom>
        </p:spPr>
      </p:pic>
      <p:sp>
        <p:nvSpPr>
          <p:cNvPr id="4" name="Textfeld 3">
            <a:extLst>
              <a:ext uri="{FF2B5EF4-FFF2-40B4-BE49-F238E27FC236}">
                <a16:creationId xmlns:a16="http://schemas.microsoft.com/office/drawing/2014/main" id="{6C065792-2496-4703-895E-9D8553A4AE57}"/>
              </a:ext>
            </a:extLst>
          </p:cNvPr>
          <p:cNvSpPr txBox="1"/>
          <p:nvPr/>
        </p:nvSpPr>
        <p:spPr>
          <a:xfrm>
            <a:off x="5809673" y="6438442"/>
            <a:ext cx="3334326" cy="384721"/>
          </a:xfrm>
          <a:prstGeom prst="rect">
            <a:avLst/>
          </a:prstGeom>
          <a:noFill/>
        </p:spPr>
        <p:txBody>
          <a:bodyPr wrap="square" rtlCol="0">
            <a:spAutoFit/>
          </a:bodyPr>
          <a:lstStyle/>
          <a:p>
            <a:pPr algn="r"/>
            <a:r>
              <a:rPr lang="de-AT" sz="1900" dirty="0">
                <a:latin typeface="Gill Sans MT" panose="020B0502020104020203" pitchFamily="34" charset="0"/>
              </a:rPr>
              <a:t>Posten oder nicht posten?</a:t>
            </a:r>
            <a:endParaRPr lang="de-AT" sz="1900" dirty="0">
              <a:latin typeface="+mj-lt"/>
            </a:endParaRPr>
          </a:p>
        </p:txBody>
      </p:sp>
    </p:spTree>
    <p:extLst>
      <p:ext uri="{BB962C8B-B14F-4D97-AF65-F5344CB8AC3E}">
        <p14:creationId xmlns:p14="http://schemas.microsoft.com/office/powerpoint/2010/main" val="3276704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feld 16">
            <a:extLst>
              <a:ext uri="{FF2B5EF4-FFF2-40B4-BE49-F238E27FC236}">
                <a16:creationId xmlns:a16="http://schemas.microsoft.com/office/drawing/2014/main" id="{0B7C8215-3FA3-4ABF-943A-18AFDAA6DC12}"/>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Relevante Themen für Jugendliche</a:t>
            </a:r>
          </a:p>
        </p:txBody>
      </p:sp>
      <p:pic>
        <p:nvPicPr>
          <p:cNvPr id="6" name="Inhaltsplatzhalter 3" descr="Ein Bild, das Person, sitzend, drinnen, Wand enthält.&#10;&#10;Mit sehr hoher Zuverlässigkeit generierte Beschreibung">
            <a:extLst>
              <a:ext uri="{FF2B5EF4-FFF2-40B4-BE49-F238E27FC236}">
                <a16:creationId xmlns:a16="http://schemas.microsoft.com/office/drawing/2014/main" id="{3E5A9EB7-5642-4FDE-BB95-EA36B85116D7}"/>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 y="-44726"/>
            <a:ext cx="9144000" cy="6442351"/>
          </a:xfrm>
        </p:spPr>
      </p:pic>
    </p:spTree>
    <p:extLst>
      <p:ext uri="{BB962C8B-B14F-4D97-AF65-F5344CB8AC3E}">
        <p14:creationId xmlns:p14="http://schemas.microsoft.com/office/powerpoint/2010/main" val="19374989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21EE4E-012B-4897-90CF-CE2806A4D0CA}"/>
              </a:ext>
            </a:extLst>
          </p:cNvPr>
          <p:cNvSpPr>
            <a:spLocks noGrp="1"/>
          </p:cNvSpPr>
          <p:nvPr>
            <p:ph type="title"/>
          </p:nvPr>
        </p:nvSpPr>
        <p:spPr/>
        <p:txBody>
          <a:bodyPr/>
          <a:lstStyle/>
          <a:p>
            <a:endParaRPr lang="de-AT"/>
          </a:p>
        </p:txBody>
      </p:sp>
      <p:sp>
        <p:nvSpPr>
          <p:cNvPr id="4" name="Textfeld 3">
            <a:extLst>
              <a:ext uri="{FF2B5EF4-FFF2-40B4-BE49-F238E27FC236}">
                <a16:creationId xmlns:a16="http://schemas.microsoft.com/office/drawing/2014/main" id="{E4CEBEB5-8B89-4AE6-B889-42897B41D7EF}"/>
              </a:ext>
            </a:extLst>
          </p:cNvPr>
          <p:cNvSpPr txBox="1"/>
          <p:nvPr/>
        </p:nvSpPr>
        <p:spPr>
          <a:xfrm>
            <a:off x="4146699" y="6473278"/>
            <a:ext cx="4997301" cy="384721"/>
          </a:xfrm>
          <a:prstGeom prst="rect">
            <a:avLst/>
          </a:prstGeom>
          <a:noFill/>
        </p:spPr>
        <p:txBody>
          <a:bodyPr wrap="square" rtlCol="0">
            <a:spAutoFit/>
          </a:bodyPr>
          <a:lstStyle/>
          <a:p>
            <a:pPr algn="r"/>
            <a:r>
              <a:rPr lang="de-AT" sz="1900" dirty="0">
                <a:latin typeface="Gill Sans MT" panose="020B0502020104020203" pitchFamily="34" charset="0"/>
              </a:rPr>
              <a:t>Recht am eigenen Bild</a:t>
            </a:r>
            <a:endParaRPr lang="de-AT" sz="1900" dirty="0">
              <a:latin typeface="+mj-lt"/>
            </a:endParaRPr>
          </a:p>
        </p:txBody>
      </p:sp>
      <p:pic>
        <p:nvPicPr>
          <p:cNvPr id="8" name="Inhaltsplatzhalter 7" descr="Ein Bild, das Person, Kleidung, Telefon, Mobiltelefon enthält.&#10;&#10;Mit sehr hoher Zuverlässigkeit generierte Beschreibung">
            <a:extLst>
              <a:ext uri="{FF2B5EF4-FFF2-40B4-BE49-F238E27FC236}">
                <a16:creationId xmlns:a16="http://schemas.microsoft.com/office/drawing/2014/main" id="{D734903D-710D-4762-920C-8004BA2EB0A5}"/>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86360"/>
            <a:ext cx="9144000" cy="6473278"/>
          </a:xfrm>
        </p:spPr>
      </p:pic>
    </p:spTree>
    <p:extLst>
      <p:ext uri="{BB962C8B-B14F-4D97-AF65-F5344CB8AC3E}">
        <p14:creationId xmlns:p14="http://schemas.microsoft.com/office/powerpoint/2010/main" val="25609492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E4CEBEB5-8B89-4AE6-B889-42897B41D7EF}"/>
              </a:ext>
            </a:extLst>
          </p:cNvPr>
          <p:cNvSpPr txBox="1"/>
          <p:nvPr/>
        </p:nvSpPr>
        <p:spPr>
          <a:xfrm>
            <a:off x="4146699" y="6473278"/>
            <a:ext cx="4997301" cy="384721"/>
          </a:xfrm>
          <a:prstGeom prst="rect">
            <a:avLst/>
          </a:prstGeom>
          <a:noFill/>
        </p:spPr>
        <p:txBody>
          <a:bodyPr wrap="square" rtlCol="0">
            <a:spAutoFit/>
          </a:bodyPr>
          <a:lstStyle/>
          <a:p>
            <a:pPr algn="r"/>
            <a:r>
              <a:rPr lang="de-AT" sz="1900" dirty="0">
                <a:latin typeface="Gill Sans MT" panose="020B0502020104020203" pitchFamily="34" charset="0"/>
              </a:rPr>
              <a:t>Recht am eigenen Bild</a:t>
            </a:r>
            <a:endParaRPr lang="de-AT" sz="1900" dirty="0">
              <a:latin typeface="+mj-lt"/>
            </a:endParaRPr>
          </a:p>
        </p:txBody>
      </p:sp>
      <p:sp>
        <p:nvSpPr>
          <p:cNvPr id="8" name="Inhaltsplatzhalter 2">
            <a:extLst>
              <a:ext uri="{FF2B5EF4-FFF2-40B4-BE49-F238E27FC236}">
                <a16:creationId xmlns:a16="http://schemas.microsoft.com/office/drawing/2014/main" id="{666811C3-3A0E-4086-8E44-3BCBF6A999CB}"/>
              </a:ext>
            </a:extLst>
          </p:cNvPr>
          <p:cNvSpPr txBox="1">
            <a:spLocks/>
          </p:cNvSpPr>
          <p:nvPr/>
        </p:nvSpPr>
        <p:spPr>
          <a:xfrm>
            <a:off x="653365" y="1207036"/>
            <a:ext cx="7886700" cy="5266242"/>
          </a:xfrm>
          <a:prstGeom prst="rect">
            <a:avLst/>
          </a:prstGeom>
        </p:spPr>
        <p:txBody>
          <a:bodyPr vert="horz" lIns="91440" tIns="45720" rIns="91440" bIns="45720" rtlCol="0" anchor="ctr">
            <a:norm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457200">
              <a:buFont typeface="Wingdings" panose="05000000000000000000" pitchFamily="2" charset="2"/>
              <a:buChar char="§"/>
            </a:pPr>
            <a:r>
              <a:rPr lang="de-AT" sz="2000" dirty="0">
                <a:solidFill>
                  <a:schemeClr val="tx1"/>
                </a:solidFill>
                <a:latin typeface="Gill Sans MT" panose="020B0502020104020203" pitchFamily="34" charset="0"/>
              </a:rPr>
              <a:t>Die Bloßstellung muss allgemein nachvollziehbar sein (z. B. heruntergelassene Hose im Vollrausch) </a:t>
            </a:r>
          </a:p>
          <a:p>
            <a:pPr marL="742950" indent="-457200">
              <a:buFont typeface="Wingdings" panose="05000000000000000000" pitchFamily="2" charset="2"/>
              <a:buChar char="§"/>
            </a:pPr>
            <a:r>
              <a:rPr lang="de-AT" sz="2000" dirty="0">
                <a:solidFill>
                  <a:schemeClr val="tx1"/>
                </a:solidFill>
                <a:latin typeface="Gill Sans MT" panose="020B0502020104020203" pitchFamily="34" charset="0"/>
              </a:rPr>
              <a:t>Frag dich selbst:  Würde ich eine solche Aufnahme von mir im Netz haben wollen?</a:t>
            </a:r>
            <a:endParaRPr lang="en-US" sz="2000" dirty="0">
              <a:solidFill>
                <a:schemeClr val="tx1"/>
              </a:solidFill>
              <a:latin typeface="Gill Sans MT" panose="020B0502020104020203" pitchFamily="34" charset="0"/>
            </a:endParaRPr>
          </a:p>
        </p:txBody>
      </p:sp>
      <p:sp>
        <p:nvSpPr>
          <p:cNvPr id="7" name="Rechteck 6">
            <a:extLst>
              <a:ext uri="{FF2B5EF4-FFF2-40B4-BE49-F238E27FC236}">
                <a16:creationId xmlns:a16="http://schemas.microsoft.com/office/drawing/2014/main" id="{0B551C42-70FC-41AB-8F8E-362F35CBE905}"/>
              </a:ext>
            </a:extLst>
          </p:cNvPr>
          <p:cNvSpPr/>
          <p:nvPr/>
        </p:nvSpPr>
        <p:spPr>
          <a:xfrm>
            <a:off x="786525" y="1329368"/>
            <a:ext cx="7620380" cy="1553053"/>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0">
              <a:buNone/>
            </a:pPr>
            <a:r>
              <a:rPr lang="de-AT" sz="2400" b="1" dirty="0">
                <a:solidFill>
                  <a:schemeClr val="tx1"/>
                </a:solidFill>
                <a:latin typeface="Gill Sans MT" panose="020B0502020104020203" pitchFamily="34" charset="0"/>
              </a:rPr>
              <a:t>Recht am eigenen Bild </a:t>
            </a:r>
            <a:r>
              <a:rPr lang="de-AT" sz="2400" dirty="0">
                <a:solidFill>
                  <a:schemeClr val="tx1"/>
                </a:solidFill>
                <a:latin typeface="Gill Sans MT" panose="020B0502020104020203" pitchFamily="34" charset="0"/>
              </a:rPr>
              <a:t>= Veröffentlichte Fotos dürfen die Abgebildeten nicht „bloßstellen“ oder „herabsetzen“ – sonst können diese die Löschung verlangen.  </a:t>
            </a:r>
          </a:p>
        </p:txBody>
      </p:sp>
    </p:spTree>
    <p:extLst>
      <p:ext uri="{BB962C8B-B14F-4D97-AF65-F5344CB8AC3E}">
        <p14:creationId xmlns:p14="http://schemas.microsoft.com/office/powerpoint/2010/main" val="6202435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7EB45C-D8CA-4C0F-9EF8-75F3739C09A8}"/>
              </a:ext>
            </a:extLst>
          </p:cNvPr>
          <p:cNvSpPr>
            <a:spLocks noGrp="1"/>
          </p:cNvSpPr>
          <p:nvPr>
            <p:ph type="title"/>
          </p:nvPr>
        </p:nvSpPr>
        <p:spPr/>
        <p:txBody>
          <a:bodyPr/>
          <a:lstStyle/>
          <a:p>
            <a:endParaRPr lang="de-AT"/>
          </a:p>
        </p:txBody>
      </p:sp>
      <p:pic>
        <p:nvPicPr>
          <p:cNvPr id="5" name="Inhaltsplatzhalter 4" descr="Ein Bild, das Person, Mann, haltend, drinnen enthält.&#10;&#10;Mit sehr hoher Zuverlässigkeit generierte Beschreibung">
            <a:extLst>
              <a:ext uri="{FF2B5EF4-FFF2-40B4-BE49-F238E27FC236}">
                <a16:creationId xmlns:a16="http://schemas.microsoft.com/office/drawing/2014/main" id="{FC73890B-C97D-47A6-89A7-7156474B3F22}"/>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 y="-22578"/>
            <a:ext cx="9144000" cy="6438442"/>
          </a:xfrm>
        </p:spPr>
      </p:pic>
      <p:sp>
        <p:nvSpPr>
          <p:cNvPr id="6" name="Textfeld 5">
            <a:extLst>
              <a:ext uri="{FF2B5EF4-FFF2-40B4-BE49-F238E27FC236}">
                <a16:creationId xmlns:a16="http://schemas.microsoft.com/office/drawing/2014/main" id="{1744F8EB-BD67-4010-A243-CCA7280E365C}"/>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Urheberrecht</a:t>
            </a:r>
            <a:endParaRPr lang="de-AT" sz="1900" dirty="0">
              <a:latin typeface="+mj-lt"/>
            </a:endParaRPr>
          </a:p>
        </p:txBody>
      </p:sp>
    </p:spTree>
    <p:extLst>
      <p:ext uri="{BB962C8B-B14F-4D97-AF65-F5344CB8AC3E}">
        <p14:creationId xmlns:p14="http://schemas.microsoft.com/office/powerpoint/2010/main" val="10275062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1744F8EB-BD67-4010-A243-CCA7280E365C}"/>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Urheberrecht</a:t>
            </a:r>
            <a:endParaRPr lang="de-AT" sz="1900" dirty="0">
              <a:latin typeface="+mj-lt"/>
            </a:endParaRPr>
          </a:p>
        </p:txBody>
      </p:sp>
      <p:sp>
        <p:nvSpPr>
          <p:cNvPr id="7" name="Inhaltsplatzhalter 2">
            <a:extLst>
              <a:ext uri="{FF2B5EF4-FFF2-40B4-BE49-F238E27FC236}">
                <a16:creationId xmlns:a16="http://schemas.microsoft.com/office/drawing/2014/main" id="{6113DA6B-AFF0-43DC-8F75-239B88E08CC3}"/>
              </a:ext>
            </a:extLst>
          </p:cNvPr>
          <p:cNvSpPr txBox="1">
            <a:spLocks/>
          </p:cNvSpPr>
          <p:nvPr/>
        </p:nvSpPr>
        <p:spPr>
          <a:xfrm>
            <a:off x="653365" y="2152150"/>
            <a:ext cx="7886700" cy="4263164"/>
          </a:xfrm>
          <a:prstGeom prst="rect">
            <a:avLst/>
          </a:prstGeom>
        </p:spPr>
        <p:txBody>
          <a:bodyPr vert="horz" lIns="91440" tIns="45720" rIns="91440" bIns="45720" rtlCol="0" anchor="ctr">
            <a:norm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AT" dirty="0">
                <a:solidFill>
                  <a:schemeClr val="tx1"/>
                </a:solidFill>
                <a:latin typeface="Gill Sans MT" panose="020B0502020104020203" pitchFamily="34" charset="0"/>
              </a:rPr>
              <a:t>Willst du fremde Fotos, Grafiken oder Videos im Internet veröffentlichen, brauchst du dafür die Zustimmung des Rechtinhabers. </a:t>
            </a:r>
          </a:p>
          <a:p>
            <a:pPr>
              <a:buFont typeface="Wingdings" panose="05000000000000000000" pitchFamily="2" charset="2"/>
              <a:buChar char="§"/>
            </a:pPr>
            <a:r>
              <a:rPr lang="de-AT" dirty="0">
                <a:solidFill>
                  <a:schemeClr val="tx1"/>
                </a:solidFill>
                <a:latin typeface="Gill Sans MT" panose="020B0502020104020203" pitchFamily="34" charset="0"/>
              </a:rPr>
              <a:t>Frage immer vor dem Posten beim Urheber/bei der Urheberin nach, ob das in Ordnung geht! </a:t>
            </a:r>
          </a:p>
          <a:p>
            <a:pPr>
              <a:buFont typeface="Wingdings" panose="05000000000000000000" pitchFamily="2" charset="2"/>
              <a:buChar char="§"/>
            </a:pPr>
            <a:r>
              <a:rPr lang="de-AT" dirty="0">
                <a:solidFill>
                  <a:schemeClr val="tx1"/>
                </a:solidFill>
                <a:latin typeface="Gill Sans MT" panose="020B0502020104020203" pitchFamily="34" charset="0"/>
              </a:rPr>
              <a:t>Bilder mit einer Creative Commons-</a:t>
            </a:r>
            <a:r>
              <a:rPr lang="de-AT" dirty="0" err="1">
                <a:solidFill>
                  <a:schemeClr val="tx1"/>
                </a:solidFill>
                <a:latin typeface="Gill Sans MT" panose="020B0502020104020203" pitchFamily="34" charset="0"/>
              </a:rPr>
              <a:t>Lizens</a:t>
            </a:r>
            <a:r>
              <a:rPr lang="de-AT" dirty="0">
                <a:solidFill>
                  <a:schemeClr val="tx1"/>
                </a:solidFill>
                <a:latin typeface="Gill Sans MT" panose="020B0502020104020203" pitchFamily="34" charset="0"/>
              </a:rPr>
              <a:t> darfst du unter bestimmten Bedingungen kostenlos verwenden. </a:t>
            </a:r>
          </a:p>
          <a:p>
            <a:pPr>
              <a:buFont typeface="Wingdings" panose="05000000000000000000" pitchFamily="2" charset="2"/>
              <a:buChar char="§"/>
            </a:pPr>
            <a:r>
              <a:rPr lang="de-AT" dirty="0">
                <a:solidFill>
                  <a:schemeClr val="tx1"/>
                </a:solidFill>
                <a:latin typeface="Gill Sans MT" panose="020B0502020104020203" pitchFamily="34" charset="0"/>
              </a:rPr>
              <a:t>Urheberrechtliche Inhalte darfst du auch dann nicht posten, wenn du ein © darunter setzt. </a:t>
            </a:r>
          </a:p>
          <a:p>
            <a:pPr marL="0" indent="0">
              <a:buNone/>
            </a:pPr>
            <a:endParaRPr lang="de-AT" dirty="0">
              <a:solidFill>
                <a:schemeClr val="tx1"/>
              </a:solidFill>
              <a:latin typeface="Gill Sans MT" panose="020B0502020104020203" pitchFamily="34" charset="0"/>
            </a:endParaRPr>
          </a:p>
        </p:txBody>
      </p:sp>
      <p:sp>
        <p:nvSpPr>
          <p:cNvPr id="8" name="Rechteck 7">
            <a:extLst>
              <a:ext uri="{FF2B5EF4-FFF2-40B4-BE49-F238E27FC236}">
                <a16:creationId xmlns:a16="http://schemas.microsoft.com/office/drawing/2014/main" id="{C2EB7E3F-F86A-47FF-9B36-45AC568BE209}"/>
              </a:ext>
            </a:extLst>
          </p:cNvPr>
          <p:cNvSpPr/>
          <p:nvPr/>
        </p:nvSpPr>
        <p:spPr>
          <a:xfrm>
            <a:off x="870255" y="903067"/>
            <a:ext cx="7620380" cy="1553053"/>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sz="2400" b="1" dirty="0">
                <a:solidFill>
                  <a:schemeClr val="tx1"/>
                </a:solidFill>
                <a:latin typeface="Gill Sans MT" panose="020B0502020104020203" pitchFamily="34" charset="0"/>
              </a:rPr>
              <a:t>Urheberrecht = </a:t>
            </a:r>
            <a:r>
              <a:rPr lang="de-DE" sz="2400" dirty="0">
                <a:solidFill>
                  <a:schemeClr val="tx1"/>
                </a:solidFill>
                <a:latin typeface="Gill Sans MT" panose="020B0502020104020203" pitchFamily="34" charset="0"/>
              </a:rPr>
              <a:t>Recht, über die eigenen schöpferischen Leistungen, Kunstwerke o. Ä. allein zu verfügen</a:t>
            </a:r>
            <a:endParaRPr lang="de-AT" sz="2400"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34923398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B29B58-0230-4684-A623-89B429D39F3F}"/>
              </a:ext>
            </a:extLst>
          </p:cNvPr>
          <p:cNvSpPr>
            <a:spLocks noGrp="1"/>
          </p:cNvSpPr>
          <p:nvPr>
            <p:ph type="title"/>
          </p:nvPr>
        </p:nvSpPr>
        <p:spPr/>
        <p:txBody>
          <a:bodyPr/>
          <a:lstStyle/>
          <a:p>
            <a:endParaRPr lang="de-AT"/>
          </a:p>
        </p:txBody>
      </p:sp>
      <p:sp>
        <p:nvSpPr>
          <p:cNvPr id="4" name="Textfeld 3">
            <a:extLst>
              <a:ext uri="{FF2B5EF4-FFF2-40B4-BE49-F238E27FC236}">
                <a16:creationId xmlns:a16="http://schemas.microsoft.com/office/drawing/2014/main" id="{95E1AA0B-6D05-4807-AC17-CD6986397CB7}"/>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Mein (professionelles) digitales Ich</a:t>
            </a:r>
          </a:p>
        </p:txBody>
      </p:sp>
      <p:pic>
        <p:nvPicPr>
          <p:cNvPr id="8" name="Inhaltsplatzhalter 7" descr="Ein Bild, das Person, drinnen, Wand, Mann enthält.&#10;&#10;Mit sehr hoher Zuverlässigkeit generierte Beschreibung">
            <a:extLst>
              <a:ext uri="{FF2B5EF4-FFF2-40B4-BE49-F238E27FC236}">
                <a16:creationId xmlns:a16="http://schemas.microsoft.com/office/drawing/2014/main" id="{4D75411D-D125-4BFE-90FE-B3DBB23E06E1}"/>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35560"/>
            <a:ext cx="9143999" cy="6438442"/>
          </a:xfrm>
        </p:spPr>
      </p:pic>
    </p:spTree>
    <p:extLst>
      <p:ext uri="{BB962C8B-B14F-4D97-AF65-F5344CB8AC3E}">
        <p14:creationId xmlns:p14="http://schemas.microsoft.com/office/powerpoint/2010/main" val="29736999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CF251C65-434E-470F-89BF-6FADDE17256E}"/>
              </a:ext>
            </a:extLst>
          </p:cNvPr>
          <p:cNvSpPr txBox="1"/>
          <p:nvPr/>
        </p:nvSpPr>
        <p:spPr>
          <a:xfrm>
            <a:off x="3657750" y="6400800"/>
            <a:ext cx="5486249" cy="384721"/>
          </a:xfrm>
          <a:prstGeom prst="rect">
            <a:avLst/>
          </a:prstGeom>
          <a:noFill/>
        </p:spPr>
        <p:txBody>
          <a:bodyPr wrap="square" rtlCol="0">
            <a:spAutoFit/>
          </a:bodyPr>
          <a:lstStyle/>
          <a:p>
            <a:pPr algn="r"/>
            <a:r>
              <a:rPr lang="de-AT" sz="1900" dirty="0">
                <a:latin typeface="Gill Sans MT" panose="020B0502020104020203" pitchFamily="34" charset="0"/>
              </a:rPr>
              <a:t>Mein digitales Ich</a:t>
            </a:r>
          </a:p>
        </p:txBody>
      </p:sp>
      <p:sp>
        <p:nvSpPr>
          <p:cNvPr id="4" name="Rechteck 3">
            <a:extLst>
              <a:ext uri="{FF2B5EF4-FFF2-40B4-BE49-F238E27FC236}">
                <a16:creationId xmlns:a16="http://schemas.microsoft.com/office/drawing/2014/main" id="{02FCFEBA-42D9-4D5E-92EE-775647F729FF}"/>
              </a:ext>
            </a:extLst>
          </p:cNvPr>
          <p:cNvSpPr/>
          <p:nvPr/>
        </p:nvSpPr>
        <p:spPr>
          <a:xfrm>
            <a:off x="660003" y="0"/>
            <a:ext cx="8020040" cy="6438441"/>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de-AT" sz="2400" dirty="0">
                <a:solidFill>
                  <a:schemeClr val="tx1"/>
                </a:solidFill>
                <a:latin typeface="Gill Sans MT" panose="020B0502020104020203" pitchFamily="34" charset="0"/>
              </a:rPr>
              <a:t>Was soll wer im Internet </a:t>
            </a:r>
            <a:r>
              <a:rPr lang="de-AT" sz="2400" b="1" dirty="0">
                <a:solidFill>
                  <a:schemeClr val="tx1"/>
                </a:solidFill>
                <a:latin typeface="Gill Sans MT" panose="020B0502020104020203" pitchFamily="34" charset="0"/>
              </a:rPr>
              <a:t>über mich </a:t>
            </a:r>
            <a:r>
              <a:rPr lang="de-AT" sz="2400" dirty="0">
                <a:solidFill>
                  <a:schemeClr val="tx1"/>
                </a:solidFill>
                <a:latin typeface="Gill Sans MT" panose="020B0502020104020203" pitchFamily="34" charset="0"/>
              </a:rPr>
              <a:t>finden können?</a:t>
            </a:r>
          </a:p>
          <a:p>
            <a:pPr marL="285750" indent="-285750">
              <a:buFont typeface="Arial" panose="020B0604020202020204" pitchFamily="34" charset="0"/>
              <a:buChar char="•"/>
            </a:pPr>
            <a:r>
              <a:rPr lang="de-AT" sz="2400" b="1" dirty="0">
                <a:solidFill>
                  <a:schemeClr val="tx1"/>
                </a:solidFill>
                <a:latin typeface="Gill Sans MT" panose="020B0502020104020203" pitchFamily="34" charset="0"/>
              </a:rPr>
              <a:t>Überblick</a:t>
            </a:r>
            <a:r>
              <a:rPr lang="de-AT" sz="2400" dirty="0">
                <a:solidFill>
                  <a:schemeClr val="tx1"/>
                </a:solidFill>
                <a:latin typeface="Gill Sans MT" panose="020B0502020104020203" pitchFamily="34" charset="0"/>
              </a:rPr>
              <a:t> verschaffen: Was gibt es? (z.B.: Google)</a:t>
            </a:r>
          </a:p>
          <a:p>
            <a:pPr marL="285750" indent="-285750">
              <a:buFont typeface="Arial" panose="020B0604020202020204" pitchFamily="34" charset="0"/>
              <a:buChar char="•"/>
            </a:pPr>
            <a:r>
              <a:rPr lang="de-AT" sz="2400" dirty="0">
                <a:solidFill>
                  <a:schemeClr val="tx1"/>
                </a:solidFill>
                <a:latin typeface="Gill Sans MT" panose="020B0502020104020203" pitchFamily="34" charset="0"/>
              </a:rPr>
              <a:t>Inhalte direkt auf der Plattform </a:t>
            </a:r>
            <a:r>
              <a:rPr lang="de-AT" sz="2400" b="1" dirty="0">
                <a:solidFill>
                  <a:schemeClr val="tx1"/>
                </a:solidFill>
                <a:latin typeface="Gill Sans MT" panose="020B0502020104020203" pitchFamily="34" charset="0"/>
              </a:rPr>
              <a:t>melden/löschen </a:t>
            </a:r>
            <a:r>
              <a:rPr lang="de-AT" sz="2400" dirty="0">
                <a:solidFill>
                  <a:schemeClr val="tx1"/>
                </a:solidFill>
                <a:latin typeface="Gill Sans MT" panose="020B0502020104020203" pitchFamily="34" charset="0"/>
              </a:rPr>
              <a:t>lassen</a:t>
            </a:r>
          </a:p>
          <a:p>
            <a:pPr marL="285750" indent="-285750">
              <a:buFont typeface="Arial" panose="020B0604020202020204" pitchFamily="34" charset="0"/>
              <a:buChar char="•"/>
            </a:pPr>
            <a:r>
              <a:rPr lang="de-AT" sz="2400" dirty="0">
                <a:solidFill>
                  <a:schemeClr val="tx1"/>
                </a:solidFill>
                <a:latin typeface="Gill Sans MT" panose="020B0502020104020203" pitchFamily="34" charset="0"/>
              </a:rPr>
              <a:t>Alternativ an den </a:t>
            </a:r>
            <a:r>
              <a:rPr lang="de-AT" sz="2400" b="1" dirty="0">
                <a:solidFill>
                  <a:schemeClr val="tx1"/>
                </a:solidFill>
                <a:latin typeface="Gill Sans MT" panose="020B0502020104020203" pitchFamily="34" charset="0"/>
              </a:rPr>
              <a:t>Internet-Ombudsmann</a:t>
            </a:r>
            <a:r>
              <a:rPr lang="de-AT" sz="2400" dirty="0">
                <a:solidFill>
                  <a:schemeClr val="tx1"/>
                </a:solidFill>
                <a:latin typeface="Gill Sans MT" panose="020B0502020104020203" pitchFamily="34" charset="0"/>
              </a:rPr>
              <a:t> wenden</a:t>
            </a:r>
          </a:p>
          <a:p>
            <a:endParaRPr lang="de-AT"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12464324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B93F2CB9-C221-2B4A-A9BD-51F035C45FB4}"/>
              </a:ext>
            </a:extLst>
          </p:cNvPr>
          <p:cNvSpPr>
            <a:spLocks noGrp="1"/>
          </p:cNvSpPr>
          <p:nvPr>
            <p:ph sz="half" idx="1"/>
          </p:nvPr>
        </p:nvSpPr>
        <p:spPr>
          <a:xfrm>
            <a:off x="388503" y="1959951"/>
            <a:ext cx="3886200" cy="3471031"/>
          </a:xfrm>
        </p:spPr>
        <p:txBody>
          <a:bodyPr>
            <a:normAutofit/>
          </a:bodyPr>
          <a:lstStyle/>
          <a:p>
            <a:pPr marL="0" indent="0">
              <a:buFont typeface="Arial" panose="020B0604020202020204" pitchFamily="34" charset="0"/>
              <a:buNone/>
              <a:defRPr/>
            </a:pPr>
            <a:r>
              <a:rPr lang="de-AT" b="1" dirty="0">
                <a:solidFill>
                  <a:schemeClr val="tx1"/>
                </a:solidFill>
              </a:rPr>
              <a:t>Das taucht sicher auf!</a:t>
            </a:r>
          </a:p>
          <a:p>
            <a:pPr>
              <a:defRPr/>
            </a:pPr>
            <a:r>
              <a:rPr lang="de-AT" dirty="0">
                <a:solidFill>
                  <a:schemeClr val="tx1"/>
                </a:solidFill>
              </a:rPr>
              <a:t>Im Bewerbungsgespräch zum richtigen Zeitpunkt ansprechen </a:t>
            </a:r>
          </a:p>
          <a:p>
            <a:pPr>
              <a:defRPr/>
            </a:pPr>
            <a:r>
              <a:rPr lang="de-AT" dirty="0">
                <a:solidFill>
                  <a:schemeClr val="tx1"/>
                </a:solidFill>
              </a:rPr>
              <a:t> Den Kontext erklären: warum kam es dazu</a:t>
            </a:r>
          </a:p>
          <a:p>
            <a:pPr>
              <a:defRPr/>
            </a:pPr>
            <a:r>
              <a:rPr lang="de-AT" dirty="0">
                <a:solidFill>
                  <a:schemeClr val="tx1"/>
                </a:solidFill>
              </a:rPr>
              <a:t>Selbstbewusst sein </a:t>
            </a:r>
          </a:p>
          <a:p>
            <a:pPr>
              <a:defRPr/>
            </a:pPr>
            <a:r>
              <a:rPr lang="de-AT" dirty="0">
                <a:solidFill>
                  <a:schemeClr val="tx1"/>
                </a:solidFill>
              </a:rPr>
              <a:t>Aus der Krise eine Chance machen: „Ich kann gut mit problematischen Situationen umgehen.“</a:t>
            </a:r>
          </a:p>
        </p:txBody>
      </p:sp>
      <p:sp>
        <p:nvSpPr>
          <p:cNvPr id="5" name="Inhaltsplatzhalter 4">
            <a:extLst>
              <a:ext uri="{FF2B5EF4-FFF2-40B4-BE49-F238E27FC236}">
                <a16:creationId xmlns:a16="http://schemas.microsoft.com/office/drawing/2014/main" id="{7B2F85F6-7CBD-584B-9AE9-A19A0845AAF0}"/>
              </a:ext>
            </a:extLst>
          </p:cNvPr>
          <p:cNvSpPr>
            <a:spLocks noGrp="1"/>
          </p:cNvSpPr>
          <p:nvPr>
            <p:ph sz="half" idx="2"/>
          </p:nvPr>
        </p:nvSpPr>
        <p:spPr>
          <a:xfrm>
            <a:off x="4389003" y="1959951"/>
            <a:ext cx="4404014" cy="3471031"/>
          </a:xfrm>
        </p:spPr>
        <p:txBody>
          <a:bodyPr>
            <a:normAutofit/>
          </a:bodyPr>
          <a:lstStyle/>
          <a:p>
            <a:pPr marL="0" indent="0">
              <a:buFont typeface="Arial" panose="020B0604020202020204" pitchFamily="34" charset="0"/>
              <a:buNone/>
              <a:defRPr/>
            </a:pPr>
            <a:r>
              <a:rPr lang="de-AT" b="1" dirty="0">
                <a:solidFill>
                  <a:schemeClr val="tx1"/>
                </a:solidFill>
              </a:rPr>
              <a:t>Ich kann es zum Verschwinden bringen!</a:t>
            </a:r>
          </a:p>
          <a:p>
            <a:pPr>
              <a:defRPr/>
            </a:pPr>
            <a:r>
              <a:rPr lang="de-AT" dirty="0">
                <a:solidFill>
                  <a:schemeClr val="tx1"/>
                </a:solidFill>
              </a:rPr>
              <a:t>Auf den Erscheinungsseiten löschen und melden</a:t>
            </a:r>
          </a:p>
          <a:p>
            <a:pPr>
              <a:defRPr/>
            </a:pPr>
            <a:r>
              <a:rPr lang="de-AT" dirty="0">
                <a:solidFill>
                  <a:schemeClr val="tx1"/>
                </a:solidFill>
              </a:rPr>
              <a:t>Alle, die es haben, zum Löschen auffordern, da sie sich sonst strafbar machen</a:t>
            </a:r>
          </a:p>
          <a:p>
            <a:pPr>
              <a:defRPr/>
            </a:pPr>
            <a:r>
              <a:rPr lang="de-AT" dirty="0">
                <a:solidFill>
                  <a:schemeClr val="tx1"/>
                </a:solidFill>
              </a:rPr>
              <a:t>Regelmäßig checken</a:t>
            </a:r>
          </a:p>
        </p:txBody>
      </p:sp>
      <p:sp>
        <p:nvSpPr>
          <p:cNvPr id="6" name="Textfeld 5">
            <a:extLst>
              <a:ext uri="{FF2B5EF4-FFF2-40B4-BE49-F238E27FC236}">
                <a16:creationId xmlns:a16="http://schemas.microsoft.com/office/drawing/2014/main" id="{8591A4F5-777D-4E99-9F6C-E356A9A42801}"/>
              </a:ext>
            </a:extLst>
          </p:cNvPr>
          <p:cNvSpPr txBox="1"/>
          <p:nvPr/>
        </p:nvSpPr>
        <p:spPr>
          <a:xfrm>
            <a:off x="3657750" y="6400800"/>
            <a:ext cx="5486249" cy="384721"/>
          </a:xfrm>
          <a:prstGeom prst="rect">
            <a:avLst/>
          </a:prstGeom>
          <a:noFill/>
        </p:spPr>
        <p:txBody>
          <a:bodyPr wrap="square" rtlCol="0">
            <a:spAutoFit/>
          </a:bodyPr>
          <a:lstStyle/>
          <a:p>
            <a:pPr algn="r"/>
            <a:r>
              <a:rPr lang="de-AT" sz="1900" dirty="0">
                <a:latin typeface="Gill Sans MT" panose="020B0502020104020203" pitchFamily="34" charset="0"/>
              </a:rPr>
              <a:t>Was tut, wenn ein Nacktfoto von mir unterwegs ist?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5B656AF2-B79A-44CD-9159-273A88D597BA}"/>
              </a:ext>
            </a:extLst>
          </p:cNvPr>
          <p:cNvSpPr txBox="1"/>
          <p:nvPr/>
        </p:nvSpPr>
        <p:spPr>
          <a:xfrm>
            <a:off x="4146698" y="6438442"/>
            <a:ext cx="4997301" cy="677108"/>
          </a:xfrm>
          <a:prstGeom prst="rect">
            <a:avLst/>
          </a:prstGeom>
          <a:noFill/>
        </p:spPr>
        <p:txBody>
          <a:bodyPr wrap="square" rtlCol="0">
            <a:spAutoFit/>
          </a:bodyPr>
          <a:lstStyle/>
          <a:p>
            <a:pPr algn="r"/>
            <a:r>
              <a:rPr lang="de-AT" sz="1900" dirty="0">
                <a:latin typeface="Gill Sans MT" panose="020B0502020104020203" pitchFamily="34" charset="0"/>
              </a:rPr>
              <a:t>Internet Ombudsmann &amp; Watchlist Internet</a:t>
            </a:r>
          </a:p>
          <a:p>
            <a:pPr algn="r"/>
            <a:endParaRPr lang="de-AT" sz="1900" dirty="0">
              <a:latin typeface="Gill Sans MT" panose="020B0502020104020203" pitchFamily="34" charset="0"/>
            </a:endParaRPr>
          </a:p>
        </p:txBody>
      </p:sp>
      <p:pic>
        <p:nvPicPr>
          <p:cNvPr id="9" name="Grafik 8" descr="Ein Bild, das Objekt enthält.&#10;&#10;Mit hoher Zuverlässigkeit generierte Beschreibung">
            <a:extLst>
              <a:ext uri="{FF2B5EF4-FFF2-40B4-BE49-F238E27FC236}">
                <a16:creationId xmlns:a16="http://schemas.microsoft.com/office/drawing/2014/main" id="{B5DCEC2D-21FD-438D-823D-0948CE210E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36805" y="3429000"/>
            <a:ext cx="4661773" cy="931653"/>
          </a:xfrm>
          <a:prstGeom prst="rect">
            <a:avLst/>
          </a:prstGeom>
        </p:spPr>
      </p:pic>
      <p:pic>
        <p:nvPicPr>
          <p:cNvPr id="11" name="Grafik 10" descr="Ein Bild, das Objekt enthält.&#10;&#10;Mit hoher Zuverlässigkeit generierte Beschreibung">
            <a:extLst>
              <a:ext uri="{FF2B5EF4-FFF2-40B4-BE49-F238E27FC236}">
                <a16:creationId xmlns:a16="http://schemas.microsoft.com/office/drawing/2014/main" id="{8D8B2889-132E-4D08-A34B-06D852CABE2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11550" y="1730621"/>
            <a:ext cx="3270295" cy="983547"/>
          </a:xfrm>
          <a:prstGeom prst="rect">
            <a:avLst/>
          </a:prstGeom>
        </p:spPr>
      </p:pic>
      <p:sp>
        <p:nvSpPr>
          <p:cNvPr id="5" name="Inhaltsplatzhalter 2">
            <a:extLst>
              <a:ext uri="{FF2B5EF4-FFF2-40B4-BE49-F238E27FC236}">
                <a16:creationId xmlns:a16="http://schemas.microsoft.com/office/drawing/2014/main" id="{228EE398-3634-4D5C-A21A-59F207D0D5E5}"/>
              </a:ext>
            </a:extLst>
          </p:cNvPr>
          <p:cNvSpPr txBox="1">
            <a:spLocks/>
          </p:cNvSpPr>
          <p:nvPr/>
        </p:nvSpPr>
        <p:spPr>
          <a:xfrm>
            <a:off x="4073600" y="2577166"/>
            <a:ext cx="1923164" cy="414670"/>
          </a:xfrm>
          <a:prstGeom prst="rect">
            <a:avLst/>
          </a:prstGeom>
        </p:spPr>
        <p:txBody>
          <a:bodyPr vert="horz" lIns="91440" tIns="45720" rIns="91440" bIns="45720" rtlCol="0" anchor="t">
            <a:normAutofit/>
          </a:bodyPr>
          <a:lstStyle>
            <a:lvl1pPr marL="514350" indent="-514350" algn="l" defTabSz="914400" rtl="0" eaLnBrk="1" latinLnBrk="0" hangingPunct="1">
              <a:lnSpc>
                <a:spcPct val="90000"/>
              </a:lnSpc>
              <a:spcBef>
                <a:spcPts val="1000"/>
              </a:spcBef>
              <a:buClr>
                <a:srgbClr val="F39200"/>
              </a:buClr>
              <a:buFontTx/>
              <a:buBlip>
                <a:blip r:embed="rId5"/>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5"/>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5"/>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5"/>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5"/>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0">
              <a:spcBef>
                <a:spcPts val="600"/>
              </a:spcBef>
              <a:buNone/>
            </a:pPr>
            <a:r>
              <a:rPr lang="en-US" altLang="de-DE" sz="1200" dirty="0">
                <a:solidFill>
                  <a:schemeClr val="tx1"/>
                </a:solidFill>
                <a:latin typeface="Gill Sans MT" panose="020B0502020104020203" pitchFamily="34" charset="0"/>
              </a:rPr>
              <a:t>www.ombudsmann.at</a:t>
            </a:r>
            <a:endParaRPr lang="de-AT" sz="1050" dirty="0">
              <a:solidFill>
                <a:schemeClr val="tx1"/>
              </a:solidFill>
              <a:latin typeface="Gill Sans MT" panose="020B0502020104020203" pitchFamily="34" charset="0"/>
            </a:endParaRPr>
          </a:p>
        </p:txBody>
      </p:sp>
      <p:sp>
        <p:nvSpPr>
          <p:cNvPr id="7" name="Inhaltsplatzhalter 2">
            <a:extLst>
              <a:ext uri="{FF2B5EF4-FFF2-40B4-BE49-F238E27FC236}">
                <a16:creationId xmlns:a16="http://schemas.microsoft.com/office/drawing/2014/main" id="{0858F53F-7D79-4A87-9819-AEB46EBCA680}"/>
              </a:ext>
            </a:extLst>
          </p:cNvPr>
          <p:cNvSpPr txBox="1">
            <a:spLocks/>
          </p:cNvSpPr>
          <p:nvPr/>
        </p:nvSpPr>
        <p:spPr>
          <a:xfrm>
            <a:off x="4688956" y="4287450"/>
            <a:ext cx="2088633" cy="414670"/>
          </a:xfrm>
          <a:prstGeom prst="rect">
            <a:avLst/>
          </a:prstGeom>
        </p:spPr>
        <p:txBody>
          <a:bodyPr vert="horz" lIns="91440" tIns="45720" rIns="91440" bIns="45720" rtlCol="0" anchor="t">
            <a:normAutofit/>
          </a:bodyPr>
          <a:lstStyle>
            <a:lvl1pPr marL="514350" indent="-514350" algn="l" defTabSz="914400" rtl="0" eaLnBrk="1" latinLnBrk="0" hangingPunct="1">
              <a:lnSpc>
                <a:spcPct val="90000"/>
              </a:lnSpc>
              <a:spcBef>
                <a:spcPts val="1000"/>
              </a:spcBef>
              <a:buClr>
                <a:srgbClr val="F39200"/>
              </a:buClr>
              <a:buFontTx/>
              <a:buBlip>
                <a:blip r:embed="rId5"/>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5"/>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5"/>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5"/>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5"/>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0">
              <a:spcBef>
                <a:spcPts val="600"/>
              </a:spcBef>
              <a:buNone/>
            </a:pPr>
            <a:r>
              <a:rPr lang="en-US" altLang="de-DE" sz="1200" dirty="0">
                <a:solidFill>
                  <a:schemeClr val="tx1"/>
                </a:solidFill>
                <a:latin typeface="Gill Sans MT" panose="020B0502020104020203" pitchFamily="34" charset="0"/>
              </a:rPr>
              <a:t>www.watchlist-internet.at</a:t>
            </a:r>
            <a:endParaRPr lang="de-AT" sz="1050"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22956548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5B656AF2-B79A-44CD-9159-273A88D597BA}"/>
              </a:ext>
            </a:extLst>
          </p:cNvPr>
          <p:cNvSpPr txBox="1"/>
          <p:nvPr/>
        </p:nvSpPr>
        <p:spPr>
          <a:xfrm>
            <a:off x="4146698" y="6438442"/>
            <a:ext cx="4997301" cy="677108"/>
          </a:xfrm>
          <a:prstGeom prst="rect">
            <a:avLst/>
          </a:prstGeom>
          <a:noFill/>
        </p:spPr>
        <p:txBody>
          <a:bodyPr wrap="square" rtlCol="0">
            <a:spAutoFit/>
          </a:bodyPr>
          <a:lstStyle/>
          <a:p>
            <a:pPr algn="r"/>
            <a:r>
              <a:rPr lang="de-AT" sz="1900" dirty="0">
                <a:latin typeface="Gill Sans MT" panose="020B0502020104020203" pitchFamily="34" charset="0"/>
              </a:rPr>
              <a:t>Internet Ombudsmann &amp; Watchlist Internet</a:t>
            </a:r>
          </a:p>
          <a:p>
            <a:pPr algn="r"/>
            <a:endParaRPr lang="de-AT" sz="1900" dirty="0">
              <a:latin typeface="Gill Sans MT" panose="020B0502020104020203" pitchFamily="34" charset="0"/>
            </a:endParaRPr>
          </a:p>
        </p:txBody>
      </p:sp>
      <p:sp>
        <p:nvSpPr>
          <p:cNvPr id="7" name="Inhaltsplatzhalter 2">
            <a:extLst>
              <a:ext uri="{FF2B5EF4-FFF2-40B4-BE49-F238E27FC236}">
                <a16:creationId xmlns:a16="http://schemas.microsoft.com/office/drawing/2014/main" id="{3D57243D-1361-4141-8422-FA61F4985105}"/>
              </a:ext>
            </a:extLst>
          </p:cNvPr>
          <p:cNvSpPr txBox="1">
            <a:spLocks/>
          </p:cNvSpPr>
          <p:nvPr/>
        </p:nvSpPr>
        <p:spPr>
          <a:xfrm>
            <a:off x="653365" y="1423480"/>
            <a:ext cx="7886700" cy="4620639"/>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endParaRPr lang="de-AT" dirty="0">
              <a:solidFill>
                <a:schemeClr val="bg1"/>
              </a:solidFill>
            </a:endParaRPr>
          </a:p>
        </p:txBody>
      </p:sp>
      <p:sp>
        <p:nvSpPr>
          <p:cNvPr id="15" name="Inhaltsplatzhalter 2">
            <a:extLst>
              <a:ext uri="{FF2B5EF4-FFF2-40B4-BE49-F238E27FC236}">
                <a16:creationId xmlns:a16="http://schemas.microsoft.com/office/drawing/2014/main" id="{15632AB2-D13B-4EB4-9735-1121C12075E5}"/>
              </a:ext>
            </a:extLst>
          </p:cNvPr>
          <p:cNvSpPr txBox="1">
            <a:spLocks/>
          </p:cNvSpPr>
          <p:nvPr/>
        </p:nvSpPr>
        <p:spPr>
          <a:xfrm>
            <a:off x="805765" y="-24016"/>
            <a:ext cx="7886700" cy="6399798"/>
          </a:xfrm>
          <a:prstGeom prst="rect">
            <a:avLst/>
          </a:prstGeom>
        </p:spPr>
        <p:txBody>
          <a:bodyPr vert="horz" lIns="91440" tIns="45720" rIns="91440" bIns="45720" rtlCol="0" anchor="ctr">
            <a:norm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0">
              <a:spcBef>
                <a:spcPts val="600"/>
              </a:spcBef>
              <a:buNone/>
            </a:pPr>
            <a:r>
              <a:rPr lang="en-US" altLang="de-DE" sz="2000" b="1" dirty="0">
                <a:solidFill>
                  <a:schemeClr val="tx1"/>
                </a:solidFill>
                <a:latin typeface="Gill Sans MT" panose="020B0502020104020203" pitchFamily="34" charset="0"/>
              </a:rPr>
              <a:t>Internet </a:t>
            </a:r>
            <a:r>
              <a:rPr lang="en-US" altLang="de-DE" sz="2000" b="1" dirty="0" err="1">
                <a:solidFill>
                  <a:schemeClr val="tx1"/>
                </a:solidFill>
                <a:latin typeface="Gill Sans MT" panose="020B0502020104020203" pitchFamily="34" charset="0"/>
              </a:rPr>
              <a:t>Ombudsmann</a:t>
            </a:r>
            <a:r>
              <a:rPr lang="en-US" altLang="de-DE" sz="2000" b="1" dirty="0">
                <a:solidFill>
                  <a:schemeClr val="tx1"/>
                </a:solidFill>
                <a:latin typeface="Gill Sans MT" panose="020B0502020104020203" pitchFamily="34" charset="0"/>
              </a:rPr>
              <a:t> </a:t>
            </a:r>
            <a:endParaRPr lang="en-US" altLang="de-DE" sz="2000" b="1" dirty="0">
              <a:solidFill>
                <a:schemeClr val="tx1"/>
              </a:solidFill>
              <a:latin typeface="Gill Sans MT" panose="020B0502020104020203" pitchFamily="34" charset="0"/>
              <a:hlinkClick r:id="rId4">
                <a:extLst>
                  <a:ext uri="{A12FA001-AC4F-418D-AE19-62706E023703}">
                    <ahyp:hlinkClr xmlns:ahyp="http://schemas.microsoft.com/office/drawing/2018/hyperlinkcolor" val="tx"/>
                  </a:ext>
                </a:extLst>
              </a:hlinkClick>
            </a:endParaRPr>
          </a:p>
          <a:p>
            <a:pPr marL="285750" indent="0">
              <a:spcBef>
                <a:spcPts val="600"/>
              </a:spcBef>
              <a:buNone/>
            </a:pPr>
            <a:r>
              <a:rPr lang="de-DE" sz="2000" dirty="0">
                <a:solidFill>
                  <a:schemeClr val="tx1"/>
                </a:solidFill>
                <a:latin typeface="Gill Sans MT" panose="020B0502020104020203" pitchFamily="34" charset="0"/>
              </a:rPr>
              <a:t>bietet kostenlose Schlichtung und Beratung auch zu anderen internetbezogenen Themen (Urheberrecht, Datenschutzrecht, Recht am eigenen Bild, Persönlichkeitsrechte etc.) an</a:t>
            </a:r>
            <a:endParaRPr lang="en-US" altLang="de-DE" sz="2000" b="1" dirty="0">
              <a:solidFill>
                <a:schemeClr val="tx1"/>
              </a:solidFill>
              <a:latin typeface="Gill Sans MT" panose="020B0502020104020203" pitchFamily="34" charset="0"/>
              <a:hlinkClick r:id="rId4">
                <a:extLst>
                  <a:ext uri="{A12FA001-AC4F-418D-AE19-62706E023703}">
                    <ahyp:hlinkClr xmlns:ahyp="http://schemas.microsoft.com/office/drawing/2018/hyperlinkcolor" val="tx"/>
                  </a:ext>
                </a:extLst>
              </a:hlinkClick>
            </a:endParaRPr>
          </a:p>
          <a:p>
            <a:pPr marL="571500" indent="-285750">
              <a:spcBef>
                <a:spcPts val="600"/>
              </a:spcBef>
              <a:buFont typeface="Wingdings" panose="05000000000000000000" pitchFamily="2" charset="2"/>
              <a:buChar char="§"/>
            </a:pPr>
            <a:r>
              <a:rPr lang="en-US" altLang="de-DE" sz="2000" b="1" dirty="0">
                <a:solidFill>
                  <a:schemeClr val="tx1"/>
                </a:solidFill>
                <a:latin typeface="Gill Sans MT" panose="020B0502020104020203" pitchFamily="34" charset="0"/>
                <a:hlinkClick r:id="rId4">
                  <a:extLst>
                    <a:ext uri="{A12FA001-AC4F-418D-AE19-62706E023703}">
                      <ahyp:hlinkClr xmlns:ahyp="http://schemas.microsoft.com/office/drawing/2018/hyperlinkcolor" val="tx"/>
                    </a:ext>
                  </a:extLst>
                </a:hlinkClick>
              </a:rPr>
              <a:t>www.ombudsmann.at</a:t>
            </a:r>
            <a:endParaRPr lang="en-US" altLang="de-DE" sz="2000" b="1" dirty="0">
              <a:solidFill>
                <a:schemeClr val="tx1"/>
              </a:solidFill>
              <a:latin typeface="Gill Sans MT" panose="020B0502020104020203" pitchFamily="34" charset="0"/>
            </a:endParaRPr>
          </a:p>
          <a:p>
            <a:pPr marL="571500" indent="-285750">
              <a:spcBef>
                <a:spcPts val="600"/>
              </a:spcBef>
              <a:buFont typeface="Wingdings" panose="05000000000000000000" pitchFamily="2" charset="2"/>
              <a:buChar char="§"/>
            </a:pPr>
            <a:endParaRPr lang="en-US" altLang="de-DE" sz="2000" b="1" dirty="0">
              <a:solidFill>
                <a:schemeClr val="tx1"/>
              </a:solidFill>
              <a:latin typeface="Gill Sans MT" panose="020B0502020104020203" pitchFamily="34" charset="0"/>
            </a:endParaRPr>
          </a:p>
          <a:p>
            <a:pPr marL="285750" indent="0">
              <a:spcBef>
                <a:spcPts val="600"/>
              </a:spcBef>
              <a:buNone/>
            </a:pPr>
            <a:r>
              <a:rPr lang="en-US" altLang="de-DE" sz="2000" b="1" dirty="0">
                <a:solidFill>
                  <a:schemeClr val="tx1"/>
                </a:solidFill>
                <a:latin typeface="Gill Sans MT" panose="020B0502020104020203" pitchFamily="34" charset="0"/>
              </a:rPr>
              <a:t>Watchlist-Internet</a:t>
            </a:r>
          </a:p>
          <a:p>
            <a:pPr marL="285750" indent="0">
              <a:spcBef>
                <a:spcPts val="600"/>
              </a:spcBef>
              <a:buNone/>
            </a:pPr>
            <a:r>
              <a:rPr lang="de-DE" sz="2000" dirty="0">
                <a:solidFill>
                  <a:schemeClr val="tx1"/>
                </a:solidFill>
                <a:latin typeface="Gill Sans MT" panose="020B0502020104020203" pitchFamily="34" charset="0"/>
              </a:rPr>
              <a:t>informiert über aktuelle Betrugsfälle im Internet und gibt Tipps, wie man sich vor gängigen Betrugsmaschen schützen kann</a:t>
            </a:r>
            <a:endParaRPr lang="en-US" altLang="de-DE" sz="2000" dirty="0">
              <a:solidFill>
                <a:schemeClr val="tx1"/>
              </a:solidFill>
              <a:latin typeface="Gill Sans MT" panose="020B0502020104020203" pitchFamily="34" charset="0"/>
            </a:endParaRPr>
          </a:p>
          <a:p>
            <a:pPr marL="571500" indent="-285750">
              <a:spcBef>
                <a:spcPts val="600"/>
              </a:spcBef>
              <a:buFont typeface="Wingdings" panose="05000000000000000000" pitchFamily="2" charset="2"/>
              <a:buChar char="§"/>
            </a:pPr>
            <a:r>
              <a:rPr lang="en-US" altLang="de-DE" sz="2000" b="1" dirty="0">
                <a:solidFill>
                  <a:schemeClr val="tx1"/>
                </a:solidFill>
                <a:latin typeface="Gill Sans MT" panose="020B0502020104020203" pitchFamily="34" charset="0"/>
                <a:hlinkClick r:id="rId5">
                  <a:extLst>
                    <a:ext uri="{A12FA001-AC4F-418D-AE19-62706E023703}">
                      <ahyp:hlinkClr xmlns:ahyp="http://schemas.microsoft.com/office/drawing/2018/hyperlinkcolor" val="tx"/>
                    </a:ext>
                  </a:extLst>
                </a:hlinkClick>
              </a:rPr>
              <a:t>www.watchlist-internet.at</a:t>
            </a:r>
            <a:endParaRPr lang="en-US" altLang="de-DE" sz="2000"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15327523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993F93-4909-4EC2-A934-935C4B8A9E00}"/>
              </a:ext>
            </a:extLst>
          </p:cNvPr>
          <p:cNvSpPr>
            <a:spLocks noGrp="1"/>
          </p:cNvSpPr>
          <p:nvPr>
            <p:ph type="title"/>
          </p:nvPr>
        </p:nvSpPr>
        <p:spPr/>
        <p:txBody>
          <a:bodyPr/>
          <a:lstStyle/>
          <a:p>
            <a:endParaRPr lang="de-AT"/>
          </a:p>
        </p:txBody>
      </p:sp>
      <p:sp>
        <p:nvSpPr>
          <p:cNvPr id="5" name="Textfeld 4">
            <a:extLst>
              <a:ext uri="{FF2B5EF4-FFF2-40B4-BE49-F238E27FC236}">
                <a16:creationId xmlns:a16="http://schemas.microsoft.com/office/drawing/2014/main" id="{CF251C65-434E-470F-89BF-6FADDE17256E}"/>
              </a:ext>
            </a:extLst>
          </p:cNvPr>
          <p:cNvSpPr txBox="1"/>
          <p:nvPr/>
        </p:nvSpPr>
        <p:spPr>
          <a:xfrm>
            <a:off x="4146698" y="6438442"/>
            <a:ext cx="4997301" cy="677108"/>
          </a:xfrm>
          <a:prstGeom prst="rect">
            <a:avLst/>
          </a:prstGeom>
          <a:noFill/>
        </p:spPr>
        <p:txBody>
          <a:bodyPr wrap="square" rtlCol="0">
            <a:spAutoFit/>
          </a:bodyPr>
          <a:lstStyle/>
          <a:p>
            <a:pPr algn="r"/>
            <a:r>
              <a:rPr lang="de-AT" sz="1900" dirty="0">
                <a:latin typeface="Gill Sans MT" panose="020B0502020104020203" pitchFamily="34" charset="0"/>
              </a:rPr>
              <a:t>Mit Risiken im Internet kompetent umgehen</a:t>
            </a:r>
          </a:p>
          <a:p>
            <a:pPr algn="r"/>
            <a:endParaRPr lang="de-AT" sz="1900" dirty="0">
              <a:latin typeface="Gill Sans MT" panose="020B0502020104020203" pitchFamily="34" charset="0"/>
            </a:endParaRPr>
          </a:p>
        </p:txBody>
      </p:sp>
      <p:pic>
        <p:nvPicPr>
          <p:cNvPr id="8" name="Inhaltsplatzhalter 7" descr="Ein Bild, das Person, drinnen enthält.&#10;&#10;Mit hoher Zuverlässigkeit generierte Beschreibung">
            <a:extLst>
              <a:ext uri="{FF2B5EF4-FFF2-40B4-BE49-F238E27FC236}">
                <a16:creationId xmlns:a16="http://schemas.microsoft.com/office/drawing/2014/main" id="{344E13C4-C848-4436-B8C3-FE832F16A2D0}"/>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45720"/>
            <a:ext cx="9144000" cy="6438442"/>
          </a:xfrm>
        </p:spPr>
      </p:pic>
    </p:spTree>
    <p:extLst>
      <p:ext uri="{BB962C8B-B14F-4D97-AF65-F5344CB8AC3E}">
        <p14:creationId xmlns:p14="http://schemas.microsoft.com/office/powerpoint/2010/main" val="3932420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extfeld 16">
            <a:extLst>
              <a:ext uri="{FF2B5EF4-FFF2-40B4-BE49-F238E27FC236}">
                <a16:creationId xmlns:a16="http://schemas.microsoft.com/office/drawing/2014/main" id="{0B7C8215-3FA3-4ABF-943A-18AFDAA6DC12}"/>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Relevante Themen für Jugendliche</a:t>
            </a:r>
          </a:p>
        </p:txBody>
      </p:sp>
      <p:sp>
        <p:nvSpPr>
          <p:cNvPr id="21" name="Rechteck 20">
            <a:extLst>
              <a:ext uri="{FF2B5EF4-FFF2-40B4-BE49-F238E27FC236}">
                <a16:creationId xmlns:a16="http://schemas.microsoft.com/office/drawing/2014/main" id="{85EF6242-56E1-4E19-807C-F1C396C406CE}"/>
              </a:ext>
            </a:extLst>
          </p:cNvPr>
          <p:cNvSpPr/>
          <p:nvPr/>
        </p:nvSpPr>
        <p:spPr>
          <a:xfrm>
            <a:off x="667277" y="1190145"/>
            <a:ext cx="3999315"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Online Bekanntschaften</a:t>
            </a:r>
          </a:p>
        </p:txBody>
      </p:sp>
      <p:sp>
        <p:nvSpPr>
          <p:cNvPr id="25" name="Rechteck 24">
            <a:extLst>
              <a:ext uri="{FF2B5EF4-FFF2-40B4-BE49-F238E27FC236}">
                <a16:creationId xmlns:a16="http://schemas.microsoft.com/office/drawing/2014/main" id="{811911CE-A802-4CF9-BB89-003F71744D47}"/>
              </a:ext>
            </a:extLst>
          </p:cNvPr>
          <p:cNvSpPr/>
          <p:nvPr/>
        </p:nvSpPr>
        <p:spPr>
          <a:xfrm>
            <a:off x="4826156" y="1184892"/>
            <a:ext cx="3999315"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Sucht</a:t>
            </a:r>
          </a:p>
        </p:txBody>
      </p:sp>
      <p:sp>
        <p:nvSpPr>
          <p:cNvPr id="26" name="Rechteck 25">
            <a:extLst>
              <a:ext uri="{FF2B5EF4-FFF2-40B4-BE49-F238E27FC236}">
                <a16:creationId xmlns:a16="http://schemas.microsoft.com/office/drawing/2014/main" id="{F57892BB-DAB1-405B-A4E7-8B6F7C7AA51D}"/>
              </a:ext>
            </a:extLst>
          </p:cNvPr>
          <p:cNvSpPr/>
          <p:nvPr/>
        </p:nvSpPr>
        <p:spPr>
          <a:xfrm>
            <a:off x="4826155" y="1867037"/>
            <a:ext cx="3999315"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Sexualität &amp; Internet</a:t>
            </a:r>
          </a:p>
        </p:txBody>
      </p:sp>
      <p:sp>
        <p:nvSpPr>
          <p:cNvPr id="27" name="Rechteck 26">
            <a:extLst>
              <a:ext uri="{FF2B5EF4-FFF2-40B4-BE49-F238E27FC236}">
                <a16:creationId xmlns:a16="http://schemas.microsoft.com/office/drawing/2014/main" id="{CB2495F1-E8B2-4361-BCE6-13E8E3126533}"/>
              </a:ext>
            </a:extLst>
          </p:cNvPr>
          <p:cNvSpPr/>
          <p:nvPr/>
        </p:nvSpPr>
        <p:spPr>
          <a:xfrm>
            <a:off x="667275" y="3133788"/>
            <a:ext cx="3999318"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Urheberrechte, Creative Commons</a:t>
            </a:r>
          </a:p>
        </p:txBody>
      </p:sp>
      <p:sp>
        <p:nvSpPr>
          <p:cNvPr id="28" name="Rechteck 27">
            <a:extLst>
              <a:ext uri="{FF2B5EF4-FFF2-40B4-BE49-F238E27FC236}">
                <a16:creationId xmlns:a16="http://schemas.microsoft.com/office/drawing/2014/main" id="{78EB9185-E7CB-4274-8613-47F4D16C2A72}"/>
              </a:ext>
            </a:extLst>
          </p:cNvPr>
          <p:cNvSpPr/>
          <p:nvPr/>
        </p:nvSpPr>
        <p:spPr>
          <a:xfrm>
            <a:off x="4826156" y="2500412"/>
            <a:ext cx="3999314"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Computer &amp; Handy schützen</a:t>
            </a:r>
          </a:p>
        </p:txBody>
      </p:sp>
      <p:sp>
        <p:nvSpPr>
          <p:cNvPr id="29" name="Rechteck 28">
            <a:extLst>
              <a:ext uri="{FF2B5EF4-FFF2-40B4-BE49-F238E27FC236}">
                <a16:creationId xmlns:a16="http://schemas.microsoft.com/office/drawing/2014/main" id="{F295E442-3586-4E82-A9B5-4250CDFBF845}"/>
              </a:ext>
            </a:extLst>
          </p:cNvPr>
          <p:cNvSpPr/>
          <p:nvPr/>
        </p:nvSpPr>
        <p:spPr>
          <a:xfrm>
            <a:off x="667275" y="3807402"/>
            <a:ext cx="399931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Recht am eigenen Bild</a:t>
            </a:r>
          </a:p>
        </p:txBody>
      </p:sp>
      <p:sp>
        <p:nvSpPr>
          <p:cNvPr id="30" name="Rechteck 29">
            <a:extLst>
              <a:ext uri="{FF2B5EF4-FFF2-40B4-BE49-F238E27FC236}">
                <a16:creationId xmlns:a16="http://schemas.microsoft.com/office/drawing/2014/main" id="{810B5041-6F9E-45DE-94AC-844F20201DB5}"/>
              </a:ext>
            </a:extLst>
          </p:cNvPr>
          <p:cNvSpPr/>
          <p:nvPr/>
        </p:nvSpPr>
        <p:spPr>
          <a:xfrm>
            <a:off x="4826156" y="3174026"/>
            <a:ext cx="3999314"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Umgang mit Passwörtern</a:t>
            </a:r>
          </a:p>
        </p:txBody>
      </p:sp>
      <p:sp>
        <p:nvSpPr>
          <p:cNvPr id="32" name="Rechteck 31">
            <a:extLst>
              <a:ext uri="{FF2B5EF4-FFF2-40B4-BE49-F238E27FC236}">
                <a16:creationId xmlns:a16="http://schemas.microsoft.com/office/drawing/2014/main" id="{C95BBACF-8809-49BE-9020-901EAF11B05F}"/>
              </a:ext>
            </a:extLst>
          </p:cNvPr>
          <p:cNvSpPr/>
          <p:nvPr/>
        </p:nvSpPr>
        <p:spPr>
          <a:xfrm>
            <a:off x="4829788" y="3846325"/>
            <a:ext cx="3995682"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Cyber-Mobbing, Belästigung</a:t>
            </a:r>
          </a:p>
        </p:txBody>
      </p:sp>
      <p:sp>
        <p:nvSpPr>
          <p:cNvPr id="33" name="Rechteck 32">
            <a:extLst>
              <a:ext uri="{FF2B5EF4-FFF2-40B4-BE49-F238E27FC236}">
                <a16:creationId xmlns:a16="http://schemas.microsoft.com/office/drawing/2014/main" id="{D792BE10-4B11-46DD-B574-BE3C3BAA9197}"/>
              </a:ext>
            </a:extLst>
          </p:cNvPr>
          <p:cNvSpPr/>
          <p:nvPr/>
        </p:nvSpPr>
        <p:spPr>
          <a:xfrm>
            <a:off x="670907" y="5153315"/>
            <a:ext cx="3995684"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Umgang mit Internetquellen</a:t>
            </a:r>
          </a:p>
        </p:txBody>
      </p:sp>
      <p:sp>
        <p:nvSpPr>
          <p:cNvPr id="34" name="Rechteck 33">
            <a:extLst>
              <a:ext uri="{FF2B5EF4-FFF2-40B4-BE49-F238E27FC236}">
                <a16:creationId xmlns:a16="http://schemas.microsoft.com/office/drawing/2014/main" id="{87D9F5BF-4009-47AD-BAF9-9CC52AFDED81}"/>
              </a:ext>
            </a:extLst>
          </p:cNvPr>
          <p:cNvSpPr/>
          <p:nvPr/>
        </p:nvSpPr>
        <p:spPr>
          <a:xfrm>
            <a:off x="4829788" y="4519939"/>
            <a:ext cx="3995682"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Kostenfalle &amp; Internetbetrug</a:t>
            </a:r>
          </a:p>
        </p:txBody>
      </p:sp>
      <p:sp>
        <p:nvSpPr>
          <p:cNvPr id="35" name="Rechteck 34">
            <a:extLst>
              <a:ext uri="{FF2B5EF4-FFF2-40B4-BE49-F238E27FC236}">
                <a16:creationId xmlns:a16="http://schemas.microsoft.com/office/drawing/2014/main" id="{54926385-E3EE-483A-A3C3-FB485A08C2FA}"/>
              </a:ext>
            </a:extLst>
          </p:cNvPr>
          <p:cNvSpPr/>
          <p:nvPr/>
        </p:nvSpPr>
        <p:spPr>
          <a:xfrm>
            <a:off x="667275" y="1863759"/>
            <a:ext cx="399931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Schutz der Privatsphäre</a:t>
            </a:r>
          </a:p>
        </p:txBody>
      </p:sp>
      <p:sp>
        <p:nvSpPr>
          <p:cNvPr id="36" name="Rechteck 35">
            <a:extLst>
              <a:ext uri="{FF2B5EF4-FFF2-40B4-BE49-F238E27FC236}">
                <a16:creationId xmlns:a16="http://schemas.microsoft.com/office/drawing/2014/main" id="{32805650-347C-4424-9582-7CEC6FB3803D}"/>
              </a:ext>
            </a:extLst>
          </p:cNvPr>
          <p:cNvSpPr/>
          <p:nvPr/>
        </p:nvSpPr>
        <p:spPr>
          <a:xfrm>
            <a:off x="667274" y="2490752"/>
            <a:ext cx="3999318"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Angstmachende Inhalte</a:t>
            </a:r>
          </a:p>
        </p:txBody>
      </p:sp>
      <p:sp>
        <p:nvSpPr>
          <p:cNvPr id="39" name="Rechteck 38">
            <a:extLst>
              <a:ext uri="{FF2B5EF4-FFF2-40B4-BE49-F238E27FC236}">
                <a16:creationId xmlns:a16="http://schemas.microsoft.com/office/drawing/2014/main" id="{E303630D-9A42-4CD9-99CE-117EC7F98A0C}"/>
              </a:ext>
            </a:extLst>
          </p:cNvPr>
          <p:cNvSpPr/>
          <p:nvPr/>
        </p:nvSpPr>
        <p:spPr>
          <a:xfrm>
            <a:off x="667274" y="4479700"/>
            <a:ext cx="399931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Apps</a:t>
            </a:r>
          </a:p>
        </p:txBody>
      </p:sp>
    </p:spTree>
    <p:extLst>
      <p:ext uri="{BB962C8B-B14F-4D97-AF65-F5344CB8AC3E}">
        <p14:creationId xmlns:p14="http://schemas.microsoft.com/office/powerpoint/2010/main" val="9765975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CF251C65-434E-470F-89BF-6FADDE17256E}"/>
              </a:ext>
            </a:extLst>
          </p:cNvPr>
          <p:cNvSpPr txBox="1"/>
          <p:nvPr/>
        </p:nvSpPr>
        <p:spPr>
          <a:xfrm>
            <a:off x="4146698" y="6438442"/>
            <a:ext cx="4997301" cy="677108"/>
          </a:xfrm>
          <a:prstGeom prst="rect">
            <a:avLst/>
          </a:prstGeom>
          <a:noFill/>
        </p:spPr>
        <p:txBody>
          <a:bodyPr wrap="square" rtlCol="0">
            <a:spAutoFit/>
          </a:bodyPr>
          <a:lstStyle/>
          <a:p>
            <a:pPr algn="r"/>
            <a:r>
              <a:rPr lang="de-AT" sz="1900" dirty="0">
                <a:latin typeface="Gill Sans MT" panose="020B0502020104020203" pitchFamily="34" charset="0"/>
              </a:rPr>
              <a:t>Mit Risiken im Internet kompetent umgehen</a:t>
            </a:r>
          </a:p>
          <a:p>
            <a:pPr algn="r"/>
            <a:endParaRPr lang="de-AT" sz="1900" dirty="0">
              <a:latin typeface="Gill Sans MT" panose="020B0502020104020203" pitchFamily="34" charset="0"/>
            </a:endParaRPr>
          </a:p>
        </p:txBody>
      </p:sp>
      <p:sp>
        <p:nvSpPr>
          <p:cNvPr id="12" name="Rechteck 11">
            <a:extLst>
              <a:ext uri="{FF2B5EF4-FFF2-40B4-BE49-F238E27FC236}">
                <a16:creationId xmlns:a16="http://schemas.microsoft.com/office/drawing/2014/main" id="{937340ED-3B13-40AD-9C92-4DF29ACE0BC7}"/>
              </a:ext>
            </a:extLst>
          </p:cNvPr>
          <p:cNvSpPr/>
          <p:nvPr/>
        </p:nvSpPr>
        <p:spPr>
          <a:xfrm>
            <a:off x="2367183" y="4564821"/>
            <a:ext cx="5653695" cy="522261"/>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AT" dirty="0">
              <a:solidFill>
                <a:schemeClr val="tx1"/>
              </a:solidFill>
              <a:latin typeface="Gill Sans MT" panose="020B0502020104020203" pitchFamily="34" charset="0"/>
            </a:endParaRPr>
          </a:p>
        </p:txBody>
      </p:sp>
      <p:sp>
        <p:nvSpPr>
          <p:cNvPr id="14" name="Rechteck 13">
            <a:extLst>
              <a:ext uri="{FF2B5EF4-FFF2-40B4-BE49-F238E27FC236}">
                <a16:creationId xmlns:a16="http://schemas.microsoft.com/office/drawing/2014/main" id="{5DCADE65-DECB-4DB6-A5E7-2FC781AF95D0}"/>
              </a:ext>
            </a:extLst>
          </p:cNvPr>
          <p:cNvSpPr/>
          <p:nvPr/>
        </p:nvSpPr>
        <p:spPr>
          <a:xfrm>
            <a:off x="660003" y="0"/>
            <a:ext cx="8020040" cy="6438441"/>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b="1" dirty="0">
                <a:solidFill>
                  <a:schemeClr val="tx1"/>
                </a:solidFill>
                <a:latin typeface="Gill Sans MT" panose="020B0502020104020203" pitchFamily="34" charset="0"/>
              </a:rPr>
              <a:t>Melden</a:t>
            </a:r>
          </a:p>
          <a:p>
            <a:r>
              <a:rPr lang="de-AT" dirty="0">
                <a:solidFill>
                  <a:schemeClr val="tx1"/>
                </a:solidFill>
                <a:latin typeface="Gill Sans MT" panose="020B0502020104020203" pitchFamily="34" charset="0"/>
              </a:rPr>
              <a:t>In den meisten sozialen Netzwerken kann man unangebrachten Beiträge beim Seitenbetreiben melden.</a:t>
            </a:r>
          </a:p>
          <a:p>
            <a:endParaRPr lang="de-AT" b="1" dirty="0">
              <a:solidFill>
                <a:schemeClr val="tx1"/>
              </a:solidFill>
              <a:latin typeface="Gill Sans MT" panose="020B0502020104020203" pitchFamily="34" charset="0"/>
            </a:endParaRPr>
          </a:p>
          <a:p>
            <a:r>
              <a:rPr lang="de-AT" b="1" dirty="0">
                <a:solidFill>
                  <a:schemeClr val="tx1"/>
                </a:solidFill>
                <a:latin typeface="Gill Sans MT" panose="020B0502020104020203" pitchFamily="34" charset="0"/>
              </a:rPr>
              <a:t>Dagegenreden</a:t>
            </a:r>
          </a:p>
          <a:p>
            <a:r>
              <a:rPr lang="de-AT" dirty="0">
                <a:solidFill>
                  <a:schemeClr val="tx1"/>
                </a:solidFill>
                <a:latin typeface="Gill Sans MT" panose="020B0502020104020203" pitchFamily="34" charset="0"/>
              </a:rPr>
              <a:t>Mach klar, dass du mit Hass im Internet nicht einverstanden bist!</a:t>
            </a:r>
          </a:p>
          <a:p>
            <a:endParaRPr lang="de-AT" dirty="0">
              <a:solidFill>
                <a:schemeClr val="tx1"/>
              </a:solidFill>
              <a:latin typeface="Gill Sans MT" panose="020B0502020104020203" pitchFamily="34" charset="0"/>
            </a:endParaRPr>
          </a:p>
          <a:p>
            <a:r>
              <a:rPr lang="de-AT" b="1" dirty="0">
                <a:solidFill>
                  <a:schemeClr val="tx1"/>
                </a:solidFill>
                <a:latin typeface="Gill Sans MT" panose="020B0502020104020203" pitchFamily="34" charset="0"/>
              </a:rPr>
              <a:t>Blockieren</a:t>
            </a:r>
          </a:p>
          <a:p>
            <a:r>
              <a:rPr lang="de-AT" dirty="0">
                <a:solidFill>
                  <a:schemeClr val="tx1"/>
                </a:solidFill>
                <a:latin typeface="Gill Sans MT" panose="020B0502020104020203" pitchFamily="34" charset="0"/>
              </a:rPr>
              <a:t>Selbstschutz geht vor!</a:t>
            </a:r>
          </a:p>
          <a:p>
            <a:endParaRPr lang="de-AT" dirty="0">
              <a:solidFill>
                <a:schemeClr val="tx1"/>
              </a:solidFill>
              <a:latin typeface="Gill Sans MT" panose="020B0502020104020203" pitchFamily="34" charset="0"/>
            </a:endParaRPr>
          </a:p>
          <a:p>
            <a:r>
              <a:rPr lang="de-AT" b="1" dirty="0">
                <a:solidFill>
                  <a:schemeClr val="tx1"/>
                </a:solidFill>
                <a:latin typeface="Gill Sans MT" panose="020B0502020104020203" pitchFamily="34" charset="0"/>
              </a:rPr>
              <a:t>Anzeigen</a:t>
            </a:r>
          </a:p>
          <a:p>
            <a:r>
              <a:rPr lang="de-AT" dirty="0">
                <a:solidFill>
                  <a:schemeClr val="tx1"/>
                </a:solidFill>
                <a:latin typeface="Gill Sans MT" panose="020B0502020104020203" pitchFamily="34" charset="0"/>
              </a:rPr>
              <a:t>Hetze, Beleidigungen und Beschimpfungen sind auch online strafbar!</a:t>
            </a:r>
          </a:p>
          <a:p>
            <a:endParaRPr lang="de-AT" dirty="0">
              <a:solidFill>
                <a:schemeClr val="tx1"/>
              </a:solidFill>
              <a:latin typeface="Gill Sans MT" panose="020B0502020104020203" pitchFamily="34" charset="0"/>
            </a:endParaRPr>
          </a:p>
          <a:p>
            <a:r>
              <a:rPr lang="de-AT" b="1" dirty="0">
                <a:solidFill>
                  <a:schemeClr val="tx1"/>
                </a:solidFill>
                <a:latin typeface="Gill Sans MT" panose="020B0502020104020203" pitchFamily="34" charset="0"/>
              </a:rPr>
              <a:t>Hilfe holen</a:t>
            </a:r>
          </a:p>
          <a:p>
            <a:r>
              <a:rPr lang="de-AT" dirty="0">
                <a:solidFill>
                  <a:schemeClr val="tx1"/>
                </a:solidFill>
                <a:latin typeface="Gill Sans MT" panose="020B0502020104020203" pitchFamily="34" charset="0"/>
              </a:rPr>
              <a:t>Du musst nicht alles alleine machen! Hole Unterstützung bei Vertrauenspersonen oder 147 Rat auf Draht!</a:t>
            </a:r>
          </a:p>
        </p:txBody>
      </p:sp>
    </p:spTree>
    <p:extLst>
      <p:ext uri="{BB962C8B-B14F-4D97-AF65-F5344CB8AC3E}">
        <p14:creationId xmlns:p14="http://schemas.microsoft.com/office/powerpoint/2010/main" val="29221998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AFE58182-6291-4C5F-91A4-FF1583A4522A}"/>
              </a:ext>
            </a:extLst>
          </p:cNvPr>
          <p:cNvSpPr txBox="1"/>
          <p:nvPr/>
        </p:nvSpPr>
        <p:spPr>
          <a:xfrm>
            <a:off x="4146699" y="6414232"/>
            <a:ext cx="4997301" cy="384721"/>
          </a:xfrm>
          <a:prstGeom prst="rect">
            <a:avLst/>
          </a:prstGeom>
          <a:noFill/>
        </p:spPr>
        <p:txBody>
          <a:bodyPr wrap="square" rtlCol="0">
            <a:spAutoFit/>
          </a:bodyPr>
          <a:lstStyle/>
          <a:p>
            <a:pPr algn="r"/>
            <a:r>
              <a:rPr lang="de-AT" sz="1900" dirty="0">
                <a:latin typeface="Gill Sans MT" panose="020B0502020104020203" pitchFamily="34" charset="0"/>
              </a:rPr>
              <a:t>Der richtige Beruf für mich?</a:t>
            </a:r>
            <a:endParaRPr lang="de-AT" sz="1900" dirty="0">
              <a:latin typeface="+mj-lt"/>
            </a:endParaRPr>
          </a:p>
        </p:txBody>
      </p:sp>
      <p:pic>
        <p:nvPicPr>
          <p:cNvPr id="3" name="Grafik 2" descr="Ein Bild, das Laptop, drinnen, Person, Computer enthält.&#10;&#10;Automatisch generierte Beschreibung">
            <a:extLst>
              <a:ext uri="{FF2B5EF4-FFF2-40B4-BE49-F238E27FC236}">
                <a16:creationId xmlns:a16="http://schemas.microsoft.com/office/drawing/2014/main" id="{98A5841B-6353-4581-B1D8-3971ADA7592C}"/>
              </a:ext>
            </a:extLst>
          </p:cNvPr>
          <p:cNvPicPr>
            <a:picLocks noChangeAspect="1"/>
          </p:cNvPicPr>
          <p:nvPr/>
        </p:nvPicPr>
        <p:blipFill rotWithShape="1">
          <a:blip r:embed="rId3">
            <a:extLst>
              <a:ext uri="{28A0092B-C50C-407E-A947-70E740481C1C}">
                <a14:useLocalDpi xmlns:a14="http://schemas.microsoft.com/office/drawing/2010/main" val="0"/>
              </a:ext>
            </a:extLst>
          </a:blip>
          <a:srcRect r="4950"/>
          <a:stretch/>
        </p:blipFill>
        <p:spPr>
          <a:xfrm>
            <a:off x="-1" y="0"/>
            <a:ext cx="9144001" cy="6414232"/>
          </a:xfrm>
          <a:prstGeom prst="rect">
            <a:avLst/>
          </a:prstGeom>
        </p:spPr>
      </p:pic>
    </p:spTree>
    <p:extLst>
      <p:ext uri="{BB962C8B-B14F-4D97-AF65-F5344CB8AC3E}">
        <p14:creationId xmlns:p14="http://schemas.microsoft.com/office/powerpoint/2010/main" val="39017577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3D57243D-1361-4141-8422-FA61F4985105}"/>
              </a:ext>
            </a:extLst>
          </p:cNvPr>
          <p:cNvSpPr txBox="1">
            <a:spLocks/>
          </p:cNvSpPr>
          <p:nvPr/>
        </p:nvSpPr>
        <p:spPr>
          <a:xfrm>
            <a:off x="653365" y="1423480"/>
            <a:ext cx="7886700" cy="4620639"/>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endParaRPr lang="de-AT" dirty="0">
              <a:solidFill>
                <a:schemeClr val="bg1"/>
              </a:solidFill>
            </a:endParaRPr>
          </a:p>
        </p:txBody>
      </p:sp>
      <p:sp>
        <p:nvSpPr>
          <p:cNvPr id="15" name="Inhaltsplatzhalter 2">
            <a:extLst>
              <a:ext uri="{FF2B5EF4-FFF2-40B4-BE49-F238E27FC236}">
                <a16:creationId xmlns:a16="http://schemas.microsoft.com/office/drawing/2014/main" id="{15632AB2-D13B-4EB4-9735-1121C12075E5}"/>
              </a:ext>
            </a:extLst>
          </p:cNvPr>
          <p:cNvSpPr txBox="1">
            <a:spLocks/>
          </p:cNvSpPr>
          <p:nvPr/>
        </p:nvSpPr>
        <p:spPr>
          <a:xfrm>
            <a:off x="527735" y="1"/>
            <a:ext cx="8088530" cy="6414232"/>
          </a:xfrm>
          <a:prstGeom prst="rect">
            <a:avLst/>
          </a:prstGeom>
        </p:spPr>
        <p:txBody>
          <a:bodyPr vert="horz" lIns="91440" tIns="45720" rIns="91440" bIns="45720" rtlCol="0" anchor="ctr">
            <a:norm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0">
              <a:spcBef>
                <a:spcPts val="600"/>
              </a:spcBef>
              <a:buNone/>
            </a:pPr>
            <a:r>
              <a:rPr lang="en-US" altLang="de-DE" sz="3600" dirty="0">
                <a:solidFill>
                  <a:schemeClr val="tx1"/>
                </a:solidFill>
                <a:latin typeface="Gill Sans MT" panose="020B0502020104020203" pitchFamily="34" charset="0"/>
              </a:rPr>
              <a:t>Was </a:t>
            </a:r>
            <a:r>
              <a:rPr lang="en-US" altLang="de-DE" sz="3600" b="1" dirty="0" err="1">
                <a:solidFill>
                  <a:schemeClr val="tx1"/>
                </a:solidFill>
                <a:latin typeface="Gill Sans MT" panose="020B0502020104020203" pitchFamily="34" charset="0"/>
              </a:rPr>
              <a:t>kann</a:t>
            </a:r>
            <a:r>
              <a:rPr lang="en-US" altLang="de-DE" sz="3600" dirty="0">
                <a:solidFill>
                  <a:schemeClr val="tx1"/>
                </a:solidFill>
                <a:latin typeface="Gill Sans MT" panose="020B0502020104020203" pitchFamily="34" charset="0"/>
              </a:rPr>
              <a:t> ich?</a:t>
            </a:r>
          </a:p>
          <a:p>
            <a:pPr marL="285750" indent="0">
              <a:spcBef>
                <a:spcPts val="600"/>
              </a:spcBef>
              <a:buNone/>
            </a:pPr>
            <a:r>
              <a:rPr lang="en-US" altLang="de-DE" sz="3600" dirty="0">
                <a:solidFill>
                  <a:schemeClr val="tx1"/>
                </a:solidFill>
                <a:latin typeface="Gill Sans MT" panose="020B0502020104020203" pitchFamily="34" charset="0"/>
              </a:rPr>
              <a:t>Was </a:t>
            </a:r>
            <a:r>
              <a:rPr lang="en-US" altLang="de-DE" sz="3600" b="1" dirty="0">
                <a:solidFill>
                  <a:schemeClr val="tx1"/>
                </a:solidFill>
                <a:latin typeface="Gill Sans MT" panose="020B0502020104020203" pitchFamily="34" charset="0"/>
              </a:rPr>
              <a:t>will</a:t>
            </a:r>
            <a:r>
              <a:rPr lang="en-US" altLang="de-DE" sz="3600" dirty="0">
                <a:solidFill>
                  <a:schemeClr val="tx1"/>
                </a:solidFill>
                <a:latin typeface="Gill Sans MT" panose="020B0502020104020203" pitchFamily="34" charset="0"/>
              </a:rPr>
              <a:t> ich?</a:t>
            </a:r>
          </a:p>
          <a:p>
            <a:pPr marL="285750" indent="0">
              <a:spcBef>
                <a:spcPts val="600"/>
              </a:spcBef>
              <a:buNone/>
            </a:pPr>
            <a:r>
              <a:rPr lang="en-US" altLang="de-DE" sz="3600" dirty="0">
                <a:solidFill>
                  <a:schemeClr val="tx1"/>
                </a:solidFill>
                <a:latin typeface="Gill Sans MT" panose="020B0502020104020203" pitchFamily="34" charset="0"/>
              </a:rPr>
              <a:t>Was </a:t>
            </a:r>
            <a:r>
              <a:rPr lang="en-US" altLang="de-DE" sz="3600" dirty="0" err="1">
                <a:solidFill>
                  <a:schemeClr val="tx1"/>
                </a:solidFill>
                <a:latin typeface="Gill Sans MT" panose="020B0502020104020203" pitchFamily="34" charset="0"/>
              </a:rPr>
              <a:t>kann</a:t>
            </a:r>
            <a:r>
              <a:rPr lang="en-US" altLang="de-DE" sz="3600" dirty="0">
                <a:solidFill>
                  <a:schemeClr val="tx1"/>
                </a:solidFill>
                <a:latin typeface="Gill Sans MT" panose="020B0502020104020203" pitchFamily="34" charset="0"/>
              </a:rPr>
              <a:t> ich </a:t>
            </a:r>
            <a:r>
              <a:rPr lang="en-US" altLang="de-DE" sz="3600" b="1" dirty="0" err="1">
                <a:solidFill>
                  <a:schemeClr val="tx1"/>
                </a:solidFill>
                <a:latin typeface="Gill Sans MT" panose="020B0502020104020203" pitchFamily="34" charset="0"/>
              </a:rPr>
              <a:t>besonders</a:t>
            </a:r>
            <a:r>
              <a:rPr lang="en-US" altLang="de-DE" sz="3600" b="1" dirty="0">
                <a:solidFill>
                  <a:schemeClr val="tx1"/>
                </a:solidFill>
                <a:latin typeface="Gill Sans MT" panose="020B0502020104020203" pitchFamily="34" charset="0"/>
              </a:rPr>
              <a:t> gut</a:t>
            </a:r>
            <a:r>
              <a:rPr lang="en-US" altLang="de-DE" sz="3600" dirty="0">
                <a:solidFill>
                  <a:schemeClr val="tx1"/>
                </a:solidFill>
                <a:latin typeface="Gill Sans MT" panose="020B0502020104020203" pitchFamily="34" charset="0"/>
              </a:rPr>
              <a:t>?</a:t>
            </a:r>
          </a:p>
          <a:p>
            <a:pPr marL="285750" indent="0">
              <a:spcBef>
                <a:spcPts val="600"/>
              </a:spcBef>
              <a:buNone/>
            </a:pPr>
            <a:r>
              <a:rPr lang="en-US" altLang="de-DE" sz="3600" dirty="0" err="1">
                <a:solidFill>
                  <a:schemeClr val="tx1"/>
                </a:solidFill>
                <a:latin typeface="Gill Sans MT" panose="020B0502020104020203" pitchFamily="34" charset="0"/>
              </a:rPr>
              <a:t>Welcher</a:t>
            </a:r>
            <a:r>
              <a:rPr lang="en-US" altLang="de-DE" sz="3600" dirty="0">
                <a:solidFill>
                  <a:schemeClr val="tx1"/>
                </a:solidFill>
                <a:latin typeface="Gill Sans MT" panose="020B0502020104020203" pitchFamily="34" charset="0"/>
              </a:rPr>
              <a:t> </a:t>
            </a:r>
            <a:r>
              <a:rPr lang="en-US" altLang="de-DE" sz="3600" dirty="0" err="1">
                <a:solidFill>
                  <a:schemeClr val="tx1"/>
                </a:solidFill>
                <a:latin typeface="Gill Sans MT" panose="020B0502020104020203" pitchFamily="34" charset="0"/>
              </a:rPr>
              <a:t>Beruf</a:t>
            </a:r>
            <a:r>
              <a:rPr lang="en-US" altLang="de-DE" sz="3600" dirty="0">
                <a:solidFill>
                  <a:schemeClr val="tx1"/>
                </a:solidFill>
                <a:latin typeface="Gill Sans MT" panose="020B0502020104020203" pitchFamily="34" charset="0"/>
              </a:rPr>
              <a:t> </a:t>
            </a:r>
            <a:r>
              <a:rPr lang="en-US" altLang="de-DE" sz="3600" b="1" u="sng" dirty="0" err="1">
                <a:solidFill>
                  <a:schemeClr val="tx1"/>
                </a:solidFill>
                <a:latin typeface="Gill Sans MT" panose="020B0502020104020203" pitchFamily="34" charset="0"/>
              </a:rPr>
              <a:t>passt</a:t>
            </a:r>
            <a:r>
              <a:rPr lang="en-US" altLang="de-DE" sz="3600" u="sng" dirty="0">
                <a:solidFill>
                  <a:schemeClr val="tx1"/>
                </a:solidFill>
                <a:latin typeface="Gill Sans MT" panose="020B0502020104020203" pitchFamily="34" charset="0"/>
              </a:rPr>
              <a:t> </a:t>
            </a:r>
            <a:r>
              <a:rPr lang="en-US" altLang="de-DE" sz="3600" b="1" u="sng" dirty="0" err="1">
                <a:solidFill>
                  <a:schemeClr val="tx1"/>
                </a:solidFill>
                <a:latin typeface="Gill Sans MT" panose="020B0502020104020203" pitchFamily="34" charset="0"/>
              </a:rPr>
              <a:t>zu</a:t>
            </a:r>
            <a:r>
              <a:rPr lang="en-US" altLang="de-DE" sz="3600" b="1" u="sng" dirty="0">
                <a:solidFill>
                  <a:schemeClr val="tx1"/>
                </a:solidFill>
                <a:latin typeface="Gill Sans MT" panose="020B0502020104020203" pitchFamily="34" charset="0"/>
              </a:rPr>
              <a:t> </a:t>
            </a:r>
            <a:r>
              <a:rPr lang="en-US" altLang="de-DE" sz="3600" b="1" u="sng" dirty="0" err="1">
                <a:solidFill>
                  <a:schemeClr val="tx1"/>
                </a:solidFill>
                <a:latin typeface="Gill Sans MT" panose="020B0502020104020203" pitchFamily="34" charset="0"/>
              </a:rPr>
              <a:t>mir</a:t>
            </a:r>
            <a:r>
              <a:rPr lang="en-US" altLang="de-DE" sz="3600" dirty="0">
                <a:solidFill>
                  <a:schemeClr val="tx1"/>
                </a:solidFill>
                <a:latin typeface="Gill Sans MT" panose="020B0502020104020203" pitchFamily="34" charset="0"/>
              </a:rPr>
              <a:t>?</a:t>
            </a:r>
          </a:p>
        </p:txBody>
      </p:sp>
      <p:sp>
        <p:nvSpPr>
          <p:cNvPr id="5" name="Textfeld 4">
            <a:extLst>
              <a:ext uri="{FF2B5EF4-FFF2-40B4-BE49-F238E27FC236}">
                <a16:creationId xmlns:a16="http://schemas.microsoft.com/office/drawing/2014/main" id="{68C955B7-8EF7-4EC1-A6D5-EF45BF896597}"/>
              </a:ext>
            </a:extLst>
          </p:cNvPr>
          <p:cNvSpPr txBox="1"/>
          <p:nvPr/>
        </p:nvSpPr>
        <p:spPr>
          <a:xfrm>
            <a:off x="4146699" y="6414232"/>
            <a:ext cx="4997301" cy="384721"/>
          </a:xfrm>
          <a:prstGeom prst="rect">
            <a:avLst/>
          </a:prstGeom>
          <a:noFill/>
        </p:spPr>
        <p:txBody>
          <a:bodyPr wrap="square" rtlCol="0">
            <a:spAutoFit/>
          </a:bodyPr>
          <a:lstStyle/>
          <a:p>
            <a:pPr algn="r"/>
            <a:r>
              <a:rPr lang="de-AT" sz="1900" dirty="0">
                <a:latin typeface="Gill Sans MT" panose="020B0502020104020203" pitchFamily="34" charset="0"/>
              </a:rPr>
              <a:t>Meine Berufsinteressen im Check</a:t>
            </a:r>
            <a:endParaRPr lang="de-AT" sz="1900" dirty="0">
              <a:latin typeface="+mj-lt"/>
            </a:endParaRPr>
          </a:p>
        </p:txBody>
      </p:sp>
    </p:spTree>
    <p:extLst>
      <p:ext uri="{BB962C8B-B14F-4D97-AF65-F5344CB8AC3E}">
        <p14:creationId xmlns:p14="http://schemas.microsoft.com/office/powerpoint/2010/main" val="10368457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3D57243D-1361-4141-8422-FA61F4985105}"/>
              </a:ext>
            </a:extLst>
          </p:cNvPr>
          <p:cNvSpPr txBox="1">
            <a:spLocks/>
          </p:cNvSpPr>
          <p:nvPr/>
        </p:nvSpPr>
        <p:spPr>
          <a:xfrm>
            <a:off x="653365" y="1423480"/>
            <a:ext cx="7886700" cy="4620639"/>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endParaRPr lang="de-AT" dirty="0">
              <a:solidFill>
                <a:schemeClr val="bg1"/>
              </a:solidFill>
            </a:endParaRPr>
          </a:p>
        </p:txBody>
      </p:sp>
      <p:sp>
        <p:nvSpPr>
          <p:cNvPr id="15" name="Inhaltsplatzhalter 2">
            <a:extLst>
              <a:ext uri="{FF2B5EF4-FFF2-40B4-BE49-F238E27FC236}">
                <a16:creationId xmlns:a16="http://schemas.microsoft.com/office/drawing/2014/main" id="{15632AB2-D13B-4EB4-9735-1121C12075E5}"/>
              </a:ext>
            </a:extLst>
          </p:cNvPr>
          <p:cNvSpPr txBox="1">
            <a:spLocks/>
          </p:cNvSpPr>
          <p:nvPr/>
        </p:nvSpPr>
        <p:spPr>
          <a:xfrm>
            <a:off x="527735" y="1"/>
            <a:ext cx="8088530" cy="6414232"/>
          </a:xfrm>
          <a:prstGeom prst="rect">
            <a:avLst/>
          </a:prstGeom>
        </p:spPr>
        <p:txBody>
          <a:bodyPr vert="horz" lIns="91440" tIns="45720" rIns="91440" bIns="45720" rtlCol="0" anchor="ctr">
            <a:norm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0" algn="ctr">
              <a:spcBef>
                <a:spcPts val="600"/>
              </a:spcBef>
              <a:buNone/>
            </a:pPr>
            <a:r>
              <a:rPr lang="en-US" altLang="de-DE" sz="4800" dirty="0">
                <a:solidFill>
                  <a:schemeClr val="tx1"/>
                </a:solidFill>
                <a:latin typeface="Gill Sans MT" panose="020B0502020104020203" pitchFamily="34" charset="0"/>
              </a:rPr>
              <a:t>www.berufsinteressentest.at</a:t>
            </a:r>
          </a:p>
        </p:txBody>
      </p:sp>
      <p:sp>
        <p:nvSpPr>
          <p:cNvPr id="5" name="Textfeld 4">
            <a:extLst>
              <a:ext uri="{FF2B5EF4-FFF2-40B4-BE49-F238E27FC236}">
                <a16:creationId xmlns:a16="http://schemas.microsoft.com/office/drawing/2014/main" id="{68C955B7-8EF7-4EC1-A6D5-EF45BF896597}"/>
              </a:ext>
            </a:extLst>
          </p:cNvPr>
          <p:cNvSpPr txBox="1"/>
          <p:nvPr/>
        </p:nvSpPr>
        <p:spPr>
          <a:xfrm>
            <a:off x="4146699" y="6414232"/>
            <a:ext cx="4997301" cy="384721"/>
          </a:xfrm>
          <a:prstGeom prst="rect">
            <a:avLst/>
          </a:prstGeom>
          <a:noFill/>
        </p:spPr>
        <p:txBody>
          <a:bodyPr wrap="square" rtlCol="0">
            <a:spAutoFit/>
          </a:bodyPr>
          <a:lstStyle/>
          <a:p>
            <a:pPr algn="r"/>
            <a:r>
              <a:rPr lang="de-AT" sz="1900" dirty="0">
                <a:latin typeface="Gill Sans MT" panose="020B0502020104020203" pitchFamily="34" charset="0"/>
              </a:rPr>
              <a:t>Meine Berufsinteressen im Check</a:t>
            </a:r>
            <a:endParaRPr lang="de-AT" sz="1900" dirty="0">
              <a:latin typeface="+mj-lt"/>
            </a:endParaRPr>
          </a:p>
        </p:txBody>
      </p:sp>
    </p:spTree>
    <p:extLst>
      <p:ext uri="{BB962C8B-B14F-4D97-AF65-F5344CB8AC3E}">
        <p14:creationId xmlns:p14="http://schemas.microsoft.com/office/powerpoint/2010/main" val="31234748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AFE58182-6291-4C5F-91A4-FF1583A4522A}"/>
              </a:ext>
            </a:extLst>
          </p:cNvPr>
          <p:cNvSpPr txBox="1"/>
          <p:nvPr/>
        </p:nvSpPr>
        <p:spPr>
          <a:xfrm>
            <a:off x="4146699" y="6414232"/>
            <a:ext cx="4997301" cy="384721"/>
          </a:xfrm>
          <a:prstGeom prst="rect">
            <a:avLst/>
          </a:prstGeom>
          <a:noFill/>
        </p:spPr>
        <p:txBody>
          <a:bodyPr wrap="square" rtlCol="0">
            <a:spAutoFit/>
          </a:bodyPr>
          <a:lstStyle/>
          <a:p>
            <a:pPr algn="r"/>
            <a:r>
              <a:rPr lang="de-AT" sz="1900" dirty="0">
                <a:latin typeface="Gill Sans MT" panose="020B0502020104020203" pitchFamily="34" charset="0"/>
              </a:rPr>
              <a:t> Online Bewerben</a:t>
            </a:r>
            <a:endParaRPr lang="de-AT" sz="1900" dirty="0">
              <a:latin typeface="+mj-lt"/>
            </a:endParaRPr>
          </a:p>
        </p:txBody>
      </p:sp>
      <p:pic>
        <p:nvPicPr>
          <p:cNvPr id="6" name="Grafik 5">
            <a:extLst>
              <a:ext uri="{FF2B5EF4-FFF2-40B4-BE49-F238E27FC236}">
                <a16:creationId xmlns:a16="http://schemas.microsoft.com/office/drawing/2014/main" id="{6D37162F-0C48-49A3-B5D1-FA19418F0A0F}"/>
              </a:ext>
            </a:extLst>
          </p:cNvPr>
          <p:cNvPicPr>
            <a:picLocks noChangeAspect="1"/>
          </p:cNvPicPr>
          <p:nvPr/>
        </p:nvPicPr>
        <p:blipFill rotWithShape="1">
          <a:blip r:embed="rId3">
            <a:extLst>
              <a:ext uri="{28A0092B-C50C-407E-A947-70E740481C1C}">
                <a14:useLocalDpi xmlns:a14="http://schemas.microsoft.com/office/drawing/2010/main" val="0"/>
              </a:ext>
            </a:extLst>
          </a:blip>
          <a:srcRect r="4954"/>
          <a:stretch/>
        </p:blipFill>
        <p:spPr>
          <a:xfrm>
            <a:off x="-1" y="0"/>
            <a:ext cx="9144001" cy="6414232"/>
          </a:xfrm>
          <a:prstGeom prst="rect">
            <a:avLst/>
          </a:prstGeom>
        </p:spPr>
      </p:pic>
    </p:spTree>
    <p:extLst>
      <p:ext uri="{BB962C8B-B14F-4D97-AF65-F5344CB8AC3E}">
        <p14:creationId xmlns:p14="http://schemas.microsoft.com/office/powerpoint/2010/main" val="26193790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2A30783E-69C3-4A2C-86E5-4F49725F8263}"/>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Tipps</a:t>
            </a:r>
          </a:p>
        </p:txBody>
      </p:sp>
      <p:sp>
        <p:nvSpPr>
          <p:cNvPr id="7" name="Inhaltsplatzhalter 2">
            <a:extLst>
              <a:ext uri="{FF2B5EF4-FFF2-40B4-BE49-F238E27FC236}">
                <a16:creationId xmlns:a16="http://schemas.microsoft.com/office/drawing/2014/main" id="{47939EBE-793D-416C-ADBE-9D6A677497BB}"/>
              </a:ext>
            </a:extLst>
          </p:cNvPr>
          <p:cNvSpPr txBox="1">
            <a:spLocks/>
          </p:cNvSpPr>
          <p:nvPr/>
        </p:nvSpPr>
        <p:spPr>
          <a:xfrm>
            <a:off x="653365" y="1423480"/>
            <a:ext cx="7886700" cy="4620639"/>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endParaRPr lang="de-AT" sz="2000" dirty="0">
              <a:solidFill>
                <a:schemeClr val="bg1"/>
              </a:solidFill>
              <a:latin typeface="Gill Sans MT" panose="020B0502020104020203" pitchFamily="34" charset="0"/>
            </a:endParaRPr>
          </a:p>
        </p:txBody>
      </p:sp>
      <p:sp>
        <p:nvSpPr>
          <p:cNvPr id="16" name="Inhaltsplatzhalter 2">
            <a:extLst>
              <a:ext uri="{FF2B5EF4-FFF2-40B4-BE49-F238E27FC236}">
                <a16:creationId xmlns:a16="http://schemas.microsoft.com/office/drawing/2014/main" id="{58B07BC8-482A-44DC-A17D-D7C88EBDA951}"/>
              </a:ext>
            </a:extLst>
          </p:cNvPr>
          <p:cNvSpPr txBox="1">
            <a:spLocks/>
          </p:cNvSpPr>
          <p:nvPr/>
        </p:nvSpPr>
        <p:spPr>
          <a:xfrm>
            <a:off x="628650" y="1461505"/>
            <a:ext cx="7886700" cy="4321538"/>
          </a:xfrm>
          <a:prstGeom prst="rect">
            <a:avLst/>
          </a:prstGeom>
        </p:spPr>
        <p:txBody>
          <a:bodyPr vert="horz" lIns="91440" tIns="45720" rIns="91440" bIns="45720" rtlCol="0" anchor="ctr">
            <a:norm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000" dirty="0">
                <a:solidFill>
                  <a:schemeClr val="tx1"/>
                </a:solidFill>
                <a:latin typeface="Gill Sans MT" panose="020B0502020104020203" pitchFamily="34" charset="0"/>
              </a:rPr>
              <a:t>Finde heraus, was dich </a:t>
            </a:r>
            <a:r>
              <a:rPr lang="de-DE" sz="2000" b="1" dirty="0">
                <a:solidFill>
                  <a:schemeClr val="tx1"/>
                </a:solidFill>
                <a:latin typeface="Gill Sans MT" panose="020B0502020104020203" pitchFamily="34" charset="0"/>
              </a:rPr>
              <a:t>interessiert</a:t>
            </a:r>
            <a:r>
              <a:rPr lang="de-DE" sz="2000" dirty="0">
                <a:solidFill>
                  <a:schemeClr val="tx1"/>
                </a:solidFill>
                <a:latin typeface="Gill Sans MT" panose="020B0502020104020203" pitchFamily="34" charset="0"/>
              </a:rPr>
              <a:t>! </a:t>
            </a:r>
          </a:p>
          <a:p>
            <a:pPr>
              <a:buFont typeface="Wingdings" panose="05000000000000000000" pitchFamily="2" charset="2"/>
              <a:buChar char="§"/>
            </a:pPr>
            <a:r>
              <a:rPr lang="de-DE" sz="2000" dirty="0">
                <a:solidFill>
                  <a:schemeClr val="tx1"/>
                </a:solidFill>
                <a:latin typeface="Gill Sans MT" panose="020B0502020104020203" pitchFamily="34" charset="0"/>
              </a:rPr>
              <a:t>Baue dir eine </a:t>
            </a:r>
            <a:r>
              <a:rPr lang="de-DE" sz="2000" b="1" dirty="0">
                <a:solidFill>
                  <a:schemeClr val="tx1"/>
                </a:solidFill>
                <a:latin typeface="Gill Sans MT" panose="020B0502020104020203" pitchFamily="34" charset="0"/>
              </a:rPr>
              <a:t>digitale Identität </a:t>
            </a:r>
            <a:r>
              <a:rPr lang="de-DE" sz="2000" dirty="0">
                <a:solidFill>
                  <a:schemeClr val="tx1"/>
                </a:solidFill>
                <a:latin typeface="Gill Sans MT" panose="020B0502020104020203" pitchFamily="34" charset="0"/>
              </a:rPr>
              <a:t>auf und pflege sie!</a:t>
            </a:r>
          </a:p>
          <a:p>
            <a:pPr>
              <a:buFont typeface="Wingdings" panose="05000000000000000000" pitchFamily="2" charset="2"/>
              <a:buChar char="§"/>
            </a:pPr>
            <a:r>
              <a:rPr lang="de-DE" sz="2000" b="1" dirty="0">
                <a:solidFill>
                  <a:schemeClr val="tx1"/>
                </a:solidFill>
                <a:latin typeface="Gill Sans MT" panose="020B0502020104020203" pitchFamily="34" charset="0"/>
              </a:rPr>
              <a:t>Überprüfe regelmäßig</a:t>
            </a:r>
            <a:r>
              <a:rPr lang="de-DE" sz="2000" dirty="0">
                <a:solidFill>
                  <a:schemeClr val="tx1"/>
                </a:solidFill>
                <a:latin typeface="Gill Sans MT" panose="020B0502020104020203" pitchFamily="34" charset="0"/>
              </a:rPr>
              <a:t>, was über dich im Netz steht!</a:t>
            </a:r>
          </a:p>
          <a:p>
            <a:pPr>
              <a:buFont typeface="Wingdings" panose="05000000000000000000" pitchFamily="2" charset="2"/>
              <a:buChar char="§"/>
            </a:pPr>
            <a:r>
              <a:rPr lang="de-DE" sz="2000" b="1" dirty="0">
                <a:solidFill>
                  <a:schemeClr val="tx1"/>
                </a:solidFill>
                <a:latin typeface="Gill Sans MT" panose="020B0502020104020203" pitchFamily="34" charset="0"/>
              </a:rPr>
              <a:t>Bestimme</a:t>
            </a:r>
            <a:r>
              <a:rPr lang="de-DE" sz="2000" dirty="0">
                <a:solidFill>
                  <a:schemeClr val="tx1"/>
                </a:solidFill>
                <a:latin typeface="Gill Sans MT" panose="020B0502020104020203" pitchFamily="34" charset="0"/>
              </a:rPr>
              <a:t>, was es </a:t>
            </a:r>
            <a:r>
              <a:rPr lang="de-DE" sz="2000" b="1" dirty="0">
                <a:solidFill>
                  <a:schemeClr val="tx1"/>
                </a:solidFill>
                <a:latin typeface="Gill Sans MT" panose="020B0502020104020203" pitchFamily="34" charset="0"/>
              </a:rPr>
              <a:t>über dich </a:t>
            </a:r>
            <a:r>
              <a:rPr lang="de-DE" sz="2000" dirty="0">
                <a:solidFill>
                  <a:schemeClr val="tx1"/>
                </a:solidFill>
                <a:latin typeface="Gill Sans MT" panose="020B0502020104020203" pitchFamily="34" charset="0"/>
              </a:rPr>
              <a:t>im Internet </a:t>
            </a:r>
            <a:r>
              <a:rPr lang="de-DE" sz="2000" b="1" dirty="0">
                <a:solidFill>
                  <a:schemeClr val="tx1"/>
                </a:solidFill>
                <a:latin typeface="Gill Sans MT" panose="020B0502020104020203" pitchFamily="34" charset="0"/>
              </a:rPr>
              <a:t>zu finden </a:t>
            </a:r>
            <a:r>
              <a:rPr lang="de-DE" sz="2000" dirty="0">
                <a:solidFill>
                  <a:schemeClr val="tx1"/>
                </a:solidFill>
                <a:latin typeface="Gill Sans MT" panose="020B0502020104020203" pitchFamily="34" charset="0"/>
              </a:rPr>
              <a:t>gibt!</a:t>
            </a:r>
          </a:p>
          <a:p>
            <a:pPr>
              <a:buFont typeface="Wingdings" panose="05000000000000000000" pitchFamily="2" charset="2"/>
              <a:buChar char="§"/>
            </a:pPr>
            <a:r>
              <a:rPr lang="de-DE" sz="2000" b="1" dirty="0">
                <a:solidFill>
                  <a:schemeClr val="tx1"/>
                </a:solidFill>
                <a:latin typeface="Gill Sans MT" panose="020B0502020104020203" pitchFamily="34" charset="0"/>
              </a:rPr>
              <a:t>Suche deinen Job </a:t>
            </a:r>
            <a:r>
              <a:rPr lang="de-DE" sz="2000" dirty="0">
                <a:solidFill>
                  <a:schemeClr val="tx1"/>
                </a:solidFill>
                <a:latin typeface="Gill Sans MT" panose="020B0502020104020203" pitchFamily="34" charset="0"/>
              </a:rPr>
              <a:t>im Internet!</a:t>
            </a:r>
          </a:p>
          <a:p>
            <a:pPr>
              <a:buFont typeface="Wingdings" panose="05000000000000000000" pitchFamily="2" charset="2"/>
              <a:buChar char="§"/>
            </a:pPr>
            <a:r>
              <a:rPr lang="de-DE" sz="2000" b="1" dirty="0">
                <a:solidFill>
                  <a:schemeClr val="tx1"/>
                </a:solidFill>
                <a:latin typeface="Gill Sans MT" panose="020B0502020104020203" pitchFamily="34" charset="0"/>
              </a:rPr>
              <a:t>Sei online aktiv </a:t>
            </a:r>
            <a:r>
              <a:rPr lang="de-DE" sz="2000" dirty="0">
                <a:solidFill>
                  <a:schemeClr val="tx1"/>
                </a:solidFill>
                <a:latin typeface="Gill Sans MT" panose="020B0502020104020203" pitchFamily="34" charset="0"/>
              </a:rPr>
              <a:t>und ein Job kann dich finden!</a:t>
            </a:r>
          </a:p>
          <a:p>
            <a:pPr>
              <a:buFont typeface="Wingdings" panose="05000000000000000000" pitchFamily="2" charset="2"/>
              <a:buChar char="§"/>
            </a:pPr>
            <a:r>
              <a:rPr lang="de-DE" sz="2000" b="1" dirty="0">
                <a:solidFill>
                  <a:schemeClr val="tx1"/>
                </a:solidFill>
                <a:latin typeface="Gill Sans MT" panose="020B0502020104020203" pitchFamily="34" charset="0"/>
              </a:rPr>
              <a:t>Informiere dich </a:t>
            </a:r>
            <a:r>
              <a:rPr lang="de-DE" sz="2000" dirty="0">
                <a:solidFill>
                  <a:schemeClr val="tx1"/>
                </a:solidFill>
                <a:latin typeface="Gill Sans MT" panose="020B0502020104020203" pitchFamily="34" charset="0"/>
              </a:rPr>
              <a:t>über deinen zukünftigen Arbeitgeber!</a:t>
            </a:r>
          </a:p>
          <a:p>
            <a:pPr>
              <a:buFont typeface="Wingdings" panose="05000000000000000000" pitchFamily="2" charset="2"/>
              <a:buChar char="§"/>
            </a:pPr>
            <a:r>
              <a:rPr lang="de-DE" sz="2000" b="1" dirty="0">
                <a:solidFill>
                  <a:schemeClr val="tx1"/>
                </a:solidFill>
                <a:latin typeface="Gill Sans MT" panose="020B0502020104020203" pitchFamily="34" charset="0"/>
              </a:rPr>
              <a:t>Nicht alles </a:t>
            </a:r>
            <a:r>
              <a:rPr lang="de-DE" sz="2000" dirty="0">
                <a:solidFill>
                  <a:schemeClr val="tx1"/>
                </a:solidFill>
                <a:latin typeface="Gill Sans MT" panose="020B0502020104020203" pitchFamily="34" charset="0"/>
              </a:rPr>
              <a:t>ist wahr!</a:t>
            </a:r>
          </a:p>
          <a:p>
            <a:pPr>
              <a:buFont typeface="Wingdings" panose="05000000000000000000" pitchFamily="2" charset="2"/>
              <a:buChar char="§"/>
            </a:pPr>
            <a:r>
              <a:rPr lang="de-DE" sz="2000" b="1" dirty="0">
                <a:solidFill>
                  <a:schemeClr val="tx1"/>
                </a:solidFill>
                <a:latin typeface="Gill Sans MT" panose="020B0502020104020203" pitchFamily="34" charset="0"/>
              </a:rPr>
              <a:t>Bewerbung:  </a:t>
            </a:r>
            <a:r>
              <a:rPr lang="de-DE" sz="2000" dirty="0">
                <a:solidFill>
                  <a:schemeClr val="tx1"/>
                </a:solidFill>
                <a:latin typeface="Gill Sans MT" panose="020B0502020104020203" pitchFamily="34" charset="0"/>
              </a:rPr>
              <a:t>Wer bist du und was kannst du? </a:t>
            </a:r>
            <a:r>
              <a:rPr lang="de-AT" sz="2000" dirty="0">
                <a:solidFill>
                  <a:schemeClr val="tx1"/>
                </a:solidFill>
                <a:latin typeface="Gill Sans MT" panose="020B0502020104020203" pitchFamily="34" charset="0"/>
              </a:rPr>
              <a:t> </a:t>
            </a:r>
          </a:p>
        </p:txBody>
      </p:sp>
    </p:spTree>
    <p:extLst>
      <p:ext uri="{BB962C8B-B14F-4D97-AF65-F5344CB8AC3E}">
        <p14:creationId xmlns:p14="http://schemas.microsoft.com/office/powerpoint/2010/main" val="35028307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3D57243D-1361-4141-8422-FA61F4985105}"/>
              </a:ext>
            </a:extLst>
          </p:cNvPr>
          <p:cNvSpPr txBox="1">
            <a:spLocks/>
          </p:cNvSpPr>
          <p:nvPr/>
        </p:nvSpPr>
        <p:spPr>
          <a:xfrm>
            <a:off x="2823911" y="4091706"/>
            <a:ext cx="5387216" cy="1065720"/>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AT" altLang="de-DE" dirty="0">
                <a:solidFill>
                  <a:schemeClr val="tx1"/>
                </a:solidFill>
                <a:latin typeface="Gill Sans MT" panose="020B0502020104020203" pitchFamily="34" charset="0"/>
              </a:rPr>
              <a:t>Solange hat/nimmt sich ein/e Personalverantwortliche Zeit, sich eine Bewerbung anzuschauen und zu beurteilen.</a:t>
            </a:r>
          </a:p>
        </p:txBody>
      </p:sp>
      <p:sp>
        <p:nvSpPr>
          <p:cNvPr id="15" name="Inhaltsplatzhalter 2">
            <a:extLst>
              <a:ext uri="{FF2B5EF4-FFF2-40B4-BE49-F238E27FC236}">
                <a16:creationId xmlns:a16="http://schemas.microsoft.com/office/drawing/2014/main" id="{15632AB2-D13B-4EB4-9735-1121C12075E5}"/>
              </a:ext>
            </a:extLst>
          </p:cNvPr>
          <p:cNvSpPr txBox="1">
            <a:spLocks/>
          </p:cNvSpPr>
          <p:nvPr/>
        </p:nvSpPr>
        <p:spPr>
          <a:xfrm>
            <a:off x="527735" y="1116040"/>
            <a:ext cx="8088530" cy="2096655"/>
          </a:xfrm>
          <a:prstGeom prst="rect">
            <a:avLst/>
          </a:prstGeom>
        </p:spPr>
        <p:txBody>
          <a:bodyPr vert="horz" lIns="91440" tIns="45720" rIns="91440" bIns="45720" rtlCol="0" anchor="ctr">
            <a:normAutofit fontScale="92500" lnSpcReduction="10000"/>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0" algn="ctr">
              <a:spcBef>
                <a:spcPts val="600"/>
              </a:spcBef>
              <a:buNone/>
            </a:pPr>
            <a:r>
              <a:rPr lang="en-US" altLang="de-DE" sz="16700" dirty="0">
                <a:solidFill>
                  <a:schemeClr val="tx1"/>
                </a:solidFill>
                <a:latin typeface="Gill Sans MT" panose="020B0502020104020203" pitchFamily="34" charset="0"/>
              </a:rPr>
              <a:t>90</a:t>
            </a:r>
            <a:r>
              <a:rPr lang="en-US" altLang="de-DE" sz="4800" dirty="0">
                <a:solidFill>
                  <a:schemeClr val="tx1"/>
                </a:solidFill>
                <a:latin typeface="Gill Sans MT" panose="020B0502020104020203" pitchFamily="34" charset="0"/>
              </a:rPr>
              <a:t> </a:t>
            </a:r>
            <a:r>
              <a:rPr lang="en-US" altLang="de-DE" sz="4800" dirty="0" err="1">
                <a:solidFill>
                  <a:schemeClr val="tx1"/>
                </a:solidFill>
                <a:latin typeface="Gill Sans MT" panose="020B0502020104020203" pitchFamily="34" charset="0"/>
              </a:rPr>
              <a:t>Sekunden</a:t>
            </a:r>
            <a:endParaRPr lang="en-US" altLang="de-DE" sz="4800" dirty="0">
              <a:solidFill>
                <a:schemeClr val="tx1"/>
              </a:solidFill>
              <a:latin typeface="Gill Sans MT" panose="020B0502020104020203" pitchFamily="34" charset="0"/>
            </a:endParaRPr>
          </a:p>
        </p:txBody>
      </p:sp>
      <p:sp>
        <p:nvSpPr>
          <p:cNvPr id="5" name="Textfeld 4">
            <a:extLst>
              <a:ext uri="{FF2B5EF4-FFF2-40B4-BE49-F238E27FC236}">
                <a16:creationId xmlns:a16="http://schemas.microsoft.com/office/drawing/2014/main" id="{68C955B7-8EF7-4EC1-A6D5-EF45BF896597}"/>
              </a:ext>
            </a:extLst>
          </p:cNvPr>
          <p:cNvSpPr txBox="1"/>
          <p:nvPr/>
        </p:nvSpPr>
        <p:spPr>
          <a:xfrm>
            <a:off x="4146699" y="6414232"/>
            <a:ext cx="4997301" cy="384721"/>
          </a:xfrm>
          <a:prstGeom prst="rect">
            <a:avLst/>
          </a:prstGeom>
          <a:noFill/>
        </p:spPr>
        <p:txBody>
          <a:bodyPr wrap="square" rtlCol="0">
            <a:spAutoFit/>
          </a:bodyPr>
          <a:lstStyle/>
          <a:p>
            <a:pPr algn="r"/>
            <a:r>
              <a:rPr lang="de-AT" sz="1900" dirty="0">
                <a:latin typeface="Gill Sans MT" panose="020B0502020104020203" pitchFamily="34" charset="0"/>
              </a:rPr>
              <a:t>Online Bewerben</a:t>
            </a:r>
            <a:endParaRPr lang="de-AT" sz="1900" dirty="0"/>
          </a:p>
        </p:txBody>
      </p:sp>
      <p:sp>
        <p:nvSpPr>
          <p:cNvPr id="6" name="Inhaltsplatzhalter 2">
            <a:extLst>
              <a:ext uri="{FF2B5EF4-FFF2-40B4-BE49-F238E27FC236}">
                <a16:creationId xmlns:a16="http://schemas.microsoft.com/office/drawing/2014/main" id="{9F107C11-3281-43D8-896C-B3BE8C1D8A0D}"/>
              </a:ext>
            </a:extLst>
          </p:cNvPr>
          <p:cNvSpPr txBox="1">
            <a:spLocks/>
          </p:cNvSpPr>
          <p:nvPr/>
        </p:nvSpPr>
        <p:spPr>
          <a:xfrm>
            <a:off x="552450" y="3212695"/>
            <a:ext cx="8088530" cy="1065720"/>
          </a:xfrm>
          <a:prstGeom prst="rect">
            <a:avLst/>
          </a:prstGeom>
        </p:spPr>
        <p:txBody>
          <a:bodyPr vert="horz" lIns="91440" tIns="45720" rIns="91440" bIns="45720" rtlCol="0" anchor="ctr">
            <a:norm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0" algn="ctr">
              <a:spcBef>
                <a:spcPts val="600"/>
              </a:spcBef>
              <a:buNone/>
            </a:pPr>
            <a:r>
              <a:rPr lang="en-US" altLang="de-DE" sz="2800" dirty="0">
                <a:solidFill>
                  <a:schemeClr val="tx1"/>
                </a:solidFill>
                <a:latin typeface="Gill Sans MT" panose="020B0502020104020203" pitchFamily="34" charset="0"/>
              </a:rPr>
              <a:t>… um mit </a:t>
            </a:r>
            <a:r>
              <a:rPr lang="en-US" altLang="de-DE" sz="2800" dirty="0" err="1">
                <a:solidFill>
                  <a:schemeClr val="tx1"/>
                </a:solidFill>
                <a:latin typeface="Gill Sans MT" panose="020B0502020104020203" pitchFamily="34" charset="0"/>
              </a:rPr>
              <a:t>deiner</a:t>
            </a:r>
            <a:r>
              <a:rPr lang="en-US" altLang="de-DE" sz="2800" dirty="0">
                <a:solidFill>
                  <a:schemeClr val="tx1"/>
                </a:solidFill>
                <a:latin typeface="Gill Sans MT" panose="020B0502020104020203" pitchFamily="34" charset="0"/>
              </a:rPr>
              <a:t> </a:t>
            </a:r>
            <a:r>
              <a:rPr lang="en-US" altLang="de-DE" sz="2800" dirty="0" err="1">
                <a:solidFill>
                  <a:schemeClr val="tx1"/>
                </a:solidFill>
                <a:latin typeface="Gill Sans MT" panose="020B0502020104020203" pitchFamily="34" charset="0"/>
              </a:rPr>
              <a:t>Bewerbung</a:t>
            </a:r>
            <a:r>
              <a:rPr lang="en-US" altLang="de-DE" sz="2800" dirty="0">
                <a:solidFill>
                  <a:schemeClr val="tx1"/>
                </a:solidFill>
                <a:latin typeface="Gill Sans MT" panose="020B0502020104020203" pitchFamily="34" charset="0"/>
              </a:rPr>
              <a:t> </a:t>
            </a:r>
            <a:r>
              <a:rPr lang="en-US" altLang="de-DE" sz="2800" dirty="0" err="1">
                <a:solidFill>
                  <a:schemeClr val="tx1"/>
                </a:solidFill>
                <a:latin typeface="Gill Sans MT" panose="020B0502020104020203" pitchFamily="34" charset="0"/>
              </a:rPr>
              <a:t>zu</a:t>
            </a:r>
            <a:r>
              <a:rPr lang="en-US" altLang="de-DE" sz="2800" dirty="0">
                <a:solidFill>
                  <a:schemeClr val="tx1"/>
                </a:solidFill>
                <a:latin typeface="Gill Sans MT" panose="020B0502020104020203" pitchFamily="34" charset="0"/>
              </a:rPr>
              <a:t> </a:t>
            </a:r>
            <a:r>
              <a:rPr lang="en-US" altLang="de-DE" sz="2800" dirty="0" err="1">
                <a:solidFill>
                  <a:schemeClr val="tx1"/>
                </a:solidFill>
                <a:latin typeface="Gill Sans MT" panose="020B0502020104020203" pitchFamily="34" charset="0"/>
              </a:rPr>
              <a:t>überzeugen</a:t>
            </a:r>
            <a:r>
              <a:rPr lang="en-US" altLang="de-DE" sz="2800" dirty="0">
                <a:solidFill>
                  <a:schemeClr val="tx1"/>
                </a:solidFill>
                <a:latin typeface="Gill Sans MT" panose="020B0502020104020203" pitchFamily="34" charset="0"/>
              </a:rPr>
              <a:t>. </a:t>
            </a:r>
          </a:p>
        </p:txBody>
      </p:sp>
    </p:spTree>
    <p:extLst>
      <p:ext uri="{BB962C8B-B14F-4D97-AF65-F5344CB8AC3E}">
        <p14:creationId xmlns:p14="http://schemas.microsoft.com/office/powerpoint/2010/main" val="28296479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68C955B7-8EF7-4EC1-A6D5-EF45BF896597}"/>
              </a:ext>
            </a:extLst>
          </p:cNvPr>
          <p:cNvSpPr txBox="1"/>
          <p:nvPr/>
        </p:nvSpPr>
        <p:spPr>
          <a:xfrm>
            <a:off x="2900219" y="6414232"/>
            <a:ext cx="6243782" cy="384721"/>
          </a:xfrm>
          <a:prstGeom prst="rect">
            <a:avLst/>
          </a:prstGeom>
          <a:noFill/>
        </p:spPr>
        <p:txBody>
          <a:bodyPr wrap="square" rtlCol="0">
            <a:spAutoFit/>
          </a:bodyPr>
          <a:lstStyle/>
          <a:p>
            <a:pPr algn="r"/>
            <a:r>
              <a:rPr lang="de-AT" sz="1900" dirty="0">
                <a:latin typeface="Gill Sans MT" panose="020B0502020104020203" pitchFamily="34" charset="0"/>
              </a:rPr>
              <a:t>Tipps und Unterstützung für die Online Bewerbung</a:t>
            </a:r>
            <a:endParaRPr lang="de-AT" sz="1900" dirty="0"/>
          </a:p>
        </p:txBody>
      </p:sp>
      <p:sp>
        <p:nvSpPr>
          <p:cNvPr id="2" name="Rechteck 1">
            <a:extLst>
              <a:ext uri="{FF2B5EF4-FFF2-40B4-BE49-F238E27FC236}">
                <a16:creationId xmlns:a16="http://schemas.microsoft.com/office/drawing/2014/main" id="{10E8E39B-6618-4340-8989-5810824992D7}"/>
              </a:ext>
            </a:extLst>
          </p:cNvPr>
          <p:cNvSpPr/>
          <p:nvPr/>
        </p:nvSpPr>
        <p:spPr>
          <a:xfrm>
            <a:off x="748145" y="2136339"/>
            <a:ext cx="8321964" cy="2308324"/>
          </a:xfrm>
          <a:prstGeom prst="rect">
            <a:avLst/>
          </a:prstGeom>
        </p:spPr>
        <p:txBody>
          <a:bodyPr wrap="square">
            <a:spAutoFit/>
          </a:bodyPr>
          <a:lstStyle/>
          <a:p>
            <a:r>
              <a:rPr lang="de-AT" b="1" dirty="0"/>
              <a:t>AMS: </a:t>
            </a:r>
            <a:r>
              <a:rPr lang="de-AT" dirty="0"/>
              <a:t>Musterbewerbungen, Online-Editor, Bewerbungstraining</a:t>
            </a:r>
          </a:p>
          <a:p>
            <a:r>
              <a:rPr lang="de-AT" dirty="0">
                <a:hlinkClick r:id="rId3"/>
              </a:rPr>
              <a:t>https://bewerbungsportal.ams.or.at/bewerbungsportal/</a:t>
            </a:r>
            <a:r>
              <a:rPr lang="de-AT" dirty="0"/>
              <a:t> </a:t>
            </a:r>
          </a:p>
          <a:p>
            <a:endParaRPr lang="de-AT" dirty="0"/>
          </a:p>
          <a:p>
            <a:r>
              <a:rPr lang="de-AT" b="1" dirty="0"/>
              <a:t>Karriere.at: </a:t>
            </a:r>
            <a:r>
              <a:rPr lang="de-AT" dirty="0"/>
              <a:t>Tipps für die Online-Bewerbung </a:t>
            </a:r>
          </a:p>
          <a:p>
            <a:r>
              <a:rPr lang="de-AT" dirty="0">
                <a:hlinkClick r:id="rId4"/>
              </a:rPr>
              <a:t>https://www.karriere.at/c/online-bewerbung</a:t>
            </a:r>
            <a:r>
              <a:rPr lang="de-AT" dirty="0"/>
              <a:t> </a:t>
            </a:r>
          </a:p>
          <a:p>
            <a:endParaRPr lang="de-AT" dirty="0"/>
          </a:p>
          <a:p>
            <a:r>
              <a:rPr lang="de-AT" b="1" dirty="0"/>
              <a:t>Monster.at: </a:t>
            </a:r>
            <a:r>
              <a:rPr lang="de-AT" dirty="0"/>
              <a:t>Viele Bewerbungs-Tipps</a:t>
            </a:r>
          </a:p>
          <a:p>
            <a:r>
              <a:rPr lang="de-AT" dirty="0">
                <a:hlinkClick r:id="rId5"/>
              </a:rPr>
              <a:t>https://www.monster.at/karriereberatung/bewerbungs-tipps</a:t>
            </a:r>
            <a:r>
              <a:rPr lang="de-AT" dirty="0"/>
              <a:t> </a:t>
            </a:r>
          </a:p>
        </p:txBody>
      </p:sp>
    </p:spTree>
    <p:extLst>
      <p:ext uri="{BB962C8B-B14F-4D97-AF65-F5344CB8AC3E}">
        <p14:creationId xmlns:p14="http://schemas.microsoft.com/office/powerpoint/2010/main" val="712585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68C955B7-8EF7-4EC1-A6D5-EF45BF896597}"/>
              </a:ext>
            </a:extLst>
          </p:cNvPr>
          <p:cNvSpPr txBox="1"/>
          <p:nvPr/>
        </p:nvSpPr>
        <p:spPr>
          <a:xfrm>
            <a:off x="4146699" y="6414232"/>
            <a:ext cx="4997301" cy="384721"/>
          </a:xfrm>
          <a:prstGeom prst="rect">
            <a:avLst/>
          </a:prstGeom>
          <a:noFill/>
        </p:spPr>
        <p:txBody>
          <a:bodyPr wrap="square" rtlCol="0">
            <a:spAutoFit/>
          </a:bodyPr>
          <a:lstStyle/>
          <a:p>
            <a:pPr algn="r"/>
            <a:r>
              <a:rPr lang="de-AT" sz="1900" dirty="0">
                <a:latin typeface="Gill Sans MT" panose="020B0502020104020203" pitchFamily="34" charset="0"/>
              </a:rPr>
              <a:t>www.jobtalks.at</a:t>
            </a:r>
            <a:endParaRPr lang="de-AT" sz="1900" dirty="0"/>
          </a:p>
        </p:txBody>
      </p:sp>
      <p:sp>
        <p:nvSpPr>
          <p:cNvPr id="8" name="Textfeld 7">
            <a:extLst>
              <a:ext uri="{FF2B5EF4-FFF2-40B4-BE49-F238E27FC236}">
                <a16:creationId xmlns:a16="http://schemas.microsoft.com/office/drawing/2014/main" id="{6D1D9CDD-0FEB-4B56-A52F-3C379F846F05}"/>
              </a:ext>
            </a:extLst>
          </p:cNvPr>
          <p:cNvSpPr txBox="1"/>
          <p:nvPr/>
        </p:nvSpPr>
        <p:spPr>
          <a:xfrm>
            <a:off x="0" y="2682642"/>
            <a:ext cx="9144000" cy="1492716"/>
          </a:xfrm>
          <a:prstGeom prst="rect">
            <a:avLst/>
          </a:prstGeom>
          <a:noFill/>
        </p:spPr>
        <p:txBody>
          <a:bodyPr wrap="square" rtlCol="0">
            <a:spAutoFit/>
          </a:bodyPr>
          <a:lstStyle/>
          <a:p>
            <a:pPr algn="ctr"/>
            <a:r>
              <a:rPr lang="de-AT" sz="1900" dirty="0">
                <a:latin typeface="Gill Sans MT" panose="020B0502020104020203" pitchFamily="34" charset="0"/>
              </a:rPr>
              <a:t>Weitere</a:t>
            </a:r>
            <a:r>
              <a:rPr lang="de-AT" sz="1900" b="1" dirty="0">
                <a:latin typeface="Gill Sans MT" panose="020B0502020104020203" pitchFamily="34" charset="0"/>
              </a:rPr>
              <a:t> Tipps</a:t>
            </a:r>
            <a:r>
              <a:rPr lang="de-AT" sz="1900" dirty="0">
                <a:latin typeface="Gill Sans MT" panose="020B0502020104020203" pitchFamily="34" charset="0"/>
              </a:rPr>
              <a:t>, umfangreiche </a:t>
            </a:r>
            <a:r>
              <a:rPr lang="de-AT" sz="1900" b="1" dirty="0">
                <a:latin typeface="Gill Sans MT" panose="020B0502020104020203" pitchFamily="34" charset="0"/>
              </a:rPr>
              <a:t>Linklisten</a:t>
            </a:r>
            <a:r>
              <a:rPr lang="de-AT" sz="1900" dirty="0">
                <a:latin typeface="Gill Sans MT" panose="020B0502020104020203" pitchFamily="34" charset="0"/>
              </a:rPr>
              <a:t> und </a:t>
            </a:r>
            <a:r>
              <a:rPr lang="de-AT" sz="1900" b="1" dirty="0">
                <a:latin typeface="Gill Sans MT" panose="020B0502020104020203" pitchFamily="34" charset="0"/>
              </a:rPr>
              <a:t>Downloads</a:t>
            </a:r>
            <a:r>
              <a:rPr lang="de-AT" sz="1900" dirty="0">
                <a:latin typeface="Gill Sans MT" panose="020B0502020104020203" pitchFamily="34" charset="0"/>
              </a:rPr>
              <a:t> findest du auf</a:t>
            </a:r>
          </a:p>
          <a:p>
            <a:pPr algn="ctr"/>
            <a:r>
              <a:rPr lang="de-AT" sz="4800" dirty="0">
                <a:latin typeface="Gill Sans MT" panose="020B0502020104020203" pitchFamily="34" charset="0"/>
              </a:rPr>
              <a:t> </a:t>
            </a:r>
            <a:r>
              <a:rPr lang="de-AT" sz="7200" b="1" dirty="0">
                <a:latin typeface="Gill Sans MT" panose="020B0502020104020203" pitchFamily="34" charset="0"/>
              </a:rPr>
              <a:t>www.jobtalks.at</a:t>
            </a:r>
            <a:endParaRPr lang="de-AT" sz="4800" b="1" dirty="0"/>
          </a:p>
        </p:txBody>
      </p:sp>
    </p:spTree>
    <p:extLst>
      <p:ext uri="{BB962C8B-B14F-4D97-AF65-F5344CB8AC3E}">
        <p14:creationId xmlns:p14="http://schemas.microsoft.com/office/powerpoint/2010/main" val="2600816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F2F2DB-CC82-4DA3-8B61-9AA48034A6B2}"/>
              </a:ext>
            </a:extLst>
          </p:cNvPr>
          <p:cNvSpPr>
            <a:spLocks noGrp="1"/>
          </p:cNvSpPr>
          <p:nvPr>
            <p:ph type="title"/>
          </p:nvPr>
        </p:nvSpPr>
        <p:spPr/>
        <p:txBody>
          <a:bodyPr/>
          <a:lstStyle/>
          <a:p>
            <a:endParaRPr lang="de-AT"/>
          </a:p>
        </p:txBody>
      </p:sp>
      <p:sp>
        <p:nvSpPr>
          <p:cNvPr id="10" name="Textfeld 9">
            <a:extLst>
              <a:ext uri="{FF2B5EF4-FFF2-40B4-BE49-F238E27FC236}">
                <a16:creationId xmlns:a16="http://schemas.microsoft.com/office/drawing/2014/main" id="{8B7947C3-3FB4-4998-917B-783B0D6BDF27}"/>
              </a:ext>
            </a:extLst>
          </p:cNvPr>
          <p:cNvSpPr txBox="1"/>
          <p:nvPr/>
        </p:nvSpPr>
        <p:spPr>
          <a:xfrm>
            <a:off x="4146698" y="6438442"/>
            <a:ext cx="4997301" cy="677108"/>
          </a:xfrm>
          <a:prstGeom prst="rect">
            <a:avLst/>
          </a:prstGeom>
          <a:noFill/>
        </p:spPr>
        <p:txBody>
          <a:bodyPr wrap="square" rtlCol="0">
            <a:spAutoFit/>
          </a:bodyPr>
          <a:lstStyle/>
          <a:p>
            <a:pPr algn="r"/>
            <a:r>
              <a:rPr lang="de-AT" sz="1900" dirty="0">
                <a:latin typeface="Gill Sans MT" panose="020B0502020104020203" pitchFamily="34" charset="0"/>
              </a:rPr>
              <a:t>Smartphone und Apps</a:t>
            </a:r>
          </a:p>
          <a:p>
            <a:pPr algn="r"/>
            <a:r>
              <a:rPr lang="de-AT" sz="1900" dirty="0">
                <a:latin typeface="Gill Sans MT" panose="020B0502020104020203" pitchFamily="34" charset="0"/>
              </a:rPr>
              <a:t> </a:t>
            </a:r>
          </a:p>
        </p:txBody>
      </p:sp>
      <p:sp>
        <p:nvSpPr>
          <p:cNvPr id="4" name="Inhaltsplatzhalter 3">
            <a:extLst>
              <a:ext uri="{FF2B5EF4-FFF2-40B4-BE49-F238E27FC236}">
                <a16:creationId xmlns:a16="http://schemas.microsoft.com/office/drawing/2014/main" id="{C2BD46F8-25E7-49C4-8BFB-F6685AA32F02}"/>
              </a:ext>
            </a:extLst>
          </p:cNvPr>
          <p:cNvSpPr>
            <a:spLocks noGrp="1"/>
          </p:cNvSpPr>
          <p:nvPr>
            <p:ph idx="1"/>
          </p:nvPr>
        </p:nvSpPr>
        <p:spPr/>
        <p:txBody>
          <a:bodyPr/>
          <a:lstStyle/>
          <a:p>
            <a:endParaRPr lang="de-AT"/>
          </a:p>
        </p:txBody>
      </p:sp>
      <p:pic>
        <p:nvPicPr>
          <p:cNvPr id="7" name="Inhaltsplatzhalter 6" descr="Ein Bild, das Elektronik, drinnen, schwarz, Monitor enthält.&#10;&#10;Mit sehr hoher Zuverlässigkeit generierte Beschreibung">
            <a:extLst>
              <a:ext uri="{FF2B5EF4-FFF2-40B4-BE49-F238E27FC236}">
                <a16:creationId xmlns:a16="http://schemas.microsoft.com/office/drawing/2014/main" id="{78A14B7F-51CD-44CF-861F-8605AF1F43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0640"/>
            <a:ext cx="9144000" cy="6438442"/>
          </a:xfrm>
          <a:prstGeom prst="rect">
            <a:avLst/>
          </a:prstGeom>
        </p:spPr>
      </p:pic>
    </p:spTree>
    <p:extLst>
      <p:ext uri="{BB962C8B-B14F-4D97-AF65-F5344CB8AC3E}">
        <p14:creationId xmlns:p14="http://schemas.microsoft.com/office/powerpoint/2010/main" val="509540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8B7947C3-3FB4-4998-917B-783B0D6BDF27}"/>
              </a:ext>
            </a:extLst>
          </p:cNvPr>
          <p:cNvSpPr txBox="1"/>
          <p:nvPr/>
        </p:nvSpPr>
        <p:spPr>
          <a:xfrm>
            <a:off x="4146698" y="6438442"/>
            <a:ext cx="4997301" cy="677108"/>
          </a:xfrm>
          <a:prstGeom prst="rect">
            <a:avLst/>
          </a:prstGeom>
          <a:noFill/>
        </p:spPr>
        <p:txBody>
          <a:bodyPr wrap="square" rtlCol="0">
            <a:spAutoFit/>
          </a:bodyPr>
          <a:lstStyle/>
          <a:p>
            <a:pPr algn="r"/>
            <a:r>
              <a:rPr lang="de-AT" sz="1900" dirty="0">
                <a:latin typeface="Gill Sans MT" panose="020B0502020104020203" pitchFamily="34" charset="0"/>
              </a:rPr>
              <a:t>Smartphone und Apps</a:t>
            </a:r>
          </a:p>
          <a:p>
            <a:pPr algn="r"/>
            <a:endParaRPr lang="de-AT" sz="1900" dirty="0">
              <a:latin typeface="Gill Sans MT" panose="020B0502020104020203" pitchFamily="34" charset="0"/>
            </a:endParaRPr>
          </a:p>
        </p:txBody>
      </p:sp>
      <p:sp>
        <p:nvSpPr>
          <p:cNvPr id="8" name="Rechteck 7">
            <a:extLst>
              <a:ext uri="{FF2B5EF4-FFF2-40B4-BE49-F238E27FC236}">
                <a16:creationId xmlns:a16="http://schemas.microsoft.com/office/drawing/2014/main" id="{52B1F838-413F-406C-86F2-DE70A83421E3}"/>
              </a:ext>
            </a:extLst>
          </p:cNvPr>
          <p:cNvSpPr/>
          <p:nvPr/>
        </p:nvSpPr>
        <p:spPr>
          <a:xfrm>
            <a:off x="631064" y="838463"/>
            <a:ext cx="6661614" cy="470042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F39200"/>
              </a:buClr>
            </a:pPr>
            <a:r>
              <a:rPr lang="de-AT" b="1" dirty="0">
                <a:solidFill>
                  <a:schemeClr val="tx1"/>
                </a:solidFill>
                <a:latin typeface="Gill Sans MT" panose="020B0502020104020203" pitchFamily="34" charset="0"/>
              </a:rPr>
              <a:t>Wie kann ich mein Handy schützen?</a:t>
            </a:r>
          </a:p>
          <a:p>
            <a:pPr marL="285750" indent="-285750">
              <a:buClr>
                <a:srgbClr val="F39200"/>
              </a:buClr>
              <a:buFont typeface="Wingdings" panose="05000000000000000000" pitchFamily="2" charset="2"/>
              <a:buChar char="§"/>
            </a:pPr>
            <a:r>
              <a:rPr lang="en-US" dirty="0">
                <a:solidFill>
                  <a:schemeClr val="tx1"/>
                </a:solidFill>
                <a:latin typeface="Gill Sans MT" panose="020B0502020104020203" pitchFamily="34" charset="0"/>
              </a:rPr>
              <a:t>PIN-Code, </a:t>
            </a:r>
            <a:r>
              <a:rPr lang="en-US" dirty="0" err="1">
                <a:solidFill>
                  <a:schemeClr val="tx1"/>
                </a:solidFill>
                <a:latin typeface="Gill Sans MT" panose="020B0502020104020203" pitchFamily="34" charset="0"/>
              </a:rPr>
              <a:t>Passwort</a:t>
            </a:r>
            <a:r>
              <a:rPr lang="en-US" dirty="0">
                <a:solidFill>
                  <a:schemeClr val="tx1"/>
                </a:solidFill>
                <a:latin typeface="Gill Sans MT" panose="020B0502020104020203" pitchFamily="34" charset="0"/>
              </a:rPr>
              <a:t>, </a:t>
            </a:r>
            <a:r>
              <a:rPr lang="en-US" dirty="0" err="1">
                <a:solidFill>
                  <a:schemeClr val="tx1"/>
                </a:solidFill>
                <a:latin typeface="Gill Sans MT" panose="020B0502020104020203" pitchFamily="34" charset="0"/>
              </a:rPr>
              <a:t>Sperrmuster</a:t>
            </a:r>
            <a:r>
              <a:rPr lang="en-US" dirty="0">
                <a:solidFill>
                  <a:schemeClr val="tx1"/>
                </a:solidFill>
                <a:latin typeface="Gill Sans MT" panose="020B0502020104020203" pitchFamily="34" charset="0"/>
              </a:rPr>
              <a:t> </a:t>
            </a:r>
            <a:r>
              <a:rPr lang="en-US" dirty="0" err="1">
                <a:solidFill>
                  <a:schemeClr val="tx1"/>
                </a:solidFill>
                <a:latin typeface="Gill Sans MT" panose="020B0502020104020203" pitchFamily="34" charset="0"/>
              </a:rPr>
              <a:t>oder</a:t>
            </a:r>
            <a:r>
              <a:rPr lang="en-US" dirty="0">
                <a:solidFill>
                  <a:schemeClr val="tx1"/>
                </a:solidFill>
                <a:latin typeface="Gill Sans MT" panose="020B0502020104020203" pitchFamily="34" charset="0"/>
              </a:rPr>
              <a:t> Fingerprint</a:t>
            </a:r>
          </a:p>
          <a:p>
            <a:pPr marL="285750" indent="-285750">
              <a:buClr>
                <a:srgbClr val="F39200"/>
              </a:buClr>
              <a:buFont typeface="Wingdings" panose="05000000000000000000" pitchFamily="2" charset="2"/>
              <a:buChar char="§"/>
            </a:pPr>
            <a:endParaRPr lang="en-US" dirty="0">
              <a:solidFill>
                <a:schemeClr val="tx1"/>
              </a:solidFill>
              <a:latin typeface="Gill Sans MT" panose="020B0502020104020203" pitchFamily="34" charset="0"/>
            </a:endParaRPr>
          </a:p>
          <a:p>
            <a:pPr>
              <a:buClr>
                <a:srgbClr val="F39200"/>
              </a:buClr>
            </a:pPr>
            <a:r>
              <a:rPr lang="de-AT" b="1" dirty="0">
                <a:solidFill>
                  <a:schemeClr val="tx1"/>
                </a:solidFill>
                <a:latin typeface="Gill Sans MT" panose="020B0502020104020203" pitchFamily="34" charset="0"/>
              </a:rPr>
              <a:t>Wo muss ich aufpassen?</a:t>
            </a:r>
          </a:p>
          <a:p>
            <a:pPr marL="285750" indent="-285750">
              <a:buClr>
                <a:srgbClr val="F39200"/>
              </a:buClr>
              <a:buFont typeface="Wingdings" panose="05000000000000000000" pitchFamily="2" charset="2"/>
              <a:buChar char="§"/>
            </a:pPr>
            <a:r>
              <a:rPr lang="en-US" dirty="0" err="1">
                <a:solidFill>
                  <a:schemeClr val="tx1"/>
                </a:solidFill>
                <a:latin typeface="Gill Sans MT" panose="020B0502020104020203" pitchFamily="34" charset="0"/>
              </a:rPr>
              <a:t>Kostenfallen</a:t>
            </a:r>
            <a:r>
              <a:rPr lang="en-US" dirty="0">
                <a:solidFill>
                  <a:schemeClr val="tx1"/>
                </a:solidFill>
                <a:latin typeface="Gill Sans MT" panose="020B0502020104020203" pitchFamily="34" charset="0"/>
              </a:rPr>
              <a:t> (In-App-</a:t>
            </a:r>
            <a:r>
              <a:rPr lang="en-US" dirty="0" err="1">
                <a:solidFill>
                  <a:schemeClr val="tx1"/>
                </a:solidFill>
                <a:latin typeface="Gill Sans MT" panose="020B0502020104020203" pitchFamily="34" charset="0"/>
              </a:rPr>
              <a:t>Käufe</a:t>
            </a:r>
            <a:r>
              <a:rPr lang="en-US" dirty="0">
                <a:solidFill>
                  <a:schemeClr val="tx1"/>
                </a:solidFill>
                <a:latin typeface="Gill Sans MT" panose="020B0502020104020203" pitchFamily="34" charset="0"/>
              </a:rPr>
              <a:t>, </a:t>
            </a:r>
            <a:r>
              <a:rPr lang="en-US" dirty="0" err="1">
                <a:solidFill>
                  <a:schemeClr val="tx1"/>
                </a:solidFill>
                <a:latin typeface="Gill Sans MT" panose="020B0502020104020203" pitchFamily="34" charset="0"/>
              </a:rPr>
              <a:t>Tarife</a:t>
            </a:r>
            <a:r>
              <a:rPr lang="en-US" dirty="0">
                <a:solidFill>
                  <a:schemeClr val="tx1"/>
                </a:solidFill>
                <a:latin typeface="Gill Sans MT" panose="020B0502020104020203" pitchFamily="34" charset="0"/>
              </a:rPr>
              <a:t>); </a:t>
            </a:r>
          </a:p>
          <a:p>
            <a:pPr marL="285750" indent="-285750">
              <a:buClr>
                <a:srgbClr val="F39200"/>
              </a:buClr>
              <a:buFont typeface="Wingdings" panose="05000000000000000000" pitchFamily="2" charset="2"/>
              <a:buChar char="§"/>
            </a:pPr>
            <a:r>
              <a:rPr lang="en-US" dirty="0" err="1">
                <a:solidFill>
                  <a:schemeClr val="tx1"/>
                </a:solidFill>
                <a:latin typeface="Gill Sans MT" panose="020B0502020104020203" pitchFamily="34" charset="0"/>
              </a:rPr>
              <a:t>Zugriffsmöglichkeit</a:t>
            </a:r>
            <a:r>
              <a:rPr lang="en-US" dirty="0">
                <a:solidFill>
                  <a:schemeClr val="tx1"/>
                </a:solidFill>
                <a:latin typeface="Gill Sans MT" panose="020B0502020104020203" pitchFamily="34" charset="0"/>
              </a:rPr>
              <a:t> von Apps auf </a:t>
            </a:r>
            <a:r>
              <a:rPr lang="de-AT" dirty="0">
                <a:solidFill>
                  <a:schemeClr val="tx1"/>
                </a:solidFill>
                <a:latin typeface="Gill Sans MT" panose="020B0502020104020203" pitchFamily="34" charset="0"/>
              </a:rPr>
              <a:t>persönliche</a:t>
            </a:r>
            <a:r>
              <a:rPr lang="en-US" dirty="0">
                <a:solidFill>
                  <a:schemeClr val="tx1"/>
                </a:solidFill>
                <a:latin typeface="Gill Sans MT" panose="020B0502020104020203" pitchFamily="34" charset="0"/>
              </a:rPr>
              <a:t> </a:t>
            </a:r>
            <a:r>
              <a:rPr lang="en-US" dirty="0" err="1">
                <a:solidFill>
                  <a:schemeClr val="tx1"/>
                </a:solidFill>
                <a:latin typeface="Gill Sans MT" panose="020B0502020104020203" pitchFamily="34" charset="0"/>
              </a:rPr>
              <a:t>Daten</a:t>
            </a:r>
            <a:r>
              <a:rPr lang="en-US" dirty="0">
                <a:solidFill>
                  <a:schemeClr val="tx1"/>
                </a:solidFill>
                <a:latin typeface="Gill Sans MT" panose="020B0502020104020203" pitchFamily="34" charset="0"/>
              </a:rPr>
              <a:t> </a:t>
            </a:r>
            <a:r>
              <a:rPr lang="en-US" dirty="0" err="1">
                <a:solidFill>
                  <a:schemeClr val="tx1"/>
                </a:solidFill>
                <a:latin typeface="Gill Sans MT" panose="020B0502020104020203" pitchFamily="34" charset="0"/>
              </a:rPr>
              <a:t>überprüfen</a:t>
            </a:r>
            <a:r>
              <a:rPr lang="en-US" dirty="0">
                <a:solidFill>
                  <a:schemeClr val="tx1"/>
                </a:solidFill>
                <a:latin typeface="Gill Sans MT" panose="020B0502020104020203" pitchFamily="34" charset="0"/>
              </a:rPr>
              <a:t> &amp; </a:t>
            </a:r>
            <a:r>
              <a:rPr lang="en-US" dirty="0" err="1">
                <a:solidFill>
                  <a:schemeClr val="tx1"/>
                </a:solidFill>
                <a:latin typeface="Gill Sans MT" panose="020B0502020104020203" pitchFamily="34" charset="0"/>
              </a:rPr>
              <a:t>einschränken</a:t>
            </a:r>
            <a:endParaRPr lang="en-US" dirty="0">
              <a:solidFill>
                <a:schemeClr val="tx1"/>
              </a:solidFill>
              <a:latin typeface="Gill Sans MT" panose="020B0502020104020203" pitchFamily="34" charset="0"/>
            </a:endParaRPr>
          </a:p>
          <a:p>
            <a:pPr marL="285750" indent="-285750">
              <a:buClr>
                <a:srgbClr val="F39200"/>
              </a:buClr>
              <a:buFont typeface="Wingdings" panose="05000000000000000000" pitchFamily="2" charset="2"/>
              <a:buChar char="§"/>
            </a:pPr>
            <a:endParaRPr lang="en-US" dirty="0">
              <a:solidFill>
                <a:schemeClr val="tx1"/>
              </a:solidFill>
              <a:latin typeface="Gill Sans MT" panose="020B0502020104020203" pitchFamily="34" charset="0"/>
            </a:endParaRPr>
          </a:p>
          <a:p>
            <a:pPr>
              <a:buClr>
                <a:srgbClr val="F39200"/>
              </a:buClr>
            </a:pPr>
            <a:r>
              <a:rPr lang="de-AT" b="1" dirty="0">
                <a:solidFill>
                  <a:schemeClr val="tx1"/>
                </a:solidFill>
                <a:latin typeface="Gill Sans MT" panose="020B0502020104020203" pitchFamily="34" charset="0"/>
              </a:rPr>
              <a:t>Wo kann ich vorsorgen?</a:t>
            </a:r>
          </a:p>
          <a:p>
            <a:pPr marL="342900" indent="-342900">
              <a:buClr>
                <a:srgbClr val="F39200"/>
              </a:buClr>
              <a:buFont typeface="Wingdings" panose="05000000000000000000" pitchFamily="2" charset="2"/>
              <a:buChar char="§"/>
            </a:pPr>
            <a:r>
              <a:rPr lang="de-DE" sz="2000" dirty="0">
                <a:solidFill>
                  <a:schemeClr val="tx1"/>
                </a:solidFill>
                <a:latin typeface="Gill Sans MT" panose="020B0502020104020203" pitchFamily="34" charset="0"/>
              </a:rPr>
              <a:t>Unbekannte Links oder Anhänge nicht öffnen</a:t>
            </a:r>
          </a:p>
          <a:p>
            <a:pPr marL="342900" indent="-342900">
              <a:buClr>
                <a:srgbClr val="F39200"/>
              </a:buClr>
              <a:buFont typeface="Wingdings" panose="05000000000000000000" pitchFamily="2" charset="2"/>
              <a:buChar char="§"/>
            </a:pPr>
            <a:r>
              <a:rPr lang="de-DE" sz="2000" dirty="0">
                <a:solidFill>
                  <a:schemeClr val="tx1"/>
                </a:solidFill>
                <a:latin typeface="Gill Sans MT" panose="020B0502020104020203" pitchFamily="34" charset="0"/>
              </a:rPr>
              <a:t>Bei Verlust: Smartphone orten und sperren lassen</a:t>
            </a:r>
          </a:p>
          <a:p>
            <a:pPr marL="342900" indent="-342900">
              <a:buClr>
                <a:srgbClr val="F39200"/>
              </a:buClr>
              <a:buFont typeface="Wingdings" panose="05000000000000000000" pitchFamily="2" charset="2"/>
              <a:buChar char="§"/>
            </a:pPr>
            <a:r>
              <a:rPr lang="de-DE" sz="2000" dirty="0">
                <a:solidFill>
                  <a:schemeClr val="tx1"/>
                </a:solidFill>
                <a:latin typeface="Gill Sans MT" panose="020B0502020104020203" pitchFamily="34" charset="0"/>
              </a:rPr>
              <a:t>Backups von wichtigen Daten regelmäßig anlegen</a:t>
            </a:r>
          </a:p>
        </p:txBody>
      </p:sp>
      <p:sp>
        <p:nvSpPr>
          <p:cNvPr id="11" name="Rechteck 10">
            <a:extLst>
              <a:ext uri="{FF2B5EF4-FFF2-40B4-BE49-F238E27FC236}">
                <a16:creationId xmlns:a16="http://schemas.microsoft.com/office/drawing/2014/main" id="{614F0244-B3CF-46E5-B3ED-ADFF2720D141}"/>
              </a:ext>
            </a:extLst>
          </p:cNvPr>
          <p:cNvSpPr/>
          <p:nvPr/>
        </p:nvSpPr>
        <p:spPr>
          <a:xfrm>
            <a:off x="653366" y="2511569"/>
            <a:ext cx="7930073" cy="67710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4056833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2A30783E-69C3-4A2C-86E5-4F49725F8263}"/>
              </a:ext>
            </a:extLst>
          </p:cNvPr>
          <p:cNvSpPr txBox="1"/>
          <p:nvPr/>
        </p:nvSpPr>
        <p:spPr>
          <a:xfrm>
            <a:off x="4146698" y="6438442"/>
            <a:ext cx="4997301" cy="677108"/>
          </a:xfrm>
          <a:prstGeom prst="rect">
            <a:avLst/>
          </a:prstGeom>
          <a:noFill/>
        </p:spPr>
        <p:txBody>
          <a:bodyPr wrap="square" rtlCol="0">
            <a:spAutoFit/>
          </a:bodyPr>
          <a:lstStyle/>
          <a:p>
            <a:pPr algn="r"/>
            <a:r>
              <a:rPr lang="de-AT" sz="1900" dirty="0">
                <a:latin typeface="Gill Sans MT" panose="020B0502020104020203" pitchFamily="34" charset="0"/>
              </a:rPr>
              <a:t>WhatsApp</a:t>
            </a:r>
          </a:p>
          <a:p>
            <a:pPr algn="r"/>
            <a:endParaRPr lang="de-AT" sz="1900" dirty="0">
              <a:latin typeface="Gill Sans MT" panose="020B0502020104020203" pitchFamily="34" charset="0"/>
            </a:endParaRPr>
          </a:p>
        </p:txBody>
      </p:sp>
      <p:pic>
        <p:nvPicPr>
          <p:cNvPr id="7" name="Grafik 6" descr="Ein Bild, das Vektorgrafiken enthält.&#10;&#10;Mit hoher Zuverlässigkeit generierte Beschreibung">
            <a:extLst>
              <a:ext uri="{FF2B5EF4-FFF2-40B4-BE49-F238E27FC236}">
                <a16:creationId xmlns:a16="http://schemas.microsoft.com/office/drawing/2014/main" id="{D7EB5B4F-1293-4582-880A-E501A5250CC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08201" y="968054"/>
            <a:ext cx="4508186" cy="4508186"/>
          </a:xfrm>
          <a:prstGeom prst="rect">
            <a:avLst/>
          </a:prstGeom>
        </p:spPr>
      </p:pic>
    </p:spTree>
    <p:extLst>
      <p:ext uri="{BB962C8B-B14F-4D97-AF65-F5344CB8AC3E}">
        <p14:creationId xmlns:p14="http://schemas.microsoft.com/office/powerpoint/2010/main" val="871368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2A30783E-69C3-4A2C-86E5-4F49725F8263}"/>
              </a:ext>
            </a:extLst>
          </p:cNvPr>
          <p:cNvSpPr txBox="1"/>
          <p:nvPr/>
        </p:nvSpPr>
        <p:spPr>
          <a:xfrm>
            <a:off x="4146698" y="6438442"/>
            <a:ext cx="4997301" cy="677108"/>
          </a:xfrm>
          <a:prstGeom prst="rect">
            <a:avLst/>
          </a:prstGeom>
          <a:noFill/>
        </p:spPr>
        <p:txBody>
          <a:bodyPr wrap="square" rtlCol="0">
            <a:spAutoFit/>
          </a:bodyPr>
          <a:lstStyle/>
          <a:p>
            <a:pPr algn="r"/>
            <a:r>
              <a:rPr lang="de-AT" sz="1900" dirty="0">
                <a:latin typeface="Gill Sans MT" panose="020B0502020104020203" pitchFamily="34" charset="0"/>
              </a:rPr>
              <a:t>WhatsApp</a:t>
            </a:r>
          </a:p>
          <a:p>
            <a:pPr algn="r"/>
            <a:endParaRPr lang="de-AT" sz="1900" dirty="0">
              <a:latin typeface="Gill Sans MT" panose="020B0502020104020203" pitchFamily="34" charset="0"/>
            </a:endParaRPr>
          </a:p>
        </p:txBody>
      </p:sp>
      <p:sp>
        <p:nvSpPr>
          <p:cNvPr id="7" name="Inhaltsplatzhalter 2">
            <a:extLst>
              <a:ext uri="{FF2B5EF4-FFF2-40B4-BE49-F238E27FC236}">
                <a16:creationId xmlns:a16="http://schemas.microsoft.com/office/drawing/2014/main" id="{47939EBE-793D-416C-ADBE-9D6A677497BB}"/>
              </a:ext>
            </a:extLst>
          </p:cNvPr>
          <p:cNvSpPr txBox="1">
            <a:spLocks/>
          </p:cNvSpPr>
          <p:nvPr/>
        </p:nvSpPr>
        <p:spPr>
          <a:xfrm>
            <a:off x="653365" y="1423480"/>
            <a:ext cx="7886700" cy="4620639"/>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endParaRPr lang="de-AT" sz="2000" dirty="0">
              <a:solidFill>
                <a:schemeClr val="bg1"/>
              </a:solidFill>
              <a:latin typeface="Gill Sans MT" panose="020B0502020104020203" pitchFamily="34" charset="0"/>
            </a:endParaRPr>
          </a:p>
        </p:txBody>
      </p:sp>
      <p:sp>
        <p:nvSpPr>
          <p:cNvPr id="16" name="Inhaltsplatzhalter 2">
            <a:extLst>
              <a:ext uri="{FF2B5EF4-FFF2-40B4-BE49-F238E27FC236}">
                <a16:creationId xmlns:a16="http://schemas.microsoft.com/office/drawing/2014/main" id="{58B07BC8-482A-44DC-A17D-D7C88EBDA951}"/>
              </a:ext>
            </a:extLst>
          </p:cNvPr>
          <p:cNvSpPr txBox="1">
            <a:spLocks/>
          </p:cNvSpPr>
          <p:nvPr/>
        </p:nvSpPr>
        <p:spPr>
          <a:xfrm>
            <a:off x="628650" y="1423480"/>
            <a:ext cx="7886700" cy="3539447"/>
          </a:xfrm>
          <a:prstGeom prst="rect">
            <a:avLst/>
          </a:prstGeom>
        </p:spPr>
        <p:txBody>
          <a:bodyPr vert="horz" lIns="91440" tIns="45720" rIns="91440" bIns="45720" rtlCol="0" anchor="ctr">
            <a:norm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AT" sz="2000" dirty="0">
                <a:solidFill>
                  <a:schemeClr val="tx1"/>
                </a:solidFill>
                <a:latin typeface="Gill Sans MT" panose="020B0502020104020203" pitchFamily="34" charset="0"/>
              </a:rPr>
              <a:t>WhatsApp greift auf deine </a:t>
            </a:r>
            <a:r>
              <a:rPr lang="de-AT" sz="2000" b="1" dirty="0">
                <a:solidFill>
                  <a:schemeClr val="tx1"/>
                </a:solidFill>
                <a:latin typeface="Gill Sans MT" panose="020B0502020104020203" pitchFamily="34" charset="0"/>
              </a:rPr>
              <a:t>Kontakte </a:t>
            </a:r>
            <a:r>
              <a:rPr lang="de-AT" sz="2000" dirty="0">
                <a:solidFill>
                  <a:schemeClr val="tx1"/>
                </a:solidFill>
                <a:latin typeface="Gill Sans MT" panose="020B0502020104020203" pitchFamily="34" charset="0"/>
              </a:rPr>
              <a:t>im Adressbuch zu </a:t>
            </a:r>
          </a:p>
          <a:p>
            <a:pPr>
              <a:buFont typeface="Wingdings" panose="05000000000000000000" pitchFamily="2" charset="2"/>
              <a:buChar char="§"/>
            </a:pPr>
            <a:r>
              <a:rPr lang="de-AT" sz="2000" dirty="0">
                <a:solidFill>
                  <a:schemeClr val="tx1"/>
                </a:solidFill>
                <a:latin typeface="Gill Sans MT" panose="020B0502020104020203" pitchFamily="34" charset="0"/>
              </a:rPr>
              <a:t>Sollen dein Profilbild und Status wirklich </a:t>
            </a:r>
            <a:r>
              <a:rPr lang="de-AT" sz="2000" b="1" dirty="0">
                <a:solidFill>
                  <a:schemeClr val="tx1"/>
                </a:solidFill>
                <a:latin typeface="Gill Sans MT" panose="020B0502020104020203" pitchFamily="34" charset="0"/>
              </a:rPr>
              <a:t>allen angezeigt </a:t>
            </a:r>
            <a:r>
              <a:rPr lang="de-AT" sz="2000" dirty="0">
                <a:solidFill>
                  <a:schemeClr val="tx1"/>
                </a:solidFill>
                <a:latin typeface="Gill Sans MT" panose="020B0502020104020203" pitchFamily="34" charset="0"/>
              </a:rPr>
              <a:t>werden? Wer soll sehen, wann du zuletzt online warst?</a:t>
            </a:r>
          </a:p>
          <a:p>
            <a:pPr>
              <a:buFont typeface="Wingdings" panose="05000000000000000000" pitchFamily="2" charset="2"/>
              <a:buChar char="§"/>
            </a:pPr>
            <a:r>
              <a:rPr lang="de-AT" sz="2000" b="1" dirty="0">
                <a:solidFill>
                  <a:schemeClr val="tx1"/>
                </a:solidFill>
                <a:latin typeface="Gill Sans MT" panose="020B0502020104020203" pitchFamily="34" charset="0"/>
              </a:rPr>
              <a:t>Lesebestätigungen</a:t>
            </a:r>
            <a:r>
              <a:rPr lang="de-AT" sz="2000" dirty="0">
                <a:solidFill>
                  <a:schemeClr val="tx1"/>
                </a:solidFill>
                <a:latin typeface="Gill Sans MT" panose="020B0502020104020203" pitchFamily="34" charset="0"/>
              </a:rPr>
              <a:t> können ganz leicht ausgeschaltet werden (saferinternet.at/</a:t>
            </a:r>
            <a:r>
              <a:rPr lang="de-AT" sz="2000" dirty="0" err="1">
                <a:solidFill>
                  <a:schemeClr val="tx1"/>
                </a:solidFill>
                <a:latin typeface="Gill Sans MT" panose="020B0502020104020203" pitchFamily="34" charset="0"/>
              </a:rPr>
              <a:t>leitfaden</a:t>
            </a:r>
            <a:r>
              <a:rPr lang="de-AT" sz="2000" dirty="0">
                <a:solidFill>
                  <a:schemeClr val="tx1"/>
                </a:solidFill>
                <a:latin typeface="Gill Sans MT" panose="020B0502020104020203" pitchFamily="34" charset="0"/>
              </a:rPr>
              <a:t>)</a:t>
            </a:r>
          </a:p>
        </p:txBody>
      </p:sp>
    </p:spTree>
    <p:extLst>
      <p:ext uri="{BB962C8B-B14F-4D97-AF65-F5344CB8AC3E}">
        <p14:creationId xmlns:p14="http://schemas.microsoft.com/office/powerpoint/2010/main" val="1735314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F7F2E86F-1E26-46F7-ACB2-B969586D6B21}"/>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WhatsApp-Gruppen</a:t>
            </a:r>
            <a:endParaRPr lang="de-AT" sz="1900" dirty="0">
              <a:latin typeface="+mj-lt"/>
            </a:endParaRPr>
          </a:p>
        </p:txBody>
      </p:sp>
      <p:pic>
        <p:nvPicPr>
          <p:cNvPr id="4" name="Grafik 3" descr="Team">
            <a:extLst>
              <a:ext uri="{FF2B5EF4-FFF2-40B4-BE49-F238E27FC236}">
                <a16:creationId xmlns:a16="http://schemas.microsoft.com/office/drawing/2014/main" id="{481CB822-E378-4D6D-B91C-A33E0AEC68C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94545" y="124866"/>
            <a:ext cx="6154910" cy="6154910"/>
          </a:xfrm>
          <a:prstGeom prst="rect">
            <a:avLst/>
          </a:prstGeom>
        </p:spPr>
      </p:pic>
      <p:pic>
        <p:nvPicPr>
          <p:cNvPr id="10" name="Grafik 9" descr="Smartphone">
            <a:extLst>
              <a:ext uri="{FF2B5EF4-FFF2-40B4-BE49-F238E27FC236}">
                <a16:creationId xmlns:a16="http://schemas.microsoft.com/office/drawing/2014/main" id="{BEE52D05-E80E-4A1A-AB85-12CA6046EB7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36276" y="912479"/>
            <a:ext cx="1146843" cy="1146843"/>
          </a:xfrm>
          <a:prstGeom prst="rect">
            <a:avLst/>
          </a:prstGeom>
        </p:spPr>
      </p:pic>
      <p:pic>
        <p:nvPicPr>
          <p:cNvPr id="22" name="Grafik 21" descr="Smartphone">
            <a:extLst>
              <a:ext uri="{FF2B5EF4-FFF2-40B4-BE49-F238E27FC236}">
                <a16:creationId xmlns:a16="http://schemas.microsoft.com/office/drawing/2014/main" id="{6B1384D8-20CF-4F0E-BF3A-542E4F9AEE1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81852" y="912478"/>
            <a:ext cx="1146843" cy="1146843"/>
          </a:xfrm>
          <a:prstGeom prst="rect">
            <a:avLst/>
          </a:prstGeom>
        </p:spPr>
      </p:pic>
      <p:pic>
        <p:nvPicPr>
          <p:cNvPr id="6" name="Grafik 5" descr="Ein Bild, das Vektorgrafiken enthält.&#10;&#10;Mit hoher Zuverlässigkeit generierte Beschreibung">
            <a:extLst>
              <a:ext uri="{FF2B5EF4-FFF2-40B4-BE49-F238E27FC236}">
                <a16:creationId xmlns:a16="http://schemas.microsoft.com/office/drawing/2014/main" id="{8E513992-648B-4EE9-98D0-0E7019CDD21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55273" y="1145621"/>
            <a:ext cx="680556" cy="680556"/>
          </a:xfrm>
          <a:prstGeom prst="rect">
            <a:avLst/>
          </a:prstGeom>
        </p:spPr>
      </p:pic>
    </p:spTree>
    <p:extLst>
      <p:ext uri="{BB962C8B-B14F-4D97-AF65-F5344CB8AC3E}">
        <p14:creationId xmlns:p14="http://schemas.microsoft.com/office/powerpoint/2010/main" val="3160973720"/>
      </p:ext>
    </p:extLst>
  </p:cSld>
  <p:clrMapOvr>
    <a:masterClrMapping/>
  </p:clrMapOvr>
</p:sld>
</file>

<file path=ppt/theme/theme1.xml><?xml version="1.0" encoding="utf-8"?>
<a:theme xmlns:a="http://schemas.openxmlformats.org/drawingml/2006/main" name="Office">
  <a:themeElements>
    <a:clrScheme name="Benutzerdefiniert 3">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39200"/>
      </a:hlink>
      <a:folHlink>
        <a:srgbClr val="434F5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31750">
          <a:solidFill>
            <a:srgbClr val="F39200"/>
          </a:solidFill>
        </a:ln>
      </a:spPr>
      <a:bodyPr rtlCol="0" anchor="ctr"/>
      <a:lstStyle>
        <a:defPPr algn="ctr">
          <a:defRPr sz="1900" dirty="0" err="1" smtClean="0">
            <a:solidFill>
              <a:schemeClr val="tx1"/>
            </a:solidFill>
            <a:latin typeface="Gill Sans MT" panose="020B05020201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63500">
          <a:solidFill>
            <a:srgbClr val="F39200"/>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900" dirty="0" err="1" smtClean="0">
            <a:latin typeface="Gill Sans MT" panose="020B05020201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4260</Words>
  <Application>Microsoft Office PowerPoint</Application>
  <PresentationFormat>Bildschirmpräsentation (4:3)</PresentationFormat>
  <Paragraphs>506</Paragraphs>
  <Slides>48</Slides>
  <Notes>48</Notes>
  <HiddenSlides>17</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48</vt:i4>
      </vt:variant>
    </vt:vector>
  </HeadingPairs>
  <TitlesOfParts>
    <vt:vector size="55" baseType="lpstr">
      <vt:lpstr>Arial</vt:lpstr>
      <vt:lpstr>Calibri</vt:lpstr>
      <vt:lpstr>Calibri Light</vt:lpstr>
      <vt:lpstr>Gill Sans MT</vt:lpstr>
      <vt:lpstr>Times</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Das Internet sicher nutzen!</dc:title>
  <dc:creator>lili</dc:creator>
  <cp:lastModifiedBy>Stefanie Kindler</cp:lastModifiedBy>
  <cp:revision>339</cp:revision>
  <cp:lastPrinted>2018-09-21T11:26:13Z</cp:lastPrinted>
  <dcterms:created xsi:type="dcterms:W3CDTF">2018-07-11T13:12:25Z</dcterms:created>
  <dcterms:modified xsi:type="dcterms:W3CDTF">2020-06-08T12:16:49Z</dcterms:modified>
</cp:coreProperties>
</file>