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46"/>
  </p:notesMasterIdLst>
  <p:handoutMasterIdLst>
    <p:handoutMasterId r:id="rId47"/>
  </p:handoutMasterIdLst>
  <p:sldIdLst>
    <p:sldId id="360" r:id="rId2"/>
    <p:sldId id="505" r:id="rId3"/>
    <p:sldId id="530" r:id="rId4"/>
    <p:sldId id="531" r:id="rId5"/>
    <p:sldId id="483" r:id="rId6"/>
    <p:sldId id="532" r:id="rId7"/>
    <p:sldId id="805" r:id="rId8"/>
    <p:sldId id="801" r:id="rId9"/>
    <p:sldId id="453" r:id="rId10"/>
    <p:sldId id="515" r:id="rId11"/>
    <p:sldId id="519" r:id="rId12"/>
    <p:sldId id="806" r:id="rId13"/>
    <p:sldId id="435" r:id="rId14"/>
    <p:sldId id="511" r:id="rId15"/>
    <p:sldId id="520" r:id="rId16"/>
    <p:sldId id="477" r:id="rId17"/>
    <p:sldId id="405" r:id="rId18"/>
    <p:sldId id="521" r:id="rId19"/>
    <p:sldId id="788" r:id="rId20"/>
    <p:sldId id="412" r:id="rId21"/>
    <p:sldId id="522" r:id="rId22"/>
    <p:sldId id="523" r:id="rId23"/>
    <p:sldId id="427" r:id="rId24"/>
    <p:sldId id="524" r:id="rId25"/>
    <p:sldId id="431" r:id="rId26"/>
    <p:sldId id="525" r:id="rId27"/>
    <p:sldId id="526" r:id="rId28"/>
    <p:sldId id="807" r:id="rId29"/>
    <p:sldId id="925" r:id="rId30"/>
    <p:sldId id="461" r:id="rId31"/>
    <p:sldId id="528" r:id="rId32"/>
    <p:sldId id="802" r:id="rId33"/>
    <p:sldId id="803" r:id="rId34"/>
    <p:sldId id="449" r:id="rId35"/>
    <p:sldId id="527" r:id="rId36"/>
    <p:sldId id="529" r:id="rId37"/>
    <p:sldId id="386" r:id="rId38"/>
    <p:sldId id="455" r:id="rId39"/>
    <p:sldId id="493" r:id="rId40"/>
    <p:sldId id="494" r:id="rId41"/>
    <p:sldId id="496" r:id="rId42"/>
    <p:sldId id="497" r:id="rId43"/>
    <p:sldId id="448" r:id="rId44"/>
    <p:sldId id="804" r:id="rId45"/>
  </p:sldIdLst>
  <p:sldSz cx="9144000" cy="6858000" type="screen4x3"/>
  <p:notesSz cx="6805613" cy="9944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50" userDrawn="1">
          <p15:clr>
            <a:srgbClr val="A4A3A4"/>
          </p15:clr>
        </p15:guide>
        <p15:guide id="2" pos="3039"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ederica" initials="f" lastIdx="5" clrIdx="0"/>
  <p:cmAuthor id="2" name="Barbara Buchegger" initials="BB" lastIdx="12" clrIdx="1"/>
  <p:cmAuthor id="3" name="Barbara Buchegger" initials="BB [2]" lastIdx="1" clrIdx="2"/>
  <p:cmAuthor id="4" name="Barbara Buchegger" initials="BB [3]" lastIdx="1" clrIdx="3"/>
  <p:cmAuthor id="5" name="Barbara Buchegger" initials="BB [4]" lastIdx="1" clrIdx="4"/>
  <p:cmAuthor id="6" name="Barbara Buchegger" initials="BB [5]" lastIdx="1" clrIdx="5"/>
  <p:cmAuthor id="7" name="Barbara Buchegger" initials="BB [6]" lastIdx="1" clrIdx="6"/>
  <p:cmAuthor id="8" name="Barbara Buchegger" initials="BB [7]" lastIdx="1" clrIdx="7"/>
  <p:cmAuthor id="9" name="Barbara Buchegger" initials="BB [8]" lastIdx="1" clrIdx="8"/>
  <p:cmAuthor id="10" name="Barbara Buchegger" initials="BB [9]" lastIdx="1" clrIdx="9"/>
  <p:cmAuthor id="11" name="Barbara Buchegger" initials="BB [10]" lastIdx="1" clrIdx="10"/>
  <p:cmAuthor id="12" name="Barbara Buchegger" initials="BB [11]" lastIdx="1" clrIdx="11"/>
  <p:cmAuthor id="13" name="Barbara Buchegger" initials="BB [12]" lastIdx="1" clrIdx="12"/>
  <p:cmAuthor id="14" name="Barbara Buchegger" initials="BB [13]" lastIdx="1" clrIdx="13"/>
  <p:cmAuthor id="15" name="Barbara Buchegger" initials="BB [14]" lastIdx="1" clrIdx="14"/>
  <p:cmAuthor id="16" name="Barbara Buchegger" initials="BB [15]" lastIdx="1" clrIdx="15"/>
  <p:cmAuthor id="17" name="Barbara Buchegger" initials="BB [16]" lastIdx="1" clrIdx="16"/>
  <p:cmAuthor id="18" name="Barbara Buchegger" initials="BB [17]" lastIdx="1" clrIdx="17"/>
  <p:cmAuthor id="19" name="Barbara Buchegger" initials="BB [18]" lastIdx="1" clrIdx="18"/>
  <p:cmAuthor id="20" name="Barbara Buchegger" initials="BB [19]" lastIdx="1" clrIdx="19"/>
  <p:cmAuthor id="21" name="Barbara Buchegger" initials="BB [20]" lastIdx="1" clrIdx="20"/>
  <p:cmAuthor id="22" name="Barbara Buchegger" initials="BB [21]" lastIdx="1" clrIdx="21"/>
  <p:cmAuthor id="23" name="Marlene Kettinger" initials="MK" lastIdx="1" clrIdx="22"/>
  <p:cmAuthor id="24" name="Sandra Pöheim" initials="SP" lastIdx="1" clrIdx="23">
    <p:extLst>
      <p:ext uri="{19B8F6BF-5375-455C-9EA6-DF929625EA0E}">
        <p15:presenceInfo xmlns:p15="http://schemas.microsoft.com/office/powerpoint/2012/main" userId="1db92f2775dc8ff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9200"/>
    <a:srgbClr val="434F55"/>
    <a:srgbClr val="9900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DCDDB0-408C-4270-BB17-25FBEE6D425A}" v="4" dt="2023-04-26T07:22:31.6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529" autoAdjust="0"/>
    <p:restoredTop sz="82353" autoAdjust="0"/>
  </p:normalViewPr>
  <p:slideViewPr>
    <p:cSldViewPr snapToGrid="0" showGuides="1">
      <p:cViewPr varScale="1">
        <p:scale>
          <a:sx n="91" d="100"/>
          <a:sy n="91" d="100"/>
        </p:scale>
        <p:origin x="2418" y="66"/>
      </p:cViewPr>
      <p:guideLst>
        <p:guide orient="horz" pos="550"/>
        <p:guide pos="3039"/>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80" d="100"/>
          <a:sy n="80" d="100"/>
        </p:scale>
        <p:origin x="2736"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thias Jax" userId="cd89ef17-9735-4177-9198-9f4f41e2c0d7" providerId="ADAL" clId="{4DDCDDB0-408C-4270-BB17-25FBEE6D425A}"/>
    <pc:docChg chg="custSel modSld modMainMaster">
      <pc:chgData name="Matthias Jax" userId="cd89ef17-9735-4177-9198-9f4f41e2c0d7" providerId="ADAL" clId="{4DDCDDB0-408C-4270-BB17-25FBEE6D425A}" dt="2023-04-26T07:22:37.848" v="14" actId="14100"/>
      <pc:docMkLst>
        <pc:docMk/>
      </pc:docMkLst>
      <pc:sldChg chg="addSp delSp modSp mod">
        <pc:chgData name="Matthias Jax" userId="cd89ef17-9735-4177-9198-9f4f41e2c0d7" providerId="ADAL" clId="{4DDCDDB0-408C-4270-BB17-25FBEE6D425A}" dt="2023-04-26T07:22:37.848" v="14" actId="14100"/>
        <pc:sldMkLst>
          <pc:docMk/>
          <pc:sldMk cId="2327606969" sldId="801"/>
        </pc:sldMkLst>
        <pc:spChg chg="del">
          <ac:chgData name="Matthias Jax" userId="cd89ef17-9735-4177-9198-9f4f41e2c0d7" providerId="ADAL" clId="{4DDCDDB0-408C-4270-BB17-25FBEE6D425A}" dt="2023-04-26T07:14:03.112" v="4"/>
          <ac:spMkLst>
            <pc:docMk/>
            <pc:sldMk cId="2327606969" sldId="801"/>
            <ac:spMk id="4" creationId="{67D8D3A2-4F44-4E45-8F60-49FA5D3EC353}"/>
          </ac:spMkLst>
        </pc:spChg>
        <pc:spChg chg="add del mod">
          <ac:chgData name="Matthias Jax" userId="cd89ef17-9735-4177-9198-9f4f41e2c0d7" providerId="ADAL" clId="{4DDCDDB0-408C-4270-BB17-25FBEE6D425A}" dt="2023-04-26T07:22:31.667" v="10"/>
          <ac:spMkLst>
            <pc:docMk/>
            <pc:sldMk cId="2327606969" sldId="801"/>
            <ac:spMk id="8" creationId="{13C7C984-ADBB-0DCB-E12B-BCB3E1960B01}"/>
          </ac:spMkLst>
        </pc:spChg>
        <pc:picChg chg="add del mod">
          <ac:chgData name="Matthias Jax" userId="cd89ef17-9735-4177-9198-9f4f41e2c0d7" providerId="ADAL" clId="{4DDCDDB0-408C-4270-BB17-25FBEE6D425A}" dt="2023-04-26T07:14:16.045" v="9" actId="478"/>
          <ac:picMkLst>
            <pc:docMk/>
            <pc:sldMk cId="2327606969" sldId="801"/>
            <ac:picMk id="5" creationId="{C770D770-16A3-BC33-271B-8A870F68F147}"/>
          </ac:picMkLst>
        </pc:picChg>
        <pc:picChg chg="add mod">
          <ac:chgData name="Matthias Jax" userId="cd89ef17-9735-4177-9198-9f4f41e2c0d7" providerId="ADAL" clId="{4DDCDDB0-408C-4270-BB17-25FBEE6D425A}" dt="2023-04-26T07:22:37.848" v="14" actId="14100"/>
          <ac:picMkLst>
            <pc:docMk/>
            <pc:sldMk cId="2327606969" sldId="801"/>
            <ac:picMk id="10" creationId="{4D24E7D8-CFB3-DDE3-5F10-7EA952940F53}"/>
          </ac:picMkLst>
        </pc:picChg>
        <pc:picChg chg="del">
          <ac:chgData name="Matthias Jax" userId="cd89ef17-9735-4177-9198-9f4f41e2c0d7" providerId="ADAL" clId="{4DDCDDB0-408C-4270-BB17-25FBEE6D425A}" dt="2023-04-26T07:13:48.148" v="3" actId="478"/>
          <ac:picMkLst>
            <pc:docMk/>
            <pc:sldMk cId="2327606969" sldId="801"/>
            <ac:picMk id="1026" creationId="{DC26107B-B049-4DDD-90AA-65F26D0A3E95}"/>
          </ac:picMkLst>
        </pc:picChg>
      </pc:sldChg>
      <pc:sldMasterChg chg="modSldLayout">
        <pc:chgData name="Matthias Jax" userId="cd89ef17-9735-4177-9198-9f4f41e2c0d7" providerId="ADAL" clId="{4DDCDDB0-408C-4270-BB17-25FBEE6D425A}" dt="2023-04-26T07:13:19.322" v="2"/>
        <pc:sldMasterMkLst>
          <pc:docMk/>
          <pc:sldMasterMk cId="2487646790" sldId="2147483660"/>
        </pc:sldMasterMkLst>
        <pc:sldLayoutChg chg="addSp delSp modSp mod">
          <pc:chgData name="Matthias Jax" userId="cd89ef17-9735-4177-9198-9f4f41e2c0d7" providerId="ADAL" clId="{4DDCDDB0-408C-4270-BB17-25FBEE6D425A}" dt="2023-04-26T07:13:19.322" v="2"/>
          <pc:sldLayoutMkLst>
            <pc:docMk/>
            <pc:sldMasterMk cId="2487646790" sldId="2147483660"/>
            <pc:sldLayoutMk cId="2774457056" sldId="2147483661"/>
          </pc:sldLayoutMkLst>
          <pc:grpChg chg="del">
            <ac:chgData name="Matthias Jax" userId="cd89ef17-9735-4177-9198-9f4f41e2c0d7" providerId="ADAL" clId="{4DDCDDB0-408C-4270-BB17-25FBEE6D425A}" dt="2023-04-26T07:13:18.480" v="1" actId="478"/>
            <ac:grpSpMkLst>
              <pc:docMk/>
              <pc:sldMasterMk cId="2487646790" sldId="2147483660"/>
              <pc:sldLayoutMk cId="2774457056" sldId="2147483661"/>
              <ac:grpSpMk id="13" creationId="{700F124E-B098-45DA-870C-ADD8B97113ED}"/>
            </ac:grpSpMkLst>
          </pc:grpChg>
          <pc:picChg chg="add mod">
            <ac:chgData name="Matthias Jax" userId="cd89ef17-9735-4177-9198-9f4f41e2c0d7" providerId="ADAL" clId="{4DDCDDB0-408C-4270-BB17-25FBEE6D425A}" dt="2023-04-26T07:13:19.322" v="2"/>
            <ac:picMkLst>
              <pc:docMk/>
              <pc:sldMasterMk cId="2487646790" sldId="2147483660"/>
              <pc:sldLayoutMk cId="2774457056" sldId="2147483661"/>
              <ac:picMk id="3" creationId="{6409BF08-4BDD-6305-607D-BD9E939E7208}"/>
            </ac:picMkLst>
          </pc:picChg>
          <pc:picChg chg="add mod">
            <ac:chgData name="Matthias Jax" userId="cd89ef17-9735-4177-9198-9f4f41e2c0d7" providerId="ADAL" clId="{4DDCDDB0-408C-4270-BB17-25FBEE6D425A}" dt="2023-04-26T07:13:19.322" v="2"/>
            <ac:picMkLst>
              <pc:docMk/>
              <pc:sldMasterMk cId="2487646790" sldId="2147483660"/>
              <pc:sldLayoutMk cId="2774457056" sldId="2147483661"/>
              <ac:picMk id="4" creationId="{D2B187A2-1F61-1BCD-0AF4-5F6AB46CDD09}"/>
            </ac:picMkLst>
          </pc:picChg>
          <pc:picChg chg="add mod">
            <ac:chgData name="Matthias Jax" userId="cd89ef17-9735-4177-9198-9f4f41e2c0d7" providerId="ADAL" clId="{4DDCDDB0-408C-4270-BB17-25FBEE6D425A}" dt="2023-04-26T07:13:19.322" v="2"/>
            <ac:picMkLst>
              <pc:docMk/>
              <pc:sldMasterMk cId="2487646790" sldId="2147483660"/>
              <pc:sldLayoutMk cId="2774457056" sldId="2147483661"/>
              <ac:picMk id="6" creationId="{231420D1-DB2B-FC85-4B86-A0576664F71A}"/>
            </ac:picMkLst>
          </pc:picChg>
          <pc:picChg chg="add mod">
            <ac:chgData name="Matthias Jax" userId="cd89ef17-9735-4177-9198-9f4f41e2c0d7" providerId="ADAL" clId="{4DDCDDB0-408C-4270-BB17-25FBEE6D425A}" dt="2023-04-26T07:13:19.322" v="2"/>
            <ac:picMkLst>
              <pc:docMk/>
              <pc:sldMasterMk cId="2487646790" sldId="2147483660"/>
              <pc:sldLayoutMk cId="2774457056" sldId="2147483661"/>
              <ac:picMk id="7" creationId="{863C3936-C406-27D0-5FAC-10CFDF7F238B}"/>
            </ac:picMkLst>
          </pc:picChg>
          <pc:picChg chg="add mod">
            <ac:chgData name="Matthias Jax" userId="cd89ef17-9735-4177-9198-9f4f41e2c0d7" providerId="ADAL" clId="{4DDCDDB0-408C-4270-BB17-25FBEE6D425A}" dt="2023-04-26T07:13:19.322" v="2"/>
            <ac:picMkLst>
              <pc:docMk/>
              <pc:sldMasterMk cId="2487646790" sldId="2147483660"/>
              <pc:sldLayoutMk cId="2774457056" sldId="2147483661"/>
              <ac:picMk id="8" creationId="{33F0A176-508A-8357-F7EC-132CE1752232}"/>
            </ac:picMkLst>
          </pc:picChg>
          <pc:picChg chg="add mod">
            <ac:chgData name="Matthias Jax" userId="cd89ef17-9735-4177-9198-9f4f41e2c0d7" providerId="ADAL" clId="{4DDCDDB0-408C-4270-BB17-25FBEE6D425A}" dt="2023-04-26T07:13:19.322" v="2"/>
            <ac:picMkLst>
              <pc:docMk/>
              <pc:sldMasterMk cId="2487646790" sldId="2147483660"/>
              <pc:sldLayoutMk cId="2774457056" sldId="2147483661"/>
              <ac:picMk id="9" creationId="{721E040C-2760-A259-ADF9-346FAB095A67}"/>
            </ac:picMkLst>
          </pc:picChg>
          <pc:picChg chg="del">
            <ac:chgData name="Matthias Jax" userId="cd89ef17-9735-4177-9198-9f4f41e2c0d7" providerId="ADAL" clId="{4DDCDDB0-408C-4270-BB17-25FBEE6D425A}" dt="2023-04-26T07:13:16.750" v="0" actId="478"/>
            <ac:picMkLst>
              <pc:docMk/>
              <pc:sldMasterMk cId="2487646790" sldId="2147483660"/>
              <pc:sldLayoutMk cId="2774457056" sldId="2147483661"/>
              <ac:picMk id="16" creationId="{18A3DBAA-9D25-4A5E-822A-417D94EF2FB9}"/>
            </ac:picMkLst>
          </pc:picChg>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E6D929-27D5-4609-AF7C-91A627C4B186}" type="doc">
      <dgm:prSet loTypeId="urn:microsoft.com/office/officeart/2009/layout/CircleArrowProcess" loCatId="cycle" qsTypeId="urn:microsoft.com/office/officeart/2005/8/quickstyle/simple1" qsCatId="simple" csTypeId="urn:microsoft.com/office/officeart/2005/8/colors/accent1_2" csCatId="accent1" phldr="1"/>
      <dgm:spPr/>
      <dgm:t>
        <a:bodyPr/>
        <a:lstStyle/>
        <a:p>
          <a:endParaRPr lang="de-AT"/>
        </a:p>
      </dgm:t>
    </dgm:pt>
    <dgm:pt modelId="{23560667-C0A2-4B26-AA70-94D4962C6070}">
      <dgm:prSet phldrT="[Text]" custT="1"/>
      <dgm:spPr/>
      <dgm:t>
        <a:bodyPr/>
        <a:lstStyle/>
        <a:p>
          <a:r>
            <a:rPr lang="de-AT" sz="1000" dirty="0">
              <a:latin typeface="Gill Sans MT" panose="020B0502020104020203" pitchFamily="34" charset="0"/>
            </a:rPr>
            <a:t>Inhalte können nicht richtig eingeschätzt werden</a:t>
          </a:r>
        </a:p>
      </dgm:t>
    </dgm:pt>
    <dgm:pt modelId="{1911CF1B-1DFB-49E2-8725-370F8B6712A0}" type="parTrans" cxnId="{08E6EB26-C9DD-4739-9AD5-AC4F3303DAF1}">
      <dgm:prSet/>
      <dgm:spPr/>
      <dgm:t>
        <a:bodyPr/>
        <a:lstStyle/>
        <a:p>
          <a:endParaRPr lang="de-AT"/>
        </a:p>
      </dgm:t>
    </dgm:pt>
    <dgm:pt modelId="{36BE2044-E189-4C7E-A128-A7B96D600A7B}" type="sibTrans" cxnId="{08E6EB26-C9DD-4739-9AD5-AC4F3303DAF1}">
      <dgm:prSet/>
      <dgm:spPr/>
      <dgm:t>
        <a:bodyPr/>
        <a:lstStyle/>
        <a:p>
          <a:endParaRPr lang="de-AT"/>
        </a:p>
      </dgm:t>
    </dgm:pt>
    <dgm:pt modelId="{5596DE42-BB55-4901-A434-E73813F29508}">
      <dgm:prSet phldrT="[Text]" custT="1"/>
      <dgm:spPr/>
      <dgm:t>
        <a:bodyPr/>
        <a:lstStyle/>
        <a:p>
          <a:r>
            <a:rPr lang="de-AT" sz="1000" dirty="0">
              <a:latin typeface="Gill Sans MT" panose="020B0502020104020203" pitchFamily="34" charset="0"/>
            </a:rPr>
            <a:t>Kinder haben Angst oder fühlen sich unter Druck gesetzt </a:t>
          </a:r>
        </a:p>
      </dgm:t>
    </dgm:pt>
    <dgm:pt modelId="{367DDAF2-6FE9-412E-A316-CF813BFEFC7D}" type="parTrans" cxnId="{D9687AE8-42B5-41F9-A837-90A8FA397980}">
      <dgm:prSet/>
      <dgm:spPr/>
      <dgm:t>
        <a:bodyPr/>
        <a:lstStyle/>
        <a:p>
          <a:endParaRPr lang="de-AT"/>
        </a:p>
      </dgm:t>
    </dgm:pt>
    <dgm:pt modelId="{E3FE78E1-62E6-4937-9462-3FEFFE3B153E}" type="sibTrans" cxnId="{D9687AE8-42B5-41F9-A837-90A8FA397980}">
      <dgm:prSet/>
      <dgm:spPr/>
      <dgm:t>
        <a:bodyPr/>
        <a:lstStyle/>
        <a:p>
          <a:endParaRPr lang="de-AT"/>
        </a:p>
      </dgm:t>
    </dgm:pt>
    <dgm:pt modelId="{AF3CC979-E1ED-495C-BCAC-9E594370DFA9}">
      <dgm:prSet phldrT="[Text]" custT="1"/>
      <dgm:spPr/>
      <dgm:t>
        <a:bodyPr/>
        <a:lstStyle/>
        <a:p>
          <a:pPr>
            <a:lnSpc>
              <a:spcPct val="100000"/>
            </a:lnSpc>
            <a:spcAft>
              <a:spcPts val="0"/>
            </a:spcAft>
          </a:pPr>
          <a:r>
            <a:rPr lang="de-AT" sz="1000" dirty="0">
              <a:latin typeface="Gill Sans MT" panose="020B0502020104020203" pitchFamily="34" charset="0"/>
            </a:rPr>
            <a:t>Kettenbriefe </a:t>
          </a:r>
        </a:p>
        <a:p>
          <a:pPr>
            <a:lnSpc>
              <a:spcPct val="100000"/>
            </a:lnSpc>
            <a:spcAft>
              <a:spcPts val="0"/>
            </a:spcAft>
          </a:pPr>
          <a:r>
            <a:rPr lang="de-AT" sz="1000" dirty="0">
              <a:latin typeface="Gill Sans MT" panose="020B0502020104020203" pitchFamily="34" charset="0"/>
            </a:rPr>
            <a:t>werden </a:t>
          </a:r>
        </a:p>
        <a:p>
          <a:pPr>
            <a:lnSpc>
              <a:spcPct val="100000"/>
            </a:lnSpc>
            <a:spcAft>
              <a:spcPts val="0"/>
            </a:spcAft>
          </a:pPr>
          <a:r>
            <a:rPr lang="de-AT" sz="1000" dirty="0">
              <a:latin typeface="Gill Sans MT" panose="020B0502020104020203" pitchFamily="34" charset="0"/>
            </a:rPr>
            <a:t>weitergeleitet</a:t>
          </a:r>
        </a:p>
      </dgm:t>
    </dgm:pt>
    <dgm:pt modelId="{443208B8-B02E-43C0-90F2-C7AA8F991CF2}" type="parTrans" cxnId="{6E11D2DB-75D1-4B57-BAE1-425C040A8532}">
      <dgm:prSet/>
      <dgm:spPr/>
      <dgm:t>
        <a:bodyPr/>
        <a:lstStyle/>
        <a:p>
          <a:endParaRPr lang="de-AT"/>
        </a:p>
      </dgm:t>
    </dgm:pt>
    <dgm:pt modelId="{96943E6D-44F6-47EC-A814-7DB81D3E7BE0}" type="sibTrans" cxnId="{6E11D2DB-75D1-4B57-BAE1-425C040A8532}">
      <dgm:prSet/>
      <dgm:spPr/>
      <dgm:t>
        <a:bodyPr/>
        <a:lstStyle/>
        <a:p>
          <a:endParaRPr lang="de-AT"/>
        </a:p>
      </dgm:t>
    </dgm:pt>
    <dgm:pt modelId="{E25940B8-5AEA-4DE2-B010-DB50310F59DF}">
      <dgm:prSet phldrT="[Text]" custT="1"/>
      <dgm:spPr/>
      <dgm:t>
        <a:bodyPr/>
        <a:lstStyle/>
        <a:p>
          <a:pPr>
            <a:lnSpc>
              <a:spcPct val="100000"/>
            </a:lnSpc>
            <a:spcAft>
              <a:spcPts val="0"/>
            </a:spcAft>
          </a:pPr>
          <a:r>
            <a:rPr lang="de-AT" sz="1000" dirty="0">
              <a:latin typeface="Gill Sans MT" panose="020B0502020104020203" pitchFamily="34" charset="0"/>
            </a:rPr>
            <a:t>Kettenbriefe an den WhatsApp-Chatbot weiterleiten</a:t>
          </a:r>
        </a:p>
      </dgm:t>
    </dgm:pt>
    <dgm:pt modelId="{F1A313F7-CA42-4711-A6E3-DC472DAA474A}" type="parTrans" cxnId="{4154BDF9-ABEB-4587-8A42-E42072E163A9}">
      <dgm:prSet/>
      <dgm:spPr/>
      <dgm:t>
        <a:bodyPr/>
        <a:lstStyle/>
        <a:p>
          <a:endParaRPr lang="de-AT"/>
        </a:p>
      </dgm:t>
    </dgm:pt>
    <dgm:pt modelId="{409E94EF-EAC5-48A1-8C61-22557078FF46}" type="sibTrans" cxnId="{4154BDF9-ABEB-4587-8A42-E42072E163A9}">
      <dgm:prSet/>
      <dgm:spPr/>
      <dgm:t>
        <a:bodyPr/>
        <a:lstStyle/>
        <a:p>
          <a:endParaRPr lang="de-AT"/>
        </a:p>
      </dgm:t>
    </dgm:pt>
    <dgm:pt modelId="{1E01CF50-D037-476E-A6E0-2C5A20FA9CAD}" type="pres">
      <dgm:prSet presAssocID="{5BE6D929-27D5-4609-AF7C-91A627C4B186}" presName="Name0" presStyleCnt="0">
        <dgm:presLayoutVars>
          <dgm:chMax val="7"/>
          <dgm:chPref val="7"/>
          <dgm:dir/>
          <dgm:animLvl val="lvl"/>
        </dgm:presLayoutVars>
      </dgm:prSet>
      <dgm:spPr/>
    </dgm:pt>
    <dgm:pt modelId="{123362CA-14FE-4A7F-A300-08E8BF24C7A3}" type="pres">
      <dgm:prSet presAssocID="{23560667-C0A2-4B26-AA70-94D4962C6070}" presName="Accent1" presStyleCnt="0"/>
      <dgm:spPr/>
    </dgm:pt>
    <dgm:pt modelId="{5E044315-2AB8-4BC9-B25F-137BE5BF7E82}" type="pres">
      <dgm:prSet presAssocID="{23560667-C0A2-4B26-AA70-94D4962C6070}" presName="Accent" presStyleLbl="node1" presStyleIdx="0" presStyleCnt="4"/>
      <dgm:spPr>
        <a:solidFill>
          <a:srgbClr val="F39200"/>
        </a:solidFill>
      </dgm:spPr>
    </dgm:pt>
    <dgm:pt modelId="{639551D5-6C9E-41F9-AF1A-43884A570189}" type="pres">
      <dgm:prSet presAssocID="{23560667-C0A2-4B26-AA70-94D4962C6070}" presName="Parent1" presStyleLbl="revTx" presStyleIdx="0" presStyleCnt="4" custScaleX="119501">
        <dgm:presLayoutVars>
          <dgm:chMax val="1"/>
          <dgm:chPref val="1"/>
          <dgm:bulletEnabled val="1"/>
        </dgm:presLayoutVars>
      </dgm:prSet>
      <dgm:spPr/>
    </dgm:pt>
    <dgm:pt modelId="{B82F467B-59D1-499B-AE50-BD75110AB0D2}" type="pres">
      <dgm:prSet presAssocID="{5596DE42-BB55-4901-A434-E73813F29508}" presName="Accent2" presStyleCnt="0"/>
      <dgm:spPr/>
    </dgm:pt>
    <dgm:pt modelId="{789FE15C-6B5D-4C90-BE6D-1DB5697EA65F}" type="pres">
      <dgm:prSet presAssocID="{5596DE42-BB55-4901-A434-E73813F29508}" presName="Accent" presStyleLbl="node1" presStyleIdx="1" presStyleCnt="4"/>
      <dgm:spPr>
        <a:solidFill>
          <a:srgbClr val="F39200"/>
        </a:solidFill>
      </dgm:spPr>
    </dgm:pt>
    <dgm:pt modelId="{B78D9FE5-6174-4504-AE61-C5FFB6204B0E}" type="pres">
      <dgm:prSet presAssocID="{5596DE42-BB55-4901-A434-E73813F29508}" presName="Parent2" presStyleLbl="revTx" presStyleIdx="1" presStyleCnt="4" custScaleX="120649" custLinFactNeighborX="3410">
        <dgm:presLayoutVars>
          <dgm:chMax val="1"/>
          <dgm:chPref val="1"/>
          <dgm:bulletEnabled val="1"/>
        </dgm:presLayoutVars>
      </dgm:prSet>
      <dgm:spPr/>
    </dgm:pt>
    <dgm:pt modelId="{AF456C20-5DAF-4CBB-A263-F400D35B70EE}" type="pres">
      <dgm:prSet presAssocID="{AF3CC979-E1ED-495C-BCAC-9E594370DFA9}" presName="Accent3" presStyleCnt="0"/>
      <dgm:spPr/>
    </dgm:pt>
    <dgm:pt modelId="{8B5CE42D-95EE-4EB6-A299-A9AC14E6B9A0}" type="pres">
      <dgm:prSet presAssocID="{AF3CC979-E1ED-495C-BCAC-9E594370DFA9}" presName="Accent" presStyleLbl="node1" presStyleIdx="2" presStyleCnt="4"/>
      <dgm:spPr>
        <a:solidFill>
          <a:srgbClr val="F39200"/>
        </a:solidFill>
      </dgm:spPr>
    </dgm:pt>
    <dgm:pt modelId="{39ADA09E-122C-4A5A-8E2E-8B19D7DCFB68}" type="pres">
      <dgm:prSet presAssocID="{AF3CC979-E1ED-495C-BCAC-9E594370DFA9}" presName="Parent3" presStyleLbl="revTx" presStyleIdx="2" presStyleCnt="4" custScaleX="121340">
        <dgm:presLayoutVars>
          <dgm:chMax val="1"/>
          <dgm:chPref val="1"/>
          <dgm:bulletEnabled val="1"/>
        </dgm:presLayoutVars>
      </dgm:prSet>
      <dgm:spPr/>
    </dgm:pt>
    <dgm:pt modelId="{65296EDA-8D43-4077-B021-DB80D7869ED7}" type="pres">
      <dgm:prSet presAssocID="{E25940B8-5AEA-4DE2-B010-DB50310F59DF}" presName="Accent4" presStyleCnt="0"/>
      <dgm:spPr/>
    </dgm:pt>
    <dgm:pt modelId="{608F59CD-C7CB-4D38-B678-1E9192F08033}" type="pres">
      <dgm:prSet presAssocID="{E25940B8-5AEA-4DE2-B010-DB50310F59DF}" presName="Accent" presStyleLbl="node1" presStyleIdx="3" presStyleCnt="4"/>
      <dgm:spPr>
        <a:solidFill>
          <a:schemeClr val="accent1">
            <a:lumMod val="50000"/>
          </a:schemeClr>
        </a:solidFill>
      </dgm:spPr>
    </dgm:pt>
    <dgm:pt modelId="{8E032420-C9AD-42D5-93D5-4395DB030EFE}" type="pres">
      <dgm:prSet presAssocID="{E25940B8-5AEA-4DE2-B010-DB50310F59DF}" presName="Parent4" presStyleLbl="revTx" presStyleIdx="3" presStyleCnt="4">
        <dgm:presLayoutVars>
          <dgm:chMax val="1"/>
          <dgm:chPref val="1"/>
          <dgm:bulletEnabled val="1"/>
        </dgm:presLayoutVars>
      </dgm:prSet>
      <dgm:spPr/>
    </dgm:pt>
  </dgm:ptLst>
  <dgm:cxnLst>
    <dgm:cxn modelId="{24D43E01-D535-4756-BDFB-FE185D1147CD}" type="presOf" srcId="{5BE6D929-27D5-4609-AF7C-91A627C4B186}" destId="{1E01CF50-D037-476E-A6E0-2C5A20FA9CAD}" srcOrd="0" destOrd="0" presId="urn:microsoft.com/office/officeart/2009/layout/CircleArrowProcess"/>
    <dgm:cxn modelId="{34079821-DCE7-408B-A16C-54D5E1D0B7FF}" type="presOf" srcId="{AF3CC979-E1ED-495C-BCAC-9E594370DFA9}" destId="{39ADA09E-122C-4A5A-8E2E-8B19D7DCFB68}" srcOrd="0" destOrd="0" presId="urn:microsoft.com/office/officeart/2009/layout/CircleArrowProcess"/>
    <dgm:cxn modelId="{08E6EB26-C9DD-4739-9AD5-AC4F3303DAF1}" srcId="{5BE6D929-27D5-4609-AF7C-91A627C4B186}" destId="{23560667-C0A2-4B26-AA70-94D4962C6070}" srcOrd="0" destOrd="0" parTransId="{1911CF1B-1DFB-49E2-8725-370F8B6712A0}" sibTransId="{36BE2044-E189-4C7E-A128-A7B96D600A7B}"/>
    <dgm:cxn modelId="{F00981AF-951F-4B27-888E-816D6551EC4F}" type="presOf" srcId="{E25940B8-5AEA-4DE2-B010-DB50310F59DF}" destId="{8E032420-C9AD-42D5-93D5-4395DB030EFE}" srcOrd="0" destOrd="0" presId="urn:microsoft.com/office/officeart/2009/layout/CircleArrowProcess"/>
    <dgm:cxn modelId="{111903DB-3B17-4D4A-B5FA-74AA61097D00}" type="presOf" srcId="{5596DE42-BB55-4901-A434-E73813F29508}" destId="{B78D9FE5-6174-4504-AE61-C5FFB6204B0E}" srcOrd="0" destOrd="0" presId="urn:microsoft.com/office/officeart/2009/layout/CircleArrowProcess"/>
    <dgm:cxn modelId="{6E11D2DB-75D1-4B57-BAE1-425C040A8532}" srcId="{5BE6D929-27D5-4609-AF7C-91A627C4B186}" destId="{AF3CC979-E1ED-495C-BCAC-9E594370DFA9}" srcOrd="2" destOrd="0" parTransId="{443208B8-B02E-43C0-90F2-C7AA8F991CF2}" sibTransId="{96943E6D-44F6-47EC-A814-7DB81D3E7BE0}"/>
    <dgm:cxn modelId="{D9687AE8-42B5-41F9-A837-90A8FA397980}" srcId="{5BE6D929-27D5-4609-AF7C-91A627C4B186}" destId="{5596DE42-BB55-4901-A434-E73813F29508}" srcOrd="1" destOrd="0" parTransId="{367DDAF2-6FE9-412E-A316-CF813BFEFC7D}" sibTransId="{E3FE78E1-62E6-4937-9462-3FEFFE3B153E}"/>
    <dgm:cxn modelId="{370425F8-0AB1-48AC-B08B-727034B10FF5}" type="presOf" srcId="{23560667-C0A2-4B26-AA70-94D4962C6070}" destId="{639551D5-6C9E-41F9-AF1A-43884A570189}" srcOrd="0" destOrd="0" presId="urn:microsoft.com/office/officeart/2009/layout/CircleArrowProcess"/>
    <dgm:cxn modelId="{4154BDF9-ABEB-4587-8A42-E42072E163A9}" srcId="{5BE6D929-27D5-4609-AF7C-91A627C4B186}" destId="{E25940B8-5AEA-4DE2-B010-DB50310F59DF}" srcOrd="3" destOrd="0" parTransId="{F1A313F7-CA42-4711-A6E3-DC472DAA474A}" sibTransId="{409E94EF-EAC5-48A1-8C61-22557078FF46}"/>
    <dgm:cxn modelId="{70B63644-D0A4-45BC-B69B-CE62BAA81ECD}" type="presParOf" srcId="{1E01CF50-D037-476E-A6E0-2C5A20FA9CAD}" destId="{123362CA-14FE-4A7F-A300-08E8BF24C7A3}" srcOrd="0" destOrd="0" presId="urn:microsoft.com/office/officeart/2009/layout/CircleArrowProcess"/>
    <dgm:cxn modelId="{F9230B1D-CED8-4868-B8F8-A3766557F530}" type="presParOf" srcId="{123362CA-14FE-4A7F-A300-08E8BF24C7A3}" destId="{5E044315-2AB8-4BC9-B25F-137BE5BF7E82}" srcOrd="0" destOrd="0" presId="urn:microsoft.com/office/officeart/2009/layout/CircleArrowProcess"/>
    <dgm:cxn modelId="{BAC38993-74DD-44A0-8BE1-02CF3B92443C}" type="presParOf" srcId="{1E01CF50-D037-476E-A6E0-2C5A20FA9CAD}" destId="{639551D5-6C9E-41F9-AF1A-43884A570189}" srcOrd="1" destOrd="0" presId="urn:microsoft.com/office/officeart/2009/layout/CircleArrowProcess"/>
    <dgm:cxn modelId="{306A047A-964E-4850-89FB-2C41227B2F66}" type="presParOf" srcId="{1E01CF50-D037-476E-A6E0-2C5A20FA9CAD}" destId="{B82F467B-59D1-499B-AE50-BD75110AB0D2}" srcOrd="2" destOrd="0" presId="urn:microsoft.com/office/officeart/2009/layout/CircleArrowProcess"/>
    <dgm:cxn modelId="{745FC105-CECA-40B6-BE2B-076ADA967DAA}" type="presParOf" srcId="{B82F467B-59D1-499B-AE50-BD75110AB0D2}" destId="{789FE15C-6B5D-4C90-BE6D-1DB5697EA65F}" srcOrd="0" destOrd="0" presId="urn:microsoft.com/office/officeart/2009/layout/CircleArrowProcess"/>
    <dgm:cxn modelId="{EC6BFE3A-9A94-4385-AB54-09A94978BBBD}" type="presParOf" srcId="{1E01CF50-D037-476E-A6E0-2C5A20FA9CAD}" destId="{B78D9FE5-6174-4504-AE61-C5FFB6204B0E}" srcOrd="3" destOrd="0" presId="urn:microsoft.com/office/officeart/2009/layout/CircleArrowProcess"/>
    <dgm:cxn modelId="{6430CA88-DD5C-4DA1-9E4A-6EAF4282A18A}" type="presParOf" srcId="{1E01CF50-D037-476E-A6E0-2C5A20FA9CAD}" destId="{AF456C20-5DAF-4CBB-A263-F400D35B70EE}" srcOrd="4" destOrd="0" presId="urn:microsoft.com/office/officeart/2009/layout/CircleArrowProcess"/>
    <dgm:cxn modelId="{4E913517-5ABD-48FD-8CD4-36950D51EA2E}" type="presParOf" srcId="{AF456C20-5DAF-4CBB-A263-F400D35B70EE}" destId="{8B5CE42D-95EE-4EB6-A299-A9AC14E6B9A0}" srcOrd="0" destOrd="0" presId="urn:microsoft.com/office/officeart/2009/layout/CircleArrowProcess"/>
    <dgm:cxn modelId="{C513D1A3-81D3-40D9-927C-E761A09F4122}" type="presParOf" srcId="{1E01CF50-D037-476E-A6E0-2C5A20FA9CAD}" destId="{39ADA09E-122C-4A5A-8E2E-8B19D7DCFB68}" srcOrd="5" destOrd="0" presId="urn:microsoft.com/office/officeart/2009/layout/CircleArrowProcess"/>
    <dgm:cxn modelId="{317B4054-1A02-441F-8D79-77771CE0B497}" type="presParOf" srcId="{1E01CF50-D037-476E-A6E0-2C5A20FA9CAD}" destId="{65296EDA-8D43-4077-B021-DB80D7869ED7}" srcOrd="6" destOrd="0" presId="urn:microsoft.com/office/officeart/2009/layout/CircleArrowProcess"/>
    <dgm:cxn modelId="{EEBDF148-149B-4A8F-ACD2-A519E8808C25}" type="presParOf" srcId="{65296EDA-8D43-4077-B021-DB80D7869ED7}" destId="{608F59CD-C7CB-4D38-B678-1E9192F08033}" srcOrd="0" destOrd="0" presId="urn:microsoft.com/office/officeart/2009/layout/CircleArrowProcess"/>
    <dgm:cxn modelId="{7C86BDDC-1532-43E2-8235-40CA10247AE2}" type="presParOf" srcId="{1E01CF50-D037-476E-A6E0-2C5A20FA9CAD}" destId="{8E032420-C9AD-42D5-93D5-4395DB030EFE}" srcOrd="7" destOrd="0" presId="urn:microsoft.com/office/officeart/2009/layout/CircleArrow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044315-2AB8-4BC9-B25F-137BE5BF7E82}">
      <dsp:nvSpPr>
        <dsp:cNvPr id="0" name=""/>
        <dsp:cNvSpPr/>
      </dsp:nvSpPr>
      <dsp:spPr>
        <a:xfrm>
          <a:off x="2478551" y="0"/>
          <a:ext cx="1835964" cy="1836151"/>
        </a:xfrm>
        <a:prstGeom prst="circularArrow">
          <a:avLst>
            <a:gd name="adj1" fmla="val 10980"/>
            <a:gd name="adj2" fmla="val 1142322"/>
            <a:gd name="adj3" fmla="val 4500000"/>
            <a:gd name="adj4" fmla="val 10800000"/>
            <a:gd name="adj5" fmla="val 12500"/>
          </a:avLst>
        </a:prstGeom>
        <a:solidFill>
          <a:srgbClr val="F392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9551D5-6C9E-41F9-AF1A-43884A570189}">
      <dsp:nvSpPr>
        <dsp:cNvPr id="0" name=""/>
        <dsp:cNvSpPr/>
      </dsp:nvSpPr>
      <dsp:spPr>
        <a:xfrm>
          <a:off x="2784002" y="664637"/>
          <a:ext cx="1224373" cy="5122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de-AT" sz="1000" kern="1200" dirty="0">
              <a:latin typeface="Gill Sans MT" panose="020B0502020104020203" pitchFamily="34" charset="0"/>
            </a:rPr>
            <a:t>Inhalte können nicht richtig eingeschätzt werden</a:t>
          </a:r>
        </a:p>
      </dsp:txBody>
      <dsp:txXfrm>
        <a:off x="2784002" y="664637"/>
        <a:ext cx="1224373" cy="512233"/>
      </dsp:txXfrm>
    </dsp:sp>
    <dsp:sp modelId="{789FE15C-6B5D-4C90-BE6D-1DB5697EA65F}">
      <dsp:nvSpPr>
        <dsp:cNvPr id="0" name=""/>
        <dsp:cNvSpPr/>
      </dsp:nvSpPr>
      <dsp:spPr>
        <a:xfrm>
          <a:off x="1968504" y="1055141"/>
          <a:ext cx="1835964" cy="1836151"/>
        </a:xfrm>
        <a:prstGeom prst="leftCircularArrow">
          <a:avLst>
            <a:gd name="adj1" fmla="val 10980"/>
            <a:gd name="adj2" fmla="val 1142322"/>
            <a:gd name="adj3" fmla="val 6300000"/>
            <a:gd name="adj4" fmla="val 18900000"/>
            <a:gd name="adj5" fmla="val 12500"/>
          </a:avLst>
        </a:prstGeom>
        <a:solidFill>
          <a:srgbClr val="F392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8D9FE5-6174-4504-AE61-C5FFB6204B0E}">
      <dsp:nvSpPr>
        <dsp:cNvPr id="0" name=""/>
        <dsp:cNvSpPr/>
      </dsp:nvSpPr>
      <dsp:spPr>
        <a:xfrm>
          <a:off x="2300945" y="1721726"/>
          <a:ext cx="1236136" cy="5122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de-AT" sz="1000" kern="1200" dirty="0">
              <a:latin typeface="Gill Sans MT" panose="020B0502020104020203" pitchFamily="34" charset="0"/>
            </a:rPr>
            <a:t>Kinder haben Angst oder fühlen sich unter Druck gesetzt </a:t>
          </a:r>
        </a:p>
      </dsp:txBody>
      <dsp:txXfrm>
        <a:off x="2300945" y="1721726"/>
        <a:ext cx="1236136" cy="512233"/>
      </dsp:txXfrm>
    </dsp:sp>
    <dsp:sp modelId="{8B5CE42D-95EE-4EB6-A299-A9AC14E6B9A0}">
      <dsp:nvSpPr>
        <dsp:cNvPr id="0" name=""/>
        <dsp:cNvSpPr/>
      </dsp:nvSpPr>
      <dsp:spPr>
        <a:xfrm>
          <a:off x="2478551" y="2114178"/>
          <a:ext cx="1835964" cy="1836151"/>
        </a:xfrm>
        <a:prstGeom prst="circularArrow">
          <a:avLst>
            <a:gd name="adj1" fmla="val 10980"/>
            <a:gd name="adj2" fmla="val 1142322"/>
            <a:gd name="adj3" fmla="val 4500000"/>
            <a:gd name="adj4" fmla="val 13500000"/>
            <a:gd name="adj5" fmla="val 12500"/>
          </a:avLst>
        </a:prstGeom>
        <a:solidFill>
          <a:srgbClr val="F392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ADA09E-122C-4A5A-8E2E-8B19D7DCFB68}">
      <dsp:nvSpPr>
        <dsp:cNvPr id="0" name=""/>
        <dsp:cNvSpPr/>
      </dsp:nvSpPr>
      <dsp:spPr>
        <a:xfrm>
          <a:off x="2774581" y="2778815"/>
          <a:ext cx="1243215" cy="5122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444500">
            <a:lnSpc>
              <a:spcPct val="100000"/>
            </a:lnSpc>
            <a:spcBef>
              <a:spcPct val="0"/>
            </a:spcBef>
            <a:spcAft>
              <a:spcPts val="0"/>
            </a:spcAft>
            <a:buNone/>
          </a:pPr>
          <a:r>
            <a:rPr lang="de-AT" sz="1000" kern="1200" dirty="0">
              <a:latin typeface="Gill Sans MT" panose="020B0502020104020203" pitchFamily="34" charset="0"/>
            </a:rPr>
            <a:t>Kettenbriefe </a:t>
          </a:r>
        </a:p>
        <a:p>
          <a:pPr marL="0" lvl="0" indent="0" algn="ctr" defTabSz="444500">
            <a:lnSpc>
              <a:spcPct val="100000"/>
            </a:lnSpc>
            <a:spcBef>
              <a:spcPct val="0"/>
            </a:spcBef>
            <a:spcAft>
              <a:spcPts val="0"/>
            </a:spcAft>
            <a:buNone/>
          </a:pPr>
          <a:r>
            <a:rPr lang="de-AT" sz="1000" kern="1200" dirty="0">
              <a:latin typeface="Gill Sans MT" panose="020B0502020104020203" pitchFamily="34" charset="0"/>
            </a:rPr>
            <a:t>werden </a:t>
          </a:r>
        </a:p>
        <a:p>
          <a:pPr marL="0" lvl="0" indent="0" algn="ctr" defTabSz="444500">
            <a:lnSpc>
              <a:spcPct val="100000"/>
            </a:lnSpc>
            <a:spcBef>
              <a:spcPct val="0"/>
            </a:spcBef>
            <a:spcAft>
              <a:spcPts val="0"/>
            </a:spcAft>
            <a:buNone/>
          </a:pPr>
          <a:r>
            <a:rPr lang="de-AT" sz="1000" kern="1200" dirty="0">
              <a:latin typeface="Gill Sans MT" panose="020B0502020104020203" pitchFamily="34" charset="0"/>
            </a:rPr>
            <a:t>weitergeleitet</a:t>
          </a:r>
        </a:p>
      </dsp:txBody>
      <dsp:txXfrm>
        <a:off x="2774581" y="2778815"/>
        <a:ext cx="1243215" cy="512233"/>
      </dsp:txXfrm>
    </dsp:sp>
    <dsp:sp modelId="{608F59CD-C7CB-4D38-B678-1E9192F08033}">
      <dsp:nvSpPr>
        <dsp:cNvPr id="0" name=""/>
        <dsp:cNvSpPr/>
      </dsp:nvSpPr>
      <dsp:spPr>
        <a:xfrm>
          <a:off x="2099373" y="3291049"/>
          <a:ext cx="1577324" cy="1578086"/>
        </a:xfrm>
        <a:prstGeom prst="blockArc">
          <a:avLst>
            <a:gd name="adj1" fmla="val 0"/>
            <a:gd name="adj2" fmla="val 18900000"/>
            <a:gd name="adj3" fmla="val 12740"/>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032420-C9AD-42D5-93D5-4395DB030EFE}">
      <dsp:nvSpPr>
        <dsp:cNvPr id="0" name=""/>
        <dsp:cNvSpPr/>
      </dsp:nvSpPr>
      <dsp:spPr>
        <a:xfrm>
          <a:off x="2371789" y="3835905"/>
          <a:ext cx="1024572" cy="5122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444500">
            <a:lnSpc>
              <a:spcPct val="100000"/>
            </a:lnSpc>
            <a:spcBef>
              <a:spcPct val="0"/>
            </a:spcBef>
            <a:spcAft>
              <a:spcPts val="0"/>
            </a:spcAft>
            <a:buNone/>
          </a:pPr>
          <a:r>
            <a:rPr lang="de-AT" sz="1000" kern="1200" dirty="0">
              <a:latin typeface="Gill Sans MT" panose="020B0502020104020203" pitchFamily="34" charset="0"/>
            </a:rPr>
            <a:t>Kettenbriefe an den WhatsApp-Chatbot weiterleiten</a:t>
          </a:r>
        </a:p>
      </dsp:txBody>
      <dsp:txXfrm>
        <a:off x="2371789" y="3835905"/>
        <a:ext cx="1024572" cy="512233"/>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43448096-CA18-4483-8A3B-F400D94E0B0E}"/>
              </a:ext>
            </a:extLst>
          </p:cNvPr>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de-AT"/>
          </a:p>
        </p:txBody>
      </p:sp>
      <p:sp>
        <p:nvSpPr>
          <p:cNvPr id="3" name="Datumsplatzhalter 2">
            <a:extLst>
              <a:ext uri="{FF2B5EF4-FFF2-40B4-BE49-F238E27FC236}">
                <a16:creationId xmlns:a16="http://schemas.microsoft.com/office/drawing/2014/main" id="{63AD4E35-2699-4A46-9356-0AE6AB818D3F}"/>
              </a:ext>
            </a:extLst>
          </p:cNvPr>
          <p:cNvSpPr>
            <a:spLocks noGrp="1"/>
          </p:cNvSpPr>
          <p:nvPr>
            <p:ph type="dt" sz="quarter" idx="1"/>
          </p:nvPr>
        </p:nvSpPr>
        <p:spPr>
          <a:xfrm>
            <a:off x="3854939" y="0"/>
            <a:ext cx="2949099" cy="498932"/>
          </a:xfrm>
          <a:prstGeom prst="rect">
            <a:avLst/>
          </a:prstGeom>
        </p:spPr>
        <p:txBody>
          <a:bodyPr vert="horz" lIns="91440" tIns="45720" rIns="91440" bIns="45720" rtlCol="0"/>
          <a:lstStyle>
            <a:lvl1pPr algn="r">
              <a:defRPr sz="1200"/>
            </a:lvl1pPr>
          </a:lstStyle>
          <a:p>
            <a:fld id="{AD6DB28E-C5F0-46A0-84EE-F5579FCF1F04}" type="datetimeFigureOut">
              <a:rPr lang="de-AT" smtClean="0"/>
              <a:t>26.04.2023</a:t>
            </a:fld>
            <a:endParaRPr lang="de-AT"/>
          </a:p>
        </p:txBody>
      </p:sp>
      <p:sp>
        <p:nvSpPr>
          <p:cNvPr id="4" name="Fußzeilenplatzhalter 3">
            <a:extLst>
              <a:ext uri="{FF2B5EF4-FFF2-40B4-BE49-F238E27FC236}">
                <a16:creationId xmlns:a16="http://schemas.microsoft.com/office/drawing/2014/main" id="{E437B0BD-6D93-43F2-8901-D49A4B921A8A}"/>
              </a:ext>
            </a:extLst>
          </p:cNvPr>
          <p:cNvSpPr>
            <a:spLocks noGrp="1"/>
          </p:cNvSpPr>
          <p:nvPr>
            <p:ph type="ftr" sz="quarter" idx="2"/>
          </p:nvPr>
        </p:nvSpPr>
        <p:spPr>
          <a:xfrm>
            <a:off x="0" y="9445170"/>
            <a:ext cx="2949099" cy="498931"/>
          </a:xfrm>
          <a:prstGeom prst="rect">
            <a:avLst/>
          </a:prstGeom>
        </p:spPr>
        <p:txBody>
          <a:bodyPr vert="horz" lIns="91440" tIns="45720" rIns="91440" bIns="45720" rtlCol="0" anchor="b"/>
          <a:lstStyle>
            <a:lvl1pPr algn="l">
              <a:defRPr sz="1200"/>
            </a:lvl1pPr>
          </a:lstStyle>
          <a:p>
            <a:endParaRPr lang="de-AT"/>
          </a:p>
        </p:txBody>
      </p:sp>
      <p:sp>
        <p:nvSpPr>
          <p:cNvPr id="5" name="Foliennummernplatzhalter 4">
            <a:extLst>
              <a:ext uri="{FF2B5EF4-FFF2-40B4-BE49-F238E27FC236}">
                <a16:creationId xmlns:a16="http://schemas.microsoft.com/office/drawing/2014/main" id="{9464C351-8CB0-485A-AF45-65D5EA7EC163}"/>
              </a:ext>
            </a:extLst>
          </p:cNvPr>
          <p:cNvSpPr>
            <a:spLocks noGrp="1"/>
          </p:cNvSpPr>
          <p:nvPr>
            <p:ph type="sldNum" sz="quarter" idx="3"/>
          </p:nvPr>
        </p:nvSpPr>
        <p:spPr>
          <a:xfrm>
            <a:off x="3854939" y="9445170"/>
            <a:ext cx="2949099" cy="498931"/>
          </a:xfrm>
          <a:prstGeom prst="rect">
            <a:avLst/>
          </a:prstGeom>
        </p:spPr>
        <p:txBody>
          <a:bodyPr vert="horz" lIns="91440" tIns="45720" rIns="91440" bIns="45720" rtlCol="0" anchor="b"/>
          <a:lstStyle>
            <a:lvl1pPr algn="r">
              <a:defRPr sz="1200"/>
            </a:lvl1pPr>
          </a:lstStyle>
          <a:p>
            <a:fld id="{D0559EEE-D8DD-45E3-9671-2C5A4B112598}" type="slidenum">
              <a:rPr lang="de-AT" smtClean="0"/>
              <a:t>‹Nr.›</a:t>
            </a:fld>
            <a:endParaRPr lang="de-AT"/>
          </a:p>
        </p:txBody>
      </p:sp>
    </p:spTree>
    <p:extLst>
      <p:ext uri="{BB962C8B-B14F-4D97-AF65-F5344CB8AC3E}">
        <p14:creationId xmlns:p14="http://schemas.microsoft.com/office/powerpoint/2010/main" val="21530104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idx="1"/>
          </p:nvPr>
        </p:nvSpPr>
        <p:spPr>
          <a:xfrm>
            <a:off x="3854939" y="0"/>
            <a:ext cx="2949099" cy="498932"/>
          </a:xfrm>
          <a:prstGeom prst="rect">
            <a:avLst/>
          </a:prstGeom>
        </p:spPr>
        <p:txBody>
          <a:bodyPr vert="horz" lIns="91440" tIns="45720" rIns="91440" bIns="45720" rtlCol="0"/>
          <a:lstStyle>
            <a:lvl1pPr algn="r">
              <a:defRPr sz="1200"/>
            </a:lvl1pPr>
          </a:lstStyle>
          <a:p>
            <a:fld id="{6D4F06C4-ADF8-4350-A037-0F83E0B0DC09}" type="datetimeFigureOut">
              <a:rPr lang="de-AT" smtClean="0"/>
              <a:t>26.04.2023</a:t>
            </a:fld>
            <a:endParaRPr lang="de-AT"/>
          </a:p>
        </p:txBody>
      </p:sp>
      <p:sp>
        <p:nvSpPr>
          <p:cNvPr id="4" name="Folienbildplatzhalter 3"/>
          <p:cNvSpPr>
            <a:spLocks noGrp="1" noRot="1" noChangeAspect="1"/>
          </p:cNvSpPr>
          <p:nvPr>
            <p:ph type="sldImg" idx="2"/>
          </p:nvPr>
        </p:nvSpPr>
        <p:spPr>
          <a:xfrm>
            <a:off x="1166813" y="1243013"/>
            <a:ext cx="4471987" cy="3355975"/>
          </a:xfrm>
          <a:prstGeom prst="rect">
            <a:avLst/>
          </a:prstGeom>
          <a:noFill/>
          <a:ln w="12700">
            <a:solidFill>
              <a:prstClr val="black"/>
            </a:solidFill>
          </a:ln>
        </p:spPr>
        <p:txBody>
          <a:bodyPr vert="horz" lIns="91440" tIns="45720" rIns="91440" bIns="45720" rtlCol="0" anchor="ctr"/>
          <a:lstStyle/>
          <a:p>
            <a:endParaRPr lang="de-AT"/>
          </a:p>
        </p:txBody>
      </p:sp>
      <p:sp>
        <p:nvSpPr>
          <p:cNvPr id="5" name="Notizenplatzhalter 4"/>
          <p:cNvSpPr>
            <a:spLocks noGrp="1"/>
          </p:cNvSpPr>
          <p:nvPr>
            <p:ph type="body" sz="quarter" idx="3"/>
          </p:nvPr>
        </p:nvSpPr>
        <p:spPr>
          <a:xfrm>
            <a:off x="680562" y="4785598"/>
            <a:ext cx="5444490" cy="3915489"/>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6" name="Fußzeilenplatzhalter 5"/>
          <p:cNvSpPr>
            <a:spLocks noGrp="1"/>
          </p:cNvSpPr>
          <p:nvPr>
            <p:ph type="ftr" sz="quarter" idx="4"/>
          </p:nvPr>
        </p:nvSpPr>
        <p:spPr>
          <a:xfrm>
            <a:off x="0" y="9445170"/>
            <a:ext cx="2949099" cy="498931"/>
          </a:xfrm>
          <a:prstGeom prst="rect">
            <a:avLst/>
          </a:prstGeom>
        </p:spPr>
        <p:txBody>
          <a:bodyPr vert="horz" lIns="91440" tIns="45720" rIns="91440" bIns="45720" rtlCol="0" anchor="b"/>
          <a:lstStyle>
            <a:lvl1pPr algn="l">
              <a:defRPr sz="1200"/>
            </a:lvl1pPr>
          </a:lstStyle>
          <a:p>
            <a:endParaRPr lang="de-AT"/>
          </a:p>
        </p:txBody>
      </p:sp>
      <p:sp>
        <p:nvSpPr>
          <p:cNvPr id="7" name="Foliennummernplatzhalter 6"/>
          <p:cNvSpPr>
            <a:spLocks noGrp="1"/>
          </p:cNvSpPr>
          <p:nvPr>
            <p:ph type="sldNum" sz="quarter" idx="5"/>
          </p:nvPr>
        </p:nvSpPr>
        <p:spPr>
          <a:xfrm>
            <a:off x="3854939" y="9445170"/>
            <a:ext cx="2949099" cy="498931"/>
          </a:xfrm>
          <a:prstGeom prst="rect">
            <a:avLst/>
          </a:prstGeom>
        </p:spPr>
        <p:txBody>
          <a:bodyPr vert="horz" lIns="91440" tIns="45720" rIns="91440" bIns="45720" rtlCol="0" anchor="b"/>
          <a:lstStyle>
            <a:lvl1pPr algn="r">
              <a:defRPr sz="1200"/>
            </a:lvl1pPr>
          </a:lstStyle>
          <a:p>
            <a:fld id="{5BC9136F-CA9D-4FE5-85DC-58A8F95C26FC}" type="slidenum">
              <a:rPr lang="de-AT" smtClean="0"/>
              <a:t>‹Nr.›</a:t>
            </a:fld>
            <a:endParaRPr lang="de-AT"/>
          </a:p>
        </p:txBody>
      </p:sp>
    </p:spTree>
    <p:extLst>
      <p:ext uri="{BB962C8B-B14F-4D97-AF65-F5344CB8AC3E}">
        <p14:creationId xmlns:p14="http://schemas.microsoft.com/office/powerpoint/2010/main" val="12040092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reativecommons.org/licenses/by-nc/4.0/"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saferinternet.at/projekte/kettenbrief-handy/"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www.rataufdraht.at/"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www.ombudsstelle.at/"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b="1" dirty="0">
                <a:latin typeface="Arial" panose="020B0604020202020204" pitchFamily="34" charset="0"/>
                <a:ea typeface="ＭＳ Ｐゴシック" panose="020B0600070205080204" pitchFamily="34" charset="-128"/>
              </a:rPr>
              <a:t>Saferinternet.at</a:t>
            </a:r>
            <a:r>
              <a:rPr lang="de-DE" altLang="de-DE" dirty="0">
                <a:latin typeface="Arial" panose="020B0604020202020204" pitchFamily="34" charset="0"/>
                <a:ea typeface="ＭＳ Ｐゴシック" panose="020B0600070205080204" pitchFamily="34" charset="-128"/>
              </a:rPr>
              <a:t> unterstützt Kinder, Jugendliche, Eltern und Lehrende beim sicheren, kompetenten und verantwortungsvollen Umgang mit digitalen Medien</a:t>
            </a:r>
            <a:r>
              <a:rPr lang="de-DE" altLang="de-DE" dirty="0">
                <a:latin typeface="Times" panose="02020603050405020304" pitchFamily="18" charset="0"/>
                <a:ea typeface="ＭＳ Ｐゴシック" panose="020B0600070205080204" pitchFamily="34" charset="-128"/>
              </a:rPr>
              <a:t>. Auf der Website </a:t>
            </a:r>
            <a:r>
              <a:rPr lang="de-DE" altLang="de-DE" u="sng" dirty="0">
                <a:latin typeface="Times" panose="02020603050405020304" pitchFamily="18" charset="0"/>
                <a:ea typeface="ＭＳ Ｐゴシック" panose="020B0600070205080204" pitchFamily="34" charset="-128"/>
              </a:rPr>
              <a:t>www.saferinternet.at</a:t>
            </a:r>
            <a:r>
              <a:rPr lang="de-DE" altLang="de-DE" dirty="0">
                <a:latin typeface="Times" panose="02020603050405020304" pitchFamily="18" charset="0"/>
                <a:ea typeface="ＭＳ Ｐゴシック" panose="020B0600070205080204" pitchFamily="34" charset="-128"/>
              </a:rPr>
              <a:t> finden sich aktuelle Informationen und Tipps, kostenlose Broschüren und Materialien zum Download, Beratungsangebote sowie das Veranstaltungsservice. </a:t>
            </a:r>
            <a:r>
              <a:rPr lang="de-DE" altLang="de-DE" dirty="0">
                <a:latin typeface="Arial" panose="020B0604020202020204" pitchFamily="34" charset="0"/>
                <a:ea typeface="ＭＳ Ｐゴシック" panose="020B0600070205080204" pitchFamily="34" charset="-128"/>
              </a:rPr>
              <a:t>Die Initiative wird im Auftrag der Europäischen Kommission im Rahmen des CEF/Telecom-Programms umgesetzt.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altLang="de-DE" b="1" dirty="0">
              <a:latin typeface="Arial" panose="020B0604020202020204" pitchFamily="34"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AT" altLang="de-DE" sz="1200" b="0" i="0" kern="1200" dirty="0">
                <a:solidFill>
                  <a:schemeClr val="tx1"/>
                </a:solidFill>
                <a:effectLst/>
                <a:latin typeface="+mn-lt"/>
                <a:ea typeface="+mn-ea"/>
                <a:cs typeface="+mn-cs"/>
              </a:rPr>
              <a:t>Bild: Saferinternet.at, </a:t>
            </a:r>
            <a:r>
              <a:rPr lang="de-AT" dirty="0">
                <a:hlinkClick r:id="rId3"/>
              </a:rPr>
              <a:t>CC-BY-NC 4.0</a:t>
            </a:r>
            <a:endParaRPr lang="de-DE" altLang="de-DE" dirty="0">
              <a:latin typeface="Arial" panose="020B0604020202020204" pitchFamily="34" charset="0"/>
              <a:ea typeface="ＭＳ Ｐゴシック" panose="020B0600070205080204" pitchFamily="34" charset="-128"/>
            </a:endParaRPr>
          </a:p>
        </p:txBody>
      </p:sp>
      <p:sp>
        <p:nvSpPr>
          <p:cNvPr id="4" name="Foliennummernplatzhalter 3"/>
          <p:cNvSpPr>
            <a:spLocks noGrp="1"/>
          </p:cNvSpPr>
          <p:nvPr>
            <p:ph type="sldNum" sz="quarter" idx="10"/>
          </p:nvPr>
        </p:nvSpPr>
        <p:spPr/>
        <p:txBody>
          <a:bodyPr/>
          <a:lstStyle/>
          <a:p>
            <a:fld id="{5BC9136F-CA9D-4FE5-85DC-58A8F95C26FC}" type="slidenum">
              <a:rPr lang="de-AT" smtClean="0"/>
              <a:t>1</a:t>
            </a:fld>
            <a:endParaRPr lang="de-AT"/>
          </a:p>
        </p:txBody>
      </p:sp>
    </p:spTree>
    <p:extLst>
      <p:ext uri="{BB962C8B-B14F-4D97-AF65-F5344CB8AC3E}">
        <p14:creationId xmlns:p14="http://schemas.microsoft.com/office/powerpoint/2010/main" val="23827235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ltLang="de-DE" dirty="0">
              <a:latin typeface="Arial" panose="020B0604020202020204" pitchFamily="34" charset="0"/>
              <a:ea typeface="ＭＳ Ｐゴシック" panose="020B0600070205080204" pitchFamily="34" charset="-128"/>
            </a:endParaRPr>
          </a:p>
          <a:p>
            <a:r>
              <a:rPr lang="de-AT" altLang="de-DE" dirty="0">
                <a:latin typeface="Arial" panose="020B0604020202020204" pitchFamily="34" charset="0"/>
                <a:ea typeface="ＭＳ Ｐゴシック" panose="020B0600070205080204" pitchFamily="34" charset="-128"/>
              </a:rPr>
              <a:t>Um Risiken zu vermeiden und einzudämmen, sind Aufklärung, eine gute Beziehung und Verständnis für die Jugendlichen wichtig. </a:t>
            </a:r>
          </a:p>
          <a:p>
            <a:endParaRPr lang="de-AT" altLang="de-DE" dirty="0">
              <a:latin typeface="Arial" panose="020B0604020202020204" pitchFamily="34"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AT" altLang="de-DE" b="1" dirty="0">
                <a:latin typeface="Arial" panose="020B0604020202020204" pitchFamily="34" charset="0"/>
                <a:ea typeface="ＭＳ Ｐゴシック" panose="020B0600070205080204" pitchFamily="34" charset="-128"/>
              </a:rPr>
              <a:t>Cyber-Mobbing </a:t>
            </a:r>
            <a:r>
              <a:rPr lang="de-AT" altLang="de-DE" dirty="0">
                <a:latin typeface="Arial" panose="020B0604020202020204" pitchFamily="34" charset="0"/>
                <a:ea typeface="ＭＳ Ｐゴシック" panose="020B0600070205080204" pitchFamily="34" charset="-128"/>
              </a:rPr>
              <a:t>meint das absichtliche Beleidigen, Bloßstellen</a:t>
            </a:r>
            <a:r>
              <a:rPr lang="de-AT" altLang="de-DE" baseline="0" dirty="0">
                <a:latin typeface="Arial" panose="020B0604020202020204" pitchFamily="34" charset="0"/>
                <a:ea typeface="ＭＳ Ｐゴシック" panose="020B0600070205080204" pitchFamily="34" charset="-128"/>
              </a:rPr>
              <a:t> oder Belästigen über Internet und Handy – meist über einen längeren Zeitraum hinweg. Cyber-Mobbing kann rund um die Uhr stattfinden und online schnell viele Leute erreichen. Beispiele für Cyber-Mobbing: Beschimpfungen in Facebook-Kommentaren oder WhatsApp-Gruppen, Fake-Profile in Sozialen Netzwerken, beschämende Videos auf YouTube, Ausschluss aus Gruppen, Verbreiten von Lügen etc. Nehmen Sie Ihr Kind unbedingt ernst! Hilfe bietet im Ernstfall die Notrufnummer 147 Rat auf Draht (einfach 147 wählen oder online unter </a:t>
            </a:r>
            <a:r>
              <a:rPr lang="de-AT" altLang="de-DE" u="sng" baseline="0" dirty="0">
                <a:latin typeface="Arial" panose="020B0604020202020204" pitchFamily="34" charset="0"/>
                <a:ea typeface="ＭＳ Ｐゴシック" panose="020B0600070205080204" pitchFamily="34" charset="-128"/>
              </a:rPr>
              <a:t>www.rataufdraht.at</a:t>
            </a:r>
            <a:r>
              <a:rPr lang="de-AT" altLang="de-DE" baseline="0" dirty="0">
                <a:latin typeface="Arial" panose="020B0604020202020204" pitchFamily="34" charset="0"/>
                <a:ea typeface="ＭＳ Ｐゴシック" panose="020B0600070205080204" pitchFamily="34" charset="-128"/>
              </a:rPr>
              <a:t>). Blockieren Sie gemeinsam mit Ihrem Kind die TäterInnen in den Sozialen Netzwerken und sammeln Sie Beweise (z. B. Screenshots). Seit 1.1.2016 ist Cyber-Mobbing ein eigener Straftatbestand im österreichischen Strafgesetzbuch – erstatten Sie in schlimmen Fällen Anzeige.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altLang="de-DE" baseline="0" dirty="0">
              <a:latin typeface="Arial" panose="020B0604020202020204" pitchFamily="34" charset="0"/>
              <a:ea typeface="ＭＳ Ｐゴシック" panose="020B0600070205080204" pitchFamily="34" charset="-128"/>
            </a:endParaRPr>
          </a:p>
          <a:p>
            <a:r>
              <a:rPr lang="de-AT" b="1" dirty="0">
                <a:solidFill>
                  <a:schemeClr val="tx1"/>
                </a:solidFill>
                <a:latin typeface="Gill Sans MT" panose="020B0502020104020203" pitchFamily="34" charset="0"/>
              </a:rPr>
              <a:t>Was ist </a:t>
            </a:r>
            <a:r>
              <a:rPr lang="de-AT" b="1" dirty="0" err="1">
                <a:solidFill>
                  <a:schemeClr val="tx1"/>
                </a:solidFill>
                <a:latin typeface="Gill Sans MT" panose="020B0502020104020203" pitchFamily="34" charset="0"/>
              </a:rPr>
              <a:t>Smack</a:t>
            </a:r>
            <a:r>
              <a:rPr lang="de-AT" b="1" dirty="0">
                <a:solidFill>
                  <a:schemeClr val="tx1"/>
                </a:solidFill>
                <a:latin typeface="Gill Sans MT" panose="020B0502020104020203" pitchFamily="34" charset="0"/>
              </a:rPr>
              <a:t>/</a:t>
            </a:r>
            <a:r>
              <a:rPr lang="de-AT" b="1" dirty="0" err="1">
                <a:solidFill>
                  <a:schemeClr val="tx1"/>
                </a:solidFill>
                <a:latin typeface="Gill Sans MT" panose="020B0502020104020203" pitchFamily="34" charset="0"/>
              </a:rPr>
              <a:t>Slap</a:t>
            </a:r>
            <a:r>
              <a:rPr lang="de-AT" b="1" dirty="0">
                <a:solidFill>
                  <a:schemeClr val="tx1"/>
                </a:solidFill>
                <a:latin typeface="Gill Sans MT" panose="020B0502020104020203" pitchFamily="34" charset="0"/>
              </a:rPr>
              <a:t> Cam?</a:t>
            </a:r>
          </a:p>
          <a:p>
            <a:r>
              <a:rPr lang="de-AT" altLang="de-DE" dirty="0">
                <a:solidFill>
                  <a:schemeClr val="tx1"/>
                </a:solidFill>
                <a:latin typeface="Gill Sans MT" panose="020B0502020104020203" pitchFamily="34" charset="0"/>
                <a:ea typeface="ＭＳ Ｐゴシック" panose="020B0600070205080204" pitchFamily="34" charset="-128"/>
              </a:rPr>
              <a:t>Angriffe auf Personen, die mit dem Handy mitgefilmt und anschließend verbreitet werden</a:t>
            </a:r>
            <a:endParaRPr lang="de-DE" dirty="0">
              <a:solidFill>
                <a:schemeClr val="tx1"/>
              </a:solidFill>
              <a:latin typeface="Gill Sans MT" panose="020B05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AT" altLang="de-DE" dirty="0">
              <a:latin typeface="Arial" panose="020B0604020202020204" pitchFamily="34"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AT" altLang="de-DE" dirty="0">
                <a:latin typeface="Arial" panose="020B0604020202020204" pitchFamily="34" charset="0"/>
                <a:ea typeface="ＭＳ Ｐゴシック" panose="020B0600070205080204" pitchFamily="34" charset="-128"/>
              </a:rPr>
              <a:t>Das Phänomen </a:t>
            </a:r>
            <a:r>
              <a:rPr lang="de-AT" altLang="de-DE" b="1" dirty="0">
                <a:latin typeface="Arial" panose="020B0604020202020204" pitchFamily="34" charset="0"/>
                <a:ea typeface="ＭＳ Ｐゴシック" panose="020B0600070205080204" pitchFamily="34" charset="-128"/>
              </a:rPr>
              <a:t>Cyber-Grooming</a:t>
            </a:r>
            <a:r>
              <a:rPr lang="de-AT" altLang="de-DE" dirty="0">
                <a:latin typeface="Arial" panose="020B0604020202020204" pitchFamily="34" charset="0"/>
                <a:ea typeface="ＭＳ Ｐゴシック" panose="020B0600070205080204" pitchFamily="34" charset="-128"/>
              </a:rPr>
              <a:t> lässt sich oftmals vermeiden, wenn Jugendliche einfache Chatregeln befolgen und sich v. a. niemals alleine mit Fremden treffen. Möglichkeiten, um sicher zu stellen, dass die Person am Ende der Leitung wirklich auch ein Jugendlicher ist: jugendliche Sprache, Schreib- und Grammatikfehler, Themen (wie schnell und kompetent antwortet die Person zu spezifischen Themen), Webcam, …</a:t>
            </a:r>
          </a:p>
          <a:p>
            <a:endParaRPr lang="de-AT" altLang="de-DE" dirty="0">
              <a:latin typeface="Arial" panose="020B0604020202020204" pitchFamily="34" charset="0"/>
              <a:ea typeface="ＭＳ Ｐゴシック" panose="020B0600070205080204" pitchFamily="34" charset="-128"/>
            </a:endParaRPr>
          </a:p>
          <a:p>
            <a:r>
              <a:rPr lang="de-AT" b="1" dirty="0">
                <a:solidFill>
                  <a:schemeClr val="tx1"/>
                </a:solidFill>
                <a:latin typeface="Gill Sans MT" panose="020B0502020104020203" pitchFamily="34" charset="0"/>
              </a:rPr>
              <a:t>Was ist </a:t>
            </a:r>
            <a:r>
              <a:rPr lang="de-AT" b="1" dirty="0" err="1">
                <a:solidFill>
                  <a:schemeClr val="tx1"/>
                </a:solidFill>
                <a:latin typeface="Gill Sans MT" panose="020B0502020104020203" pitchFamily="34" charset="0"/>
              </a:rPr>
              <a:t>Sextortion</a:t>
            </a:r>
            <a:r>
              <a:rPr lang="de-AT" b="1" dirty="0">
                <a:solidFill>
                  <a:schemeClr val="tx1"/>
                </a:solidFill>
                <a:latin typeface="Gill Sans MT" panose="020B0502020104020203" pitchFamily="34" charset="0"/>
              </a:rPr>
              <a:t>?</a:t>
            </a:r>
          </a:p>
          <a:p>
            <a:r>
              <a:rPr lang="de-AT" dirty="0">
                <a:solidFill>
                  <a:schemeClr val="tx1"/>
                </a:solidFill>
                <a:latin typeface="Gill Sans MT" panose="020B0502020104020203" pitchFamily="34" charset="0"/>
                <a:cs typeface="Arial" pitchFamily="34" charset="0"/>
              </a:rPr>
              <a:t>Betrugsmasche, bei der Opfer nach Video-Sex-Chats mit den Aufnahmen erpresst werden</a:t>
            </a:r>
          </a:p>
        </p:txBody>
      </p:sp>
      <p:sp>
        <p:nvSpPr>
          <p:cNvPr id="4" name="Foliennummernplatzhalter 3"/>
          <p:cNvSpPr>
            <a:spLocks noGrp="1"/>
          </p:cNvSpPr>
          <p:nvPr>
            <p:ph type="sldNum" sz="quarter" idx="10"/>
          </p:nvPr>
        </p:nvSpPr>
        <p:spPr/>
        <p:txBody>
          <a:bodyPr/>
          <a:lstStyle/>
          <a:p>
            <a:fld id="{5BC9136F-CA9D-4FE5-85DC-58A8F95C26FC}" type="slidenum">
              <a:rPr lang="de-AT" smtClean="0"/>
              <a:t>10</a:t>
            </a:fld>
            <a:endParaRPr lang="de-AT"/>
          </a:p>
        </p:txBody>
      </p:sp>
    </p:spTree>
    <p:extLst>
      <p:ext uri="{BB962C8B-B14F-4D97-AF65-F5344CB8AC3E}">
        <p14:creationId xmlns:p14="http://schemas.microsoft.com/office/powerpoint/2010/main" val="25324409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ltLang="de-DE" dirty="0">
              <a:latin typeface="Arial" panose="020B0604020202020204" pitchFamily="34" charset="0"/>
              <a:ea typeface="ＭＳ Ｐゴシック" panose="020B0600070205080204" pitchFamily="34" charset="-128"/>
            </a:endParaRPr>
          </a:p>
          <a:p>
            <a:r>
              <a:rPr lang="de-AT" altLang="de-DE" dirty="0">
                <a:latin typeface="Arial" panose="020B0604020202020204" pitchFamily="34" charset="0"/>
                <a:ea typeface="ＭＳ Ｐゴシック" panose="020B0600070205080204" pitchFamily="34" charset="-128"/>
              </a:rPr>
              <a:t>Um Risiken zu vermeiden und einzudämmen, sind Aufklärung, eine gute Beziehung und Verständnis für die Jugendlichen wichtig. </a:t>
            </a:r>
          </a:p>
          <a:p>
            <a:endParaRPr lang="de-AT" altLang="de-DE" dirty="0">
              <a:latin typeface="Arial" panose="020B0604020202020204" pitchFamily="34"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AT" altLang="de-DE" b="1" dirty="0">
                <a:latin typeface="Arial" panose="020B0604020202020204" pitchFamily="34" charset="0"/>
                <a:ea typeface="ＭＳ Ｐゴシック" panose="020B0600070205080204" pitchFamily="34" charset="-128"/>
              </a:rPr>
              <a:t>Cyber-Mobbing </a:t>
            </a:r>
            <a:r>
              <a:rPr lang="de-AT" altLang="de-DE" dirty="0">
                <a:latin typeface="Arial" panose="020B0604020202020204" pitchFamily="34" charset="0"/>
                <a:ea typeface="ＭＳ Ｐゴシック" panose="020B0600070205080204" pitchFamily="34" charset="-128"/>
              </a:rPr>
              <a:t>meint das absichtliche Beleidigen, Bloßstellen</a:t>
            </a:r>
            <a:r>
              <a:rPr lang="de-AT" altLang="de-DE" baseline="0" dirty="0">
                <a:latin typeface="Arial" panose="020B0604020202020204" pitchFamily="34" charset="0"/>
                <a:ea typeface="ＭＳ Ｐゴシック" panose="020B0600070205080204" pitchFamily="34" charset="-128"/>
              </a:rPr>
              <a:t> oder Belästigen über Internet und Handy – meist über einen längeren Zeitraum hinweg. Cyber-Mobbing kann rund um die Uhr stattfinden und online schnell viele Leute erreichen. Beispiele für Cyber-Mobbing: Beschimpfungen in Facebook-Kommentaren oder WhatsApp-Gruppen, Fake-Profile in Sozialen Netzwerken, beschämende Videos auf YouTube, Ausschluss aus Gruppen, Verbreiten von Lügen etc. Nehmen Sie Ihr Kind unbedingt ernst! Hilfe bietet im Ernstfall die Notrufnummer 147 Rat auf Draht (einfach 147 wählen oder online unter </a:t>
            </a:r>
            <a:r>
              <a:rPr lang="de-AT" altLang="de-DE" u="sng" baseline="0" dirty="0">
                <a:latin typeface="Arial" panose="020B0604020202020204" pitchFamily="34" charset="0"/>
                <a:ea typeface="ＭＳ Ｐゴシック" panose="020B0600070205080204" pitchFamily="34" charset="-128"/>
              </a:rPr>
              <a:t>www.rataufdraht.at</a:t>
            </a:r>
            <a:r>
              <a:rPr lang="de-AT" altLang="de-DE" baseline="0" dirty="0">
                <a:latin typeface="Arial" panose="020B0604020202020204" pitchFamily="34" charset="0"/>
                <a:ea typeface="ＭＳ Ｐゴシック" panose="020B0600070205080204" pitchFamily="34" charset="-128"/>
              </a:rPr>
              <a:t>). Blockieren Sie gemeinsam mit Ihrem Kind die TäterInnen in den Sozialen Netzwerken und sammeln Sie Beweise (z. B. Screenshots). Seit 1.1.2016 ist Cyber-Mobbing ein eigener Straftatbestand im österreichischen Strafgesetzbuch – erstatten Sie in schlimmen Fällen Anzeige.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altLang="de-DE" baseline="0" dirty="0">
              <a:latin typeface="Arial" panose="020B0604020202020204" pitchFamily="34" charset="0"/>
              <a:ea typeface="ＭＳ Ｐゴシック" panose="020B0600070205080204" pitchFamily="34" charset="-128"/>
            </a:endParaRPr>
          </a:p>
          <a:p>
            <a:r>
              <a:rPr lang="de-AT" b="1" dirty="0">
                <a:solidFill>
                  <a:schemeClr val="tx1"/>
                </a:solidFill>
                <a:latin typeface="Gill Sans MT" panose="020B0502020104020203" pitchFamily="34" charset="0"/>
              </a:rPr>
              <a:t>Was ist </a:t>
            </a:r>
            <a:r>
              <a:rPr lang="de-AT" b="1" dirty="0" err="1">
                <a:solidFill>
                  <a:schemeClr val="tx1"/>
                </a:solidFill>
                <a:latin typeface="Gill Sans MT" panose="020B0502020104020203" pitchFamily="34" charset="0"/>
              </a:rPr>
              <a:t>Smack</a:t>
            </a:r>
            <a:r>
              <a:rPr lang="de-AT" b="1" dirty="0">
                <a:solidFill>
                  <a:schemeClr val="tx1"/>
                </a:solidFill>
                <a:latin typeface="Gill Sans MT" panose="020B0502020104020203" pitchFamily="34" charset="0"/>
              </a:rPr>
              <a:t>/</a:t>
            </a:r>
            <a:r>
              <a:rPr lang="de-AT" b="1" dirty="0" err="1">
                <a:solidFill>
                  <a:schemeClr val="tx1"/>
                </a:solidFill>
                <a:latin typeface="Gill Sans MT" panose="020B0502020104020203" pitchFamily="34" charset="0"/>
              </a:rPr>
              <a:t>Slap</a:t>
            </a:r>
            <a:r>
              <a:rPr lang="de-AT" b="1" dirty="0">
                <a:solidFill>
                  <a:schemeClr val="tx1"/>
                </a:solidFill>
                <a:latin typeface="Gill Sans MT" panose="020B0502020104020203" pitchFamily="34" charset="0"/>
              </a:rPr>
              <a:t> Cam?</a:t>
            </a:r>
          </a:p>
          <a:p>
            <a:r>
              <a:rPr lang="de-AT" altLang="de-DE" dirty="0">
                <a:solidFill>
                  <a:schemeClr val="tx1"/>
                </a:solidFill>
                <a:latin typeface="Gill Sans MT" panose="020B0502020104020203" pitchFamily="34" charset="0"/>
                <a:ea typeface="ＭＳ Ｐゴシック" panose="020B0600070205080204" pitchFamily="34" charset="-128"/>
              </a:rPr>
              <a:t>Angriffe auf Personen, die mit dem Handy mitgefilmt und anschließend verbreitet werden</a:t>
            </a:r>
            <a:endParaRPr lang="de-DE" dirty="0">
              <a:solidFill>
                <a:schemeClr val="tx1"/>
              </a:solidFill>
              <a:latin typeface="Gill Sans MT" panose="020B05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AT" altLang="de-DE" dirty="0">
              <a:latin typeface="Arial" panose="020B0604020202020204" pitchFamily="34"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AT" altLang="de-DE" dirty="0">
                <a:latin typeface="Arial" panose="020B0604020202020204" pitchFamily="34" charset="0"/>
                <a:ea typeface="ＭＳ Ｐゴシック" panose="020B0600070205080204" pitchFamily="34" charset="-128"/>
              </a:rPr>
              <a:t>Das Phänomen </a:t>
            </a:r>
            <a:r>
              <a:rPr lang="de-AT" altLang="de-DE" b="1" dirty="0">
                <a:latin typeface="Arial" panose="020B0604020202020204" pitchFamily="34" charset="0"/>
                <a:ea typeface="ＭＳ Ｐゴシック" panose="020B0600070205080204" pitchFamily="34" charset="-128"/>
              </a:rPr>
              <a:t>Cyber-Grooming</a:t>
            </a:r>
            <a:r>
              <a:rPr lang="de-AT" altLang="de-DE" dirty="0">
                <a:latin typeface="Arial" panose="020B0604020202020204" pitchFamily="34" charset="0"/>
                <a:ea typeface="ＭＳ Ｐゴシック" panose="020B0600070205080204" pitchFamily="34" charset="-128"/>
              </a:rPr>
              <a:t> lässt sich oftmals vermeiden, wenn Jugendliche einfache Chatregeln befolgen und sich v. a. niemals alleine mit Fremden treffen. Möglichkeiten, um sicher zu stellen, dass die Person am Ende der Leitung wirklich auch ein Jugendlicher ist: jugendliche Sprache, Schreib- und Grammatikfehler, Themen (wie schnell und kompetent antwortet die Person zu spezifischen Themen), Webcam, …</a:t>
            </a:r>
          </a:p>
          <a:p>
            <a:endParaRPr lang="de-AT" altLang="de-DE" dirty="0">
              <a:latin typeface="Arial" panose="020B0604020202020204" pitchFamily="34" charset="0"/>
              <a:ea typeface="ＭＳ Ｐゴシック" panose="020B0600070205080204" pitchFamily="34" charset="-128"/>
            </a:endParaRPr>
          </a:p>
          <a:p>
            <a:r>
              <a:rPr lang="de-AT" b="1" dirty="0">
                <a:solidFill>
                  <a:schemeClr val="tx1"/>
                </a:solidFill>
                <a:latin typeface="Gill Sans MT" panose="020B0502020104020203" pitchFamily="34" charset="0"/>
              </a:rPr>
              <a:t>Was ist </a:t>
            </a:r>
            <a:r>
              <a:rPr lang="de-AT" b="1" dirty="0" err="1">
                <a:solidFill>
                  <a:schemeClr val="tx1"/>
                </a:solidFill>
                <a:latin typeface="Gill Sans MT" panose="020B0502020104020203" pitchFamily="34" charset="0"/>
              </a:rPr>
              <a:t>Sextortion</a:t>
            </a:r>
            <a:r>
              <a:rPr lang="de-AT" b="1" dirty="0">
                <a:solidFill>
                  <a:schemeClr val="tx1"/>
                </a:solidFill>
                <a:latin typeface="Gill Sans MT" panose="020B0502020104020203" pitchFamily="34" charset="0"/>
              </a:rPr>
              <a:t>?</a:t>
            </a:r>
          </a:p>
          <a:p>
            <a:r>
              <a:rPr lang="de-AT" dirty="0">
                <a:solidFill>
                  <a:schemeClr val="tx1"/>
                </a:solidFill>
                <a:latin typeface="Gill Sans MT" panose="020B0502020104020203" pitchFamily="34" charset="0"/>
                <a:cs typeface="Arial" pitchFamily="34" charset="0"/>
              </a:rPr>
              <a:t>Betrugsmasche, bei der Opfer nach Video-Sex-Chats mit den Aufnahmen erpresst werden</a:t>
            </a:r>
          </a:p>
        </p:txBody>
      </p:sp>
      <p:sp>
        <p:nvSpPr>
          <p:cNvPr id="4" name="Foliennummernplatzhalter 3"/>
          <p:cNvSpPr>
            <a:spLocks noGrp="1"/>
          </p:cNvSpPr>
          <p:nvPr>
            <p:ph type="sldNum" sz="quarter" idx="10"/>
          </p:nvPr>
        </p:nvSpPr>
        <p:spPr/>
        <p:txBody>
          <a:bodyPr/>
          <a:lstStyle/>
          <a:p>
            <a:fld id="{5BC9136F-CA9D-4FE5-85DC-58A8F95C26FC}" type="slidenum">
              <a:rPr lang="de-AT" smtClean="0"/>
              <a:t>11</a:t>
            </a:fld>
            <a:endParaRPr lang="de-AT"/>
          </a:p>
        </p:txBody>
      </p:sp>
    </p:spTree>
    <p:extLst>
      <p:ext uri="{BB962C8B-B14F-4D97-AF65-F5344CB8AC3E}">
        <p14:creationId xmlns:p14="http://schemas.microsoft.com/office/powerpoint/2010/main" val="13044190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altLang="de-DE" b="1" dirty="0">
                <a:latin typeface="Arial" panose="020B0604020202020204" pitchFamily="34" charset="0"/>
                <a:ea typeface="ＭＳ Ｐゴシック" panose="020B0600070205080204" pitchFamily="34" charset="-128"/>
              </a:rPr>
              <a:t>Was ist WhatsApp? </a:t>
            </a:r>
            <a:r>
              <a:rPr lang="de-AT" altLang="de-DE" dirty="0">
                <a:latin typeface="Arial" panose="020B0604020202020204" pitchFamily="34" charset="0"/>
                <a:ea typeface="ＭＳ Ｐゴシック" panose="020B0600070205080204" pitchFamily="34" charset="-128"/>
              </a:rPr>
              <a:t>WhatsApp ist eine Messenger-App, mit der Textnachrichten, Fotos, Video- und Audiodateien verschickt werden können. Das funktioniert über die Internetverbindung des Handys oder im WLAN. Es kann entweder zu zweit oder in Gruppen (bis zu 256 Personen) gechattet werden. Auch Telefonieren und Videotelefonieren ist mit WhatsApp möglich – besser nur mit WLAN-Verbindung, um das Datenvolumen zu schonen.</a:t>
            </a:r>
          </a:p>
          <a:p>
            <a:endParaRPr lang="de-AT" altLang="de-DE" dirty="0">
              <a:latin typeface="Arial" panose="020B0604020202020204" pitchFamily="34" charset="0"/>
              <a:ea typeface="ＭＳ Ｐゴシック" panose="020B0600070205080204" pitchFamily="34" charset="-128"/>
            </a:endParaRPr>
          </a:p>
          <a:p>
            <a:r>
              <a:rPr lang="de-AT" altLang="de-DE" b="1" dirty="0">
                <a:latin typeface="Arial" panose="020B0604020202020204" pitchFamily="34" charset="0"/>
                <a:ea typeface="ＭＳ Ｐゴシック" panose="020B0600070205080204" pitchFamily="34" charset="-128"/>
              </a:rPr>
              <a:t>Wie funktioniert WhatsApp? </a:t>
            </a:r>
            <a:r>
              <a:rPr lang="de-DE" altLang="zh-CN" dirty="0">
                <a:latin typeface="Arial" panose="020B0604020202020204" pitchFamily="34" charset="0"/>
                <a:ea typeface="WenQuanYi Micro Hei"/>
                <a:cs typeface="Arial" panose="020B0604020202020204" pitchFamily="34" charset="0"/>
              </a:rPr>
              <a:t>WhatsApp greift auf die Telefonnummern im Adressbuch zu und prüft, welche der Nummern bei </a:t>
            </a:r>
            <a:r>
              <a:rPr lang="de-DE" altLang="zh-CN" i="0" dirty="0">
                <a:latin typeface="Arial" panose="020B0604020202020204" pitchFamily="34" charset="0"/>
                <a:ea typeface="WenQuanYi Micro Hei"/>
                <a:cs typeface="Arial" panose="020B0604020202020204" pitchFamily="34" charset="0"/>
              </a:rPr>
              <a:t>WhatsApp</a:t>
            </a:r>
            <a:r>
              <a:rPr lang="de-DE" altLang="zh-CN" i="1" dirty="0">
                <a:latin typeface="Arial" panose="020B0604020202020204" pitchFamily="34" charset="0"/>
                <a:ea typeface="WenQuanYi Micro Hei"/>
                <a:cs typeface="Arial" panose="020B0604020202020204" pitchFamily="34" charset="0"/>
              </a:rPr>
              <a:t> </a:t>
            </a:r>
            <a:r>
              <a:rPr lang="de-DE" altLang="zh-CN" dirty="0">
                <a:latin typeface="Arial" panose="020B0604020202020204" pitchFamily="34" charset="0"/>
                <a:ea typeface="WenQuanYi Micro Hei"/>
                <a:cs typeface="Arial" panose="020B0604020202020204" pitchFamily="34" charset="0"/>
              </a:rPr>
              <a:t>registriert sind. So erscheinen alle </a:t>
            </a:r>
            <a:r>
              <a:rPr lang="de-DE" altLang="zh-CN" i="0" dirty="0">
                <a:latin typeface="Arial" panose="020B0604020202020204" pitchFamily="34" charset="0"/>
                <a:ea typeface="WenQuanYi Micro Hei"/>
                <a:cs typeface="Arial" panose="020B0604020202020204" pitchFamily="34" charset="0"/>
              </a:rPr>
              <a:t>WhatsApp</a:t>
            </a:r>
            <a:r>
              <a:rPr lang="de-DE" altLang="zh-CN" dirty="0">
                <a:latin typeface="Arial" panose="020B0604020202020204" pitchFamily="34" charset="0"/>
                <a:ea typeface="WenQuanYi Micro Hei"/>
                <a:cs typeface="Arial" panose="020B0604020202020204" pitchFamily="34" charset="0"/>
              </a:rPr>
              <a:t>-NutzerInnen aus den eigenen Kontakten automatisch in der WhatsApp-Kontakteansicht und in den Chats.</a:t>
            </a:r>
          </a:p>
          <a:p>
            <a:endParaRPr lang="de-DE" altLang="zh-CN" dirty="0">
              <a:latin typeface="Arial" panose="020B0604020202020204" pitchFamily="34" charset="0"/>
              <a:ea typeface="ＭＳ Ｐゴシック" panose="020B0600070205080204" pitchFamily="34" charset="-128"/>
            </a:endParaRPr>
          </a:p>
          <a:p>
            <a:r>
              <a:rPr lang="de-DE" altLang="zh-CN" b="1" dirty="0">
                <a:latin typeface="Arial" panose="020B0604020202020204" pitchFamily="34" charset="0"/>
                <a:ea typeface="ＭＳ Ｐゴシック" panose="020B0600070205080204" pitchFamily="34" charset="-128"/>
              </a:rPr>
              <a:t>Was gilt es zu beachten? </a:t>
            </a:r>
            <a:r>
              <a:rPr lang="de-DE" altLang="zh-CN" b="0" dirty="0">
                <a:latin typeface="Arial" panose="020B0604020202020204" pitchFamily="34" charset="0"/>
                <a:ea typeface="ＭＳ Ｐゴシック" panose="020B0600070205080204" pitchFamily="34" charset="-128"/>
              </a:rPr>
              <a:t>Seit April 2016 wird die gesamte Kommunikation über WhatsApp mit einer Ende-zu-Ende-Verschlüsselung versehen. Das bedeutet, dass nur der/die </a:t>
            </a:r>
            <a:r>
              <a:rPr lang="de-DE" altLang="zh-CN" b="0" dirty="0" err="1">
                <a:latin typeface="Arial" panose="020B0604020202020204" pitchFamily="34" charset="0"/>
                <a:ea typeface="ＭＳ Ｐゴシック" panose="020B0600070205080204" pitchFamily="34" charset="-128"/>
              </a:rPr>
              <a:t>SenderIn</a:t>
            </a:r>
            <a:r>
              <a:rPr lang="de-DE" altLang="zh-CN" b="0" dirty="0">
                <a:latin typeface="Arial" panose="020B0604020202020204" pitchFamily="34" charset="0"/>
                <a:ea typeface="ＭＳ Ｐゴシック" panose="020B0600070205080204" pitchFamily="34" charset="-128"/>
              </a:rPr>
              <a:t> sowie der/die </a:t>
            </a:r>
            <a:r>
              <a:rPr lang="de-DE" altLang="zh-CN" b="0" dirty="0" err="1">
                <a:latin typeface="Arial" panose="020B0604020202020204" pitchFamily="34" charset="0"/>
                <a:ea typeface="ＭＳ Ｐゴシック" panose="020B0600070205080204" pitchFamily="34" charset="-128"/>
              </a:rPr>
              <a:t>EmpfängerIn</a:t>
            </a:r>
            <a:r>
              <a:rPr lang="de-DE" altLang="zh-CN" b="0" dirty="0">
                <a:latin typeface="Arial" panose="020B0604020202020204" pitchFamily="34" charset="0"/>
                <a:ea typeface="ＭＳ Ｐゴシック" panose="020B0600070205080204" pitchFamily="34" charset="-128"/>
              </a:rPr>
              <a:t> die verschickten Nachrichten, Fotos, Videos oder Dateien sehen können. Somit hat auch WhatsApp selbst keinen Zugriff auf die versendeten und empfangenen Inhalte.</a:t>
            </a:r>
          </a:p>
          <a:p>
            <a:r>
              <a:rPr lang="de-DE" altLang="zh-CN" b="0" dirty="0">
                <a:latin typeface="Arial" panose="020B0604020202020204" pitchFamily="34" charset="0"/>
                <a:ea typeface="ＭＳ Ｐゴシック" panose="020B0600070205080204" pitchFamily="34" charset="-128"/>
              </a:rPr>
              <a:t>Achtung:</a:t>
            </a:r>
            <a:r>
              <a:rPr lang="de-DE" altLang="zh-CN" b="0" baseline="0" dirty="0">
                <a:latin typeface="Arial" panose="020B0604020202020204" pitchFamily="34" charset="0"/>
                <a:ea typeface="ＭＳ Ｐゴシック" panose="020B0600070205080204" pitchFamily="34" charset="-128"/>
              </a:rPr>
              <a:t> WhatsApp gehört zum Facebook-Konzern und kann einzelne Informationen über NutzerInnen (z. B. die Telefonnummer oder den Online-Status) an Facebook weitergeben. </a:t>
            </a:r>
          </a:p>
          <a:p>
            <a:r>
              <a:rPr lang="de-DE" altLang="zh-CN" b="0" dirty="0">
                <a:latin typeface="Arial" panose="020B0604020202020204" pitchFamily="34" charset="0"/>
                <a:ea typeface="ＭＳ Ｐゴシック" panose="020B0600070205080204" pitchFamily="34" charset="-128"/>
              </a:rPr>
              <a:t>Trotz der technischen Sicherheit kann man nie sicher wissen, ob nicht der Empfänger oder die Empfängerin selbst private Inhalte an Dritte weiterleitet. Daher haben sensible Daten, wie Passwörter und Bankdaten, sowie freizügige Fotos nichts in WhatsApp verloren! </a:t>
            </a:r>
            <a:r>
              <a:rPr lang="de-AT" altLang="de-DE" dirty="0">
                <a:latin typeface="Arial" panose="020B0604020202020204" pitchFamily="34" charset="0"/>
                <a:ea typeface="ＭＳ Ｐゴシック" panose="020B0600070205080204" pitchFamily="34" charset="-128"/>
              </a:rPr>
              <a:t>Darüber hinaus sollten die regelmäßig angebotenen App-Updates durchgeführt werden.</a:t>
            </a:r>
            <a:endParaRPr lang="de-DE" altLang="de-DE" b="1" dirty="0">
              <a:latin typeface="Arial" panose="020B0604020202020204" pitchFamily="34" charset="0"/>
              <a:ea typeface="ＭＳ Ｐゴシック" panose="020B0600070205080204" pitchFamily="34" charset="-128"/>
            </a:endParaRPr>
          </a:p>
          <a:p>
            <a:endParaRPr lang="de-AT" altLang="de-DE" dirty="0">
              <a:latin typeface="Arial" panose="020B0604020202020204" pitchFamily="34"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AT" altLang="de-DE" b="1" dirty="0">
                <a:latin typeface="Arial" panose="020B0604020202020204" pitchFamily="34" charset="0"/>
                <a:ea typeface="ＭＳ Ｐゴシック" panose="020B0600070205080204" pitchFamily="34" charset="-128"/>
              </a:rPr>
              <a:t>Ab wann ist WhatsApp erlaubt? </a:t>
            </a:r>
            <a:r>
              <a:rPr lang="de-DE" altLang="de-DE" dirty="0">
                <a:latin typeface="Times" charset="0"/>
                <a:ea typeface="ＭＳ Ｐゴシック" pitchFamily="34" charset="-128"/>
              </a:rPr>
              <a:t>Das Mindestalter für einen eigenen WhatsApp-Account liegt offiziell bei 16 Jahren. </a:t>
            </a:r>
            <a:r>
              <a:rPr lang="de-DE" altLang="de-DE" baseline="0" dirty="0">
                <a:latin typeface="Times" charset="0"/>
                <a:ea typeface="ＭＳ Ｐゴシック" pitchFamily="34" charset="-128"/>
              </a:rPr>
              <a:t>Für Österreich kann möglicherweise aber von einem Mindestalter von 14 Jahren ausgegangen werden.</a:t>
            </a:r>
            <a:endParaRPr lang="de-AT" altLang="de-DE" dirty="0">
              <a:latin typeface="Arial" panose="020B0604020202020204" pitchFamily="34" charset="0"/>
              <a:ea typeface="ＭＳ Ｐゴシック" panose="020B0600070205080204" pitchFamily="34" charset="-128"/>
            </a:endParaRPr>
          </a:p>
          <a:p>
            <a:endParaRPr lang="de-AT" altLang="zh-CN" dirty="0">
              <a:latin typeface="Arial" panose="020B0604020202020204" pitchFamily="34" charset="0"/>
              <a:ea typeface="ＭＳ Ｐゴシック" panose="020B0600070205080204" pitchFamily="34" charset="-128"/>
            </a:endParaRPr>
          </a:p>
          <a:p>
            <a:r>
              <a:rPr lang="de-AT" altLang="zh-CN" b="1" dirty="0">
                <a:latin typeface="Arial" panose="020B0604020202020204" pitchFamily="34" charset="0"/>
                <a:ea typeface="ＭＳ Ｐゴシック" panose="020B0600070205080204" pitchFamily="34" charset="-128"/>
              </a:rPr>
              <a:t>Datenschutz-Einstellungen: </a:t>
            </a:r>
            <a:r>
              <a:rPr lang="de-AT" altLang="de-DE" dirty="0">
                <a:latin typeface="Arial" panose="020B0604020202020204" pitchFamily="34" charset="0"/>
                <a:ea typeface="ＭＳ Ｐゴシック" panose="020B0600070205080204" pitchFamily="34" charset="-128"/>
              </a:rPr>
              <a:t>Als Standardeinstellung erlaubt WhatsApp, dass der eigene Zuletzt-Online-Zeitstempel, das Profilbild und der Status für alle WhatsApp-Nutzer/innen sichtbar sind (d. h. auch für ev. Fremde in Gruppen!). Unter </a:t>
            </a:r>
            <a:r>
              <a:rPr lang="de-AT" altLang="de-DE" i="1" dirty="0">
                <a:latin typeface="Arial" panose="020B0604020202020204" pitchFamily="34" charset="0"/>
                <a:ea typeface="ＭＳ Ｐゴシック" panose="020B0600070205080204" pitchFamily="34" charset="-128"/>
              </a:rPr>
              <a:t>WhatsApp &gt; Einstellungen &gt; Account &gt;Datenschutz </a:t>
            </a:r>
            <a:r>
              <a:rPr lang="de-AT" altLang="de-DE" dirty="0">
                <a:latin typeface="Arial" panose="020B0604020202020204" pitchFamily="34" charset="0"/>
                <a:ea typeface="ＭＳ Ｐゴシック" panose="020B0600070205080204" pitchFamily="34" charset="-128"/>
              </a:rPr>
              <a:t>kann eingestellt werden, dass nur die eigenen Kontakte (bzw. niemand) Zeitstempel, Profilbild oder Status sehen können.</a:t>
            </a:r>
          </a:p>
          <a:p>
            <a:endParaRPr lang="de-AT" altLang="de-DE" dirty="0">
              <a:latin typeface="Arial" panose="020B0604020202020204" pitchFamily="34" charset="0"/>
              <a:ea typeface="ＭＳ Ｐゴシック" panose="020B0600070205080204" pitchFamily="34" charset="-128"/>
            </a:endParaRPr>
          </a:p>
          <a:p>
            <a:r>
              <a:rPr lang="de-AT" altLang="de-DE" b="1" dirty="0">
                <a:latin typeface="Arial" panose="020B0604020202020204" pitchFamily="34" charset="0"/>
                <a:ea typeface="ＭＳ Ｐゴシック" panose="020B0600070205080204" pitchFamily="34" charset="-128"/>
              </a:rPr>
              <a:t>Lesebestätigung ausschalten: </a:t>
            </a:r>
            <a:r>
              <a:rPr lang="de-AT" altLang="de-DE" dirty="0">
                <a:latin typeface="Arial" panose="020B0604020202020204" pitchFamily="34" charset="0"/>
                <a:ea typeface="ＭＳ Ｐゴシック" panose="020B0600070205080204" pitchFamily="34" charset="-128"/>
              </a:rPr>
              <a:t>Die Lesebestätigung (drei blaue Häkchen) kann ganz schön für Stress sorgen – man glaubt, immer sofort antworten zu müssen. Das muss aber nicht sein, denn die Lesebestätigung kann auch deaktiviert werden: </a:t>
            </a:r>
            <a:r>
              <a:rPr lang="de-AT" altLang="de-DE" i="1" dirty="0">
                <a:solidFill>
                  <a:schemeClr val="accent2"/>
                </a:solidFill>
                <a:latin typeface="Arial" panose="020B0604020202020204" pitchFamily="34" charset="0"/>
                <a:ea typeface="ＭＳ Ｐゴシック" panose="020B0600070205080204" pitchFamily="34" charset="-128"/>
              </a:rPr>
              <a:t>„Chat“-Ansicht </a:t>
            </a:r>
            <a:r>
              <a:rPr lang="de-AT" altLang="de-DE" i="1" dirty="0">
                <a:solidFill>
                  <a:schemeClr val="accent2"/>
                </a:solidFill>
                <a:latin typeface="Arial" panose="020B0604020202020204" pitchFamily="34" charset="0"/>
                <a:ea typeface="ＭＳ Ｐゴシック" panose="020B0600070205080204" pitchFamily="34" charset="-128"/>
                <a:sym typeface="Wingdings" panose="05000000000000000000" pitchFamily="2" charset="2"/>
              </a:rPr>
              <a:t> Menü  Einstellungen  Account  Datenschutz  Lesebestätigung (Häkchen raus!)</a:t>
            </a:r>
            <a:endParaRPr lang="de-AT" altLang="de-DE" i="1" dirty="0">
              <a:solidFill>
                <a:schemeClr val="accent2"/>
              </a:solidFill>
              <a:latin typeface="Arial" panose="020B0604020202020204" pitchFamily="34" charset="0"/>
              <a:ea typeface="ＭＳ Ｐゴシック" panose="020B0600070205080204" pitchFamily="34" charset="-128"/>
            </a:endParaRPr>
          </a:p>
          <a:p>
            <a:endParaRPr lang="de-AT" altLang="zh-CN" dirty="0">
              <a:latin typeface="Arial" panose="020B0604020202020204" pitchFamily="34" charset="0"/>
              <a:ea typeface="ＭＳ Ｐゴシック" panose="020B0600070205080204" pitchFamily="34" charset="-128"/>
            </a:endParaRPr>
          </a:p>
          <a:p>
            <a:r>
              <a:rPr lang="de-AT" altLang="zh-CN" b="1" dirty="0">
                <a:latin typeface="Arial" panose="020B0604020202020204" pitchFamily="34" charset="0"/>
                <a:ea typeface="ＭＳ Ｐゴシック" panose="020B0600070205080204" pitchFamily="34" charset="-128"/>
              </a:rPr>
              <a:t>NutzerInnen blockieren: </a:t>
            </a:r>
            <a:r>
              <a:rPr lang="de-AT" altLang="zh-CN" dirty="0">
                <a:latin typeface="Arial" panose="020B0604020202020204" pitchFamily="34" charset="0"/>
                <a:ea typeface="ＭＳ Ｐゴシック" panose="020B0600070205080204" pitchFamily="34" charset="-128"/>
              </a:rPr>
              <a:t>Wenn andere über WhatsApp nerven oder belästigen, können diese NutzerInnen gesperrt werden.</a:t>
            </a:r>
          </a:p>
          <a:p>
            <a:endParaRPr lang="de-AT" altLang="zh-CN" dirty="0">
              <a:latin typeface="Arial" panose="020B0604020202020204" pitchFamily="34" charset="0"/>
              <a:ea typeface="ＭＳ Ｐゴシック" panose="020B0600070205080204" pitchFamily="34" charset="-128"/>
            </a:endParaRPr>
          </a:p>
          <a:p>
            <a:r>
              <a:rPr lang="de-AT" altLang="zh-CN" dirty="0">
                <a:latin typeface="Arial" panose="020B0604020202020204" pitchFamily="34" charset="0"/>
                <a:ea typeface="ＭＳ Ｐゴシック" panose="020B0600070205080204" pitchFamily="34" charset="-128"/>
              </a:rPr>
              <a:t>Mehr dazu finden</a:t>
            </a:r>
            <a:r>
              <a:rPr lang="de-AT" altLang="zh-CN" baseline="0" dirty="0">
                <a:latin typeface="Arial" panose="020B0604020202020204" pitchFamily="34" charset="0"/>
                <a:ea typeface="ＭＳ Ｐゴシック" panose="020B0600070205080204" pitchFamily="34" charset="-128"/>
              </a:rPr>
              <a:t> Sie im </a:t>
            </a:r>
            <a:r>
              <a:rPr lang="de-AT" altLang="zh-CN" b="1" baseline="0" dirty="0">
                <a:latin typeface="Arial" panose="020B0604020202020204" pitchFamily="34" charset="0"/>
                <a:ea typeface="ＭＳ Ｐゴシック" panose="020B0600070205080204" pitchFamily="34" charset="-128"/>
              </a:rPr>
              <a:t>Privatsphäre-Leitfaden für WhatsApp</a:t>
            </a:r>
            <a:r>
              <a:rPr lang="de-AT" altLang="zh-CN" baseline="0" dirty="0">
                <a:latin typeface="Arial" panose="020B0604020202020204" pitchFamily="34" charset="0"/>
                <a:ea typeface="ＭＳ Ｐゴシック" panose="020B0600070205080204" pitchFamily="34" charset="-128"/>
              </a:rPr>
              <a:t>: </a:t>
            </a:r>
            <a:r>
              <a:rPr lang="de-AT" altLang="zh-CN" u="sng" baseline="0" dirty="0">
                <a:latin typeface="Arial" panose="020B0604020202020204" pitchFamily="34" charset="0"/>
                <a:ea typeface="ＭＳ Ｐゴシック" panose="020B0600070205080204" pitchFamily="34" charset="-128"/>
              </a:rPr>
              <a:t>www.saferinternet.at/privatsphaere-leitfaeden</a:t>
            </a:r>
          </a:p>
        </p:txBody>
      </p:sp>
      <p:sp>
        <p:nvSpPr>
          <p:cNvPr id="4" name="Foliennummernplatzhalter 3"/>
          <p:cNvSpPr>
            <a:spLocks noGrp="1"/>
          </p:cNvSpPr>
          <p:nvPr>
            <p:ph type="sldNum" sz="quarter" idx="10"/>
          </p:nvPr>
        </p:nvSpPr>
        <p:spPr/>
        <p:txBody>
          <a:bodyPr/>
          <a:lstStyle/>
          <a:p>
            <a:fld id="{5BC9136F-CA9D-4FE5-85DC-58A8F95C26FC}" type="slidenum">
              <a:rPr lang="de-AT" smtClean="0"/>
              <a:t>12</a:t>
            </a:fld>
            <a:endParaRPr lang="de-AT"/>
          </a:p>
        </p:txBody>
      </p:sp>
    </p:spTree>
    <p:extLst>
      <p:ext uri="{BB962C8B-B14F-4D97-AF65-F5344CB8AC3E}">
        <p14:creationId xmlns:p14="http://schemas.microsoft.com/office/powerpoint/2010/main" val="26823243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altLang="de-DE" b="1" dirty="0">
                <a:latin typeface="Arial" panose="020B0604020202020204" pitchFamily="34" charset="0"/>
                <a:ea typeface="ＭＳ Ｐゴシック" panose="020B0600070205080204" pitchFamily="34" charset="-128"/>
              </a:rPr>
              <a:t>Wie funktionieren Gruppenchats in WhatsApp? </a:t>
            </a:r>
            <a:r>
              <a:rPr lang="de-AT" altLang="de-DE" dirty="0">
                <a:latin typeface="Arial" panose="020B0604020202020204" pitchFamily="34" charset="0"/>
                <a:ea typeface="ＭＳ Ｐゴシック" panose="020B0600070205080204" pitchFamily="34" charset="-128"/>
              </a:rPr>
              <a:t>Jede/r kann eine Gruppe mit bis zu 256</a:t>
            </a:r>
            <a:r>
              <a:rPr lang="de-AT" altLang="de-DE" baseline="0" dirty="0">
                <a:latin typeface="Arial" panose="020B0604020202020204" pitchFamily="34" charset="0"/>
                <a:ea typeface="ＭＳ Ｐゴシック" panose="020B0600070205080204" pitchFamily="34" charset="-128"/>
              </a:rPr>
              <a:t> </a:t>
            </a:r>
            <a:r>
              <a:rPr lang="de-AT" altLang="de-DE" dirty="0">
                <a:latin typeface="Arial" panose="020B0604020202020204" pitchFamily="34" charset="0"/>
                <a:ea typeface="ＭＳ Ｐゴシック" panose="020B0600070205080204" pitchFamily="34" charset="-128"/>
              </a:rPr>
              <a:t>anderen Personen erstellen und ist dann automatisch </a:t>
            </a:r>
            <a:r>
              <a:rPr lang="de-AT" altLang="de-DE" dirty="0" err="1">
                <a:latin typeface="Arial" panose="020B0604020202020204" pitchFamily="34" charset="0"/>
                <a:ea typeface="ＭＳ Ｐゴシック" panose="020B0600070205080204" pitchFamily="34" charset="-128"/>
              </a:rPr>
              <a:t>AdministratorIn</a:t>
            </a:r>
            <a:r>
              <a:rPr lang="de-AT" altLang="de-DE" dirty="0">
                <a:latin typeface="Arial" panose="020B0604020202020204" pitchFamily="34" charset="0"/>
                <a:ea typeface="ＭＳ Ｐゴシック" panose="020B0600070205080204" pitchFamily="34" charset="-128"/>
              </a:rPr>
              <a:t> dieser Gruppe. Man kann unbegrenzt viele Gruppen erstellen. Nur der/die </a:t>
            </a:r>
            <a:r>
              <a:rPr lang="de-AT" altLang="de-DE" dirty="0" err="1">
                <a:latin typeface="Arial" panose="020B0604020202020204" pitchFamily="34" charset="0"/>
                <a:ea typeface="ＭＳ Ｐゴシック" panose="020B0600070205080204" pitchFamily="34" charset="-128"/>
              </a:rPr>
              <a:t>GruppenadministratorIn</a:t>
            </a:r>
            <a:r>
              <a:rPr lang="de-AT" altLang="de-DE" dirty="0">
                <a:latin typeface="Arial" panose="020B0604020202020204" pitchFamily="34" charset="0"/>
                <a:ea typeface="ＭＳ Ｐゴシック" panose="020B0600070205080204" pitchFamily="34" charset="-128"/>
              </a:rPr>
              <a:t> kann andere NutzerInnen zur Gruppe hinzufügen. Achtung: Andere Gruppenmitglieder können die eigene Rufnummer (und je nach Einstellungen auch das Profilbild und die</a:t>
            </a:r>
            <a:r>
              <a:rPr lang="de-AT" altLang="de-DE" baseline="0" dirty="0">
                <a:latin typeface="Arial" panose="020B0604020202020204" pitchFamily="34" charset="0"/>
                <a:ea typeface="ＭＳ Ｐゴシック" panose="020B0600070205080204" pitchFamily="34" charset="-128"/>
              </a:rPr>
              <a:t> Statusmeldung) </a:t>
            </a:r>
            <a:r>
              <a:rPr lang="de-AT" altLang="de-DE" dirty="0">
                <a:latin typeface="Arial" panose="020B0604020202020204" pitchFamily="34" charset="0"/>
                <a:ea typeface="ＭＳ Ｐゴシック" panose="020B0600070205080204" pitchFamily="34" charset="-128"/>
              </a:rPr>
              <a:t>sehen, auch wenn man diese gar nicht kennt bzw. im Adressbuch hat.</a:t>
            </a:r>
          </a:p>
          <a:p>
            <a:endParaRPr lang="de-AT" altLang="de-DE" dirty="0">
              <a:latin typeface="Arial" panose="020B0604020202020204" pitchFamily="34" charset="0"/>
              <a:ea typeface="ＭＳ Ｐゴシック" panose="020B0600070205080204" pitchFamily="34" charset="-128"/>
            </a:endParaRPr>
          </a:p>
          <a:p>
            <a:r>
              <a:rPr lang="de-AT" altLang="de-DE" b="1" dirty="0">
                <a:latin typeface="Arial" panose="020B0604020202020204" pitchFamily="34" charset="0"/>
                <a:ea typeface="ＭＳ Ｐゴシック" panose="020B0600070205080204" pitchFamily="34" charset="-128"/>
              </a:rPr>
              <a:t>Was ist die Gruppeninfo? </a:t>
            </a:r>
            <a:r>
              <a:rPr lang="de-AT" altLang="de-DE" dirty="0">
                <a:latin typeface="Arial" panose="020B0604020202020204" pitchFamily="34" charset="0"/>
                <a:ea typeface="ＭＳ Ｐゴシック" panose="020B0600070205080204" pitchFamily="34" charset="-128"/>
              </a:rPr>
              <a:t>Hier können alle Gruppenmitglieder einsehen, wer ebenfalls Mitglied der Gruppe und wer </a:t>
            </a:r>
            <a:r>
              <a:rPr lang="de-AT" altLang="de-DE" dirty="0" err="1">
                <a:latin typeface="Arial" panose="020B0604020202020204" pitchFamily="34" charset="0"/>
                <a:ea typeface="ＭＳ Ｐゴシック" panose="020B0600070205080204" pitchFamily="34" charset="-128"/>
              </a:rPr>
              <a:t>AdministratorIn</a:t>
            </a:r>
            <a:r>
              <a:rPr lang="de-AT" altLang="de-DE" dirty="0">
                <a:latin typeface="Arial" panose="020B0604020202020204" pitchFamily="34" charset="0"/>
                <a:ea typeface="ＭＳ Ｐゴシック" panose="020B0600070205080204" pitchFamily="34" charset="-128"/>
              </a:rPr>
              <a:t> ist. Die AdministratorInnen  können in der Gruppeninfo auch das Gruppenbild oder den Gruppennamen ändern. Möchte man die Gruppe verlassen und löschen, kann das ebenfalls hier getan werden.</a:t>
            </a:r>
          </a:p>
          <a:p>
            <a:endParaRPr lang="de-AT" altLang="de-DE" dirty="0">
              <a:latin typeface="Arial" panose="020B0604020202020204" pitchFamily="34" charset="0"/>
              <a:ea typeface="ＭＳ Ｐゴシック" panose="020B0600070205080204" pitchFamily="34" charset="-128"/>
            </a:endParaRPr>
          </a:p>
          <a:p>
            <a:r>
              <a:rPr lang="de-AT" altLang="de-DE" b="1" dirty="0">
                <a:latin typeface="Arial" panose="020B0604020202020204" pitchFamily="34" charset="0"/>
                <a:ea typeface="ＭＳ Ｐゴシック" panose="020B0600070205080204" pitchFamily="34" charset="-128"/>
              </a:rPr>
              <a:t>Und blockierte WhatsApp-NutzerInnen? </a:t>
            </a:r>
            <a:r>
              <a:rPr lang="de-AT" altLang="de-DE" dirty="0">
                <a:latin typeface="Arial" panose="020B0604020202020204" pitchFamily="34" charset="0"/>
                <a:ea typeface="ＭＳ Ｐゴシック" panose="020B0600070205080204" pitchFamily="34" charset="-128"/>
              </a:rPr>
              <a:t>Auch wenn man bestimmte NutzerInnen blockiert hat, kann man deren Nachrichten weiterhin in Gruppenchats sehen – und umgekehrt.</a:t>
            </a:r>
          </a:p>
          <a:p>
            <a:endParaRPr lang="de-AT" altLang="de-DE" dirty="0">
              <a:latin typeface="Arial" panose="020B0604020202020204" pitchFamily="34" charset="0"/>
              <a:ea typeface="ＭＳ Ｐゴシック" panose="020B0600070205080204" pitchFamily="34" charset="-128"/>
            </a:endParaRPr>
          </a:p>
          <a:p>
            <a:r>
              <a:rPr lang="de-AT" altLang="de-DE" dirty="0">
                <a:latin typeface="Arial" panose="020B0604020202020204" pitchFamily="34" charset="0"/>
                <a:ea typeface="ＭＳ Ｐゴシック" panose="020B0600070205080204" pitchFamily="34" charset="-128"/>
              </a:rPr>
              <a:t>Gruppen verwalten: Ein </a:t>
            </a:r>
            <a:r>
              <a:rPr lang="de-AT" altLang="de-DE" dirty="0" err="1">
                <a:latin typeface="Arial" panose="020B0604020202020204" pitchFamily="34" charset="0"/>
                <a:ea typeface="ＭＳ Ｐゴシック" panose="020B0600070205080204" pitchFamily="34" charset="-128"/>
              </a:rPr>
              <a:t>Gruppenadmin</a:t>
            </a:r>
            <a:r>
              <a:rPr lang="de-AT" altLang="de-DE" dirty="0">
                <a:latin typeface="Arial" panose="020B0604020202020204" pitchFamily="34" charset="0"/>
                <a:ea typeface="ＭＳ Ｐゴシック" panose="020B0600070205080204" pitchFamily="34" charset="-128"/>
              </a:rPr>
              <a:t> hat eine gewisse Verantwortung, vor allem wenn Streitigkeiten ausbrechen sollte er/sie eingreifen. Es können auch Regeln vereinbart werden.</a:t>
            </a:r>
          </a:p>
          <a:p>
            <a:r>
              <a:rPr lang="de-AT" altLang="de-DE" dirty="0">
                <a:latin typeface="Arial" panose="020B0604020202020204" pitchFamily="34" charset="0"/>
                <a:ea typeface="ＭＳ Ｐゴシック" panose="020B0600070205080204" pitchFamily="34" charset="-128"/>
              </a:rPr>
              <a:t>Gruppen werden zur Organisation alltäglicher Dinge gegründet (gemeinsame Geschenke, </a:t>
            </a:r>
            <a:r>
              <a:rPr lang="de-AT" altLang="de-DE" dirty="0" err="1">
                <a:latin typeface="Arial" panose="020B0604020202020204" pitchFamily="34" charset="0"/>
                <a:ea typeface="ＭＳ Ｐゴシック" panose="020B0600070205080204" pitchFamily="34" charset="-128"/>
              </a:rPr>
              <a:t>Parties</a:t>
            </a:r>
            <a:r>
              <a:rPr lang="de-AT" altLang="de-DE" dirty="0">
                <a:latin typeface="Arial" panose="020B0604020202020204" pitchFamily="34" charset="0"/>
                <a:ea typeface="ＭＳ Ｐゴシック" panose="020B0600070205080204" pitchFamily="34" charset="-128"/>
              </a:rPr>
              <a:t>, Ausflüge…). Oftmals verliert man dann die Übersicht. Tipp: Ordnung schaffen und Gruppen verlassen und löschen. </a:t>
            </a:r>
          </a:p>
        </p:txBody>
      </p:sp>
      <p:sp>
        <p:nvSpPr>
          <p:cNvPr id="4" name="Foliennummernplatzhalter 3"/>
          <p:cNvSpPr>
            <a:spLocks noGrp="1"/>
          </p:cNvSpPr>
          <p:nvPr>
            <p:ph type="sldNum" sz="quarter" idx="10"/>
          </p:nvPr>
        </p:nvSpPr>
        <p:spPr/>
        <p:txBody>
          <a:bodyPr/>
          <a:lstStyle/>
          <a:p>
            <a:fld id="{5BC9136F-CA9D-4FE5-85DC-58A8F95C26FC}" type="slidenum">
              <a:rPr lang="de-AT" smtClean="0"/>
              <a:t>13</a:t>
            </a:fld>
            <a:endParaRPr lang="de-AT"/>
          </a:p>
        </p:txBody>
      </p:sp>
    </p:spTree>
    <p:extLst>
      <p:ext uri="{BB962C8B-B14F-4D97-AF65-F5344CB8AC3E}">
        <p14:creationId xmlns:p14="http://schemas.microsoft.com/office/powerpoint/2010/main" val="27281628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50000"/>
              </a:lnSpc>
              <a:buSzPct val="100000"/>
              <a:defRPr/>
            </a:pPr>
            <a:r>
              <a:rPr lang="de-AT" b="1" dirty="0"/>
              <a:t>Relevante Themen zu WhatsApp</a:t>
            </a:r>
          </a:p>
          <a:p>
            <a:pPr>
              <a:lnSpc>
                <a:spcPct val="150000"/>
              </a:lnSpc>
              <a:buSzPct val="100000"/>
              <a:defRPr/>
            </a:pPr>
            <a:endParaRPr lang="de-AT" dirty="0"/>
          </a:p>
          <a:p>
            <a:pPr marL="171450" indent="-171450">
              <a:lnSpc>
                <a:spcPct val="150000"/>
              </a:lnSpc>
              <a:buSzPct val="100000"/>
              <a:buFontTx/>
              <a:buChar char="-"/>
              <a:defRPr/>
            </a:pPr>
            <a:r>
              <a:rPr lang="de-AT" dirty="0"/>
              <a:t>Beziehungen</a:t>
            </a:r>
          </a:p>
          <a:p>
            <a:pPr marL="171450" indent="-171450">
              <a:lnSpc>
                <a:spcPct val="150000"/>
              </a:lnSpc>
              <a:buSzPct val="100000"/>
              <a:buFontTx/>
              <a:buChar char="-"/>
              <a:defRPr/>
            </a:pPr>
            <a:r>
              <a:rPr lang="de-AT" dirty="0"/>
              <a:t>Gruppen mit Lehrenden?</a:t>
            </a:r>
          </a:p>
          <a:p>
            <a:pPr marL="171450" indent="-171450">
              <a:lnSpc>
                <a:spcPct val="150000"/>
              </a:lnSpc>
              <a:buSzPct val="100000"/>
              <a:buFontTx/>
              <a:buChar char="-"/>
              <a:defRPr/>
            </a:pPr>
            <a:r>
              <a:rPr lang="de-AT" dirty="0"/>
              <a:t>Infos, Fotos &amp; Dateien senden</a:t>
            </a:r>
          </a:p>
          <a:p>
            <a:pPr marL="171450" indent="-171450">
              <a:lnSpc>
                <a:spcPct val="150000"/>
              </a:lnSpc>
              <a:buSzPct val="100000"/>
              <a:buFontTx/>
              <a:buChar char="-"/>
              <a:defRPr/>
            </a:pPr>
            <a:r>
              <a:rPr lang="de-AT" dirty="0"/>
              <a:t>Lehrende &amp; Eltern in Gruppen</a:t>
            </a:r>
          </a:p>
          <a:p>
            <a:pPr marL="171450" indent="-171450">
              <a:lnSpc>
                <a:spcPct val="150000"/>
              </a:lnSpc>
              <a:buSzPct val="100000"/>
              <a:buFontTx/>
              <a:buChar char="-"/>
              <a:defRPr/>
            </a:pPr>
            <a:r>
              <a:rPr lang="de-AT" dirty="0"/>
              <a:t>Kostenfallen &amp; Internetbetrug</a:t>
            </a:r>
          </a:p>
          <a:p>
            <a:pPr marL="171450" indent="-171450">
              <a:lnSpc>
                <a:spcPct val="150000"/>
              </a:lnSpc>
              <a:buSzPct val="100000"/>
              <a:buFontTx/>
              <a:buChar char="-"/>
              <a:defRPr/>
            </a:pPr>
            <a:r>
              <a:rPr lang="de-AT" dirty="0"/>
              <a:t>Klassengruppen</a:t>
            </a:r>
          </a:p>
          <a:p>
            <a:pPr marL="171450" indent="-171450">
              <a:lnSpc>
                <a:spcPct val="150000"/>
              </a:lnSpc>
              <a:buSzPct val="100000"/>
              <a:buFontTx/>
              <a:buChar char="-"/>
              <a:defRPr/>
            </a:pPr>
            <a:r>
              <a:rPr lang="de-AT" dirty="0"/>
              <a:t>Dokumentation des Alltags</a:t>
            </a:r>
          </a:p>
          <a:p>
            <a:pPr marL="171450" indent="-171450">
              <a:lnSpc>
                <a:spcPct val="150000"/>
              </a:lnSpc>
              <a:buSzPct val="100000"/>
              <a:buFontTx/>
              <a:buChar char="-"/>
              <a:defRPr/>
            </a:pPr>
            <a:r>
              <a:rPr lang="de-AT" dirty="0"/>
              <a:t>Interessensgruppen</a:t>
            </a:r>
          </a:p>
        </p:txBody>
      </p:sp>
      <p:sp>
        <p:nvSpPr>
          <p:cNvPr id="4" name="Foliennummernplatzhalter 3"/>
          <p:cNvSpPr>
            <a:spLocks noGrp="1"/>
          </p:cNvSpPr>
          <p:nvPr>
            <p:ph type="sldNum" sz="quarter" idx="10"/>
          </p:nvPr>
        </p:nvSpPr>
        <p:spPr/>
        <p:txBody>
          <a:bodyPr/>
          <a:lstStyle/>
          <a:p>
            <a:fld id="{5BC9136F-CA9D-4FE5-85DC-58A8F95C26FC}" type="slidenum">
              <a:rPr lang="de-AT" smtClean="0"/>
              <a:t>14</a:t>
            </a:fld>
            <a:endParaRPr lang="de-AT"/>
          </a:p>
        </p:txBody>
      </p:sp>
    </p:spTree>
    <p:extLst>
      <p:ext uri="{BB962C8B-B14F-4D97-AF65-F5344CB8AC3E}">
        <p14:creationId xmlns:p14="http://schemas.microsoft.com/office/powerpoint/2010/main" val="2125783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dirty="0">
                <a:latin typeface="Arial" panose="020B0604020202020204" pitchFamily="34" charset="0"/>
                <a:ea typeface="ＭＳ Ｐゴシック" panose="020B0600070205080204" pitchFamily="34" charset="-128"/>
              </a:rPr>
              <a:t>Das Internet vergisst nicht! Immer vorher überlegen, ob veröffentlichte Kommentare, Fotos, Videos etc. in Zukunft einmal unangenehm sein könnten – für einen selbst oder andere. Es ist fast unmöglich,</a:t>
            </a:r>
            <a:r>
              <a:rPr lang="de-DE" altLang="de-DE" baseline="0" dirty="0">
                <a:latin typeface="Arial" panose="020B0604020202020204" pitchFamily="34" charset="0"/>
                <a:ea typeface="ＭＳ Ｐゴシック" panose="020B0600070205080204" pitchFamily="34" charset="-128"/>
              </a:rPr>
              <a:t> e</a:t>
            </a:r>
            <a:r>
              <a:rPr lang="de-DE" altLang="de-DE" dirty="0">
                <a:latin typeface="Arial" panose="020B0604020202020204" pitchFamily="34" charset="0"/>
                <a:ea typeface="ＭＳ Ｐゴシック" panose="020B0600070205080204" pitchFamily="34" charset="-128"/>
              </a:rPr>
              <a:t>inmal veröffentlichte Inhalte wieder aus dem Web zu entfernen!</a:t>
            </a:r>
            <a:r>
              <a:rPr lang="de-DE" altLang="de-DE" baseline="0" dirty="0">
                <a:latin typeface="Arial" panose="020B0604020202020204" pitchFamily="34" charset="0"/>
                <a:ea typeface="ＭＳ Ｐゴシック" panose="020B0600070205080204" pitchFamily="34" charset="-128"/>
              </a:rPr>
              <a:t> Bedenke: Inhalte können </a:t>
            </a:r>
            <a:r>
              <a:rPr lang="de-DE" altLang="de-DE" dirty="0">
                <a:latin typeface="Arial" panose="020B0604020202020204" pitchFamily="34" charset="0"/>
                <a:ea typeface="ＭＳ Ｐゴシック" panose="020B0600070205080204" pitchFamily="34" charset="-128"/>
              </a:rPr>
              <a:t>unter Umständen auch missbräuchlich verwendet werden.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altLang="de-DE" dirty="0">
              <a:latin typeface="Arial" panose="020B0604020202020204" pitchFamily="34" charset="0"/>
              <a:ea typeface="ＭＳ Ｐゴシック" panose="020B0600070205080204" pitchFamily="34" charset="-128"/>
            </a:endParaRPr>
          </a:p>
          <a:p>
            <a:r>
              <a:rPr lang="de-DE" altLang="de-DE" b="1" dirty="0">
                <a:latin typeface="Arial" panose="020B0604020202020204" pitchFamily="34" charset="0"/>
                <a:ea typeface="ＭＳ Ｐゴシック" panose="020B0600070205080204" pitchFamily="34" charset="-128"/>
              </a:rPr>
              <a:t>Melden: </a:t>
            </a:r>
            <a:r>
              <a:rPr lang="de-DE" altLang="de-DE" dirty="0">
                <a:latin typeface="Arial" panose="020B0604020202020204" pitchFamily="34" charset="0"/>
                <a:ea typeface="ＭＳ Ｐゴシック" panose="020B0600070205080204" pitchFamily="34" charset="-128"/>
              </a:rPr>
              <a:t>In</a:t>
            </a:r>
            <a:r>
              <a:rPr lang="de-AT" dirty="0">
                <a:solidFill>
                  <a:schemeClr val="tx1"/>
                </a:solidFill>
                <a:latin typeface="Gill Sans MT" panose="020B0502020104020203" pitchFamily="34" charset="0"/>
              </a:rPr>
              <a:t> den meisten Sozialen Netzwerken kann man unangebrachten Beiträge beim Seitenbetreiben melden. S</a:t>
            </a:r>
            <a:r>
              <a:rPr lang="de-AT" dirty="0"/>
              <a:t>exuelle Missbrauchsdarstellungen Minderjähriger und nationalsozialistische Wiederbetätigung kann bei der </a:t>
            </a:r>
            <a:r>
              <a:rPr lang="de-AT" dirty="0" err="1"/>
              <a:t>Stopline</a:t>
            </a:r>
            <a:r>
              <a:rPr lang="de-AT" dirty="0"/>
              <a:t> (www.stopline.at) gemeldet werden. </a:t>
            </a:r>
          </a:p>
          <a:p>
            <a:r>
              <a:rPr lang="de-AT" b="1" dirty="0">
                <a:solidFill>
                  <a:schemeClr val="tx1"/>
                </a:solidFill>
                <a:latin typeface="Gill Sans MT" panose="020B0502020104020203" pitchFamily="34" charset="0"/>
              </a:rPr>
              <a:t>Melden nach </a:t>
            </a:r>
            <a:r>
              <a:rPr lang="de-AT" b="1" i="0" dirty="0">
                <a:solidFill>
                  <a:srgbClr val="333333"/>
                </a:solidFill>
                <a:effectLst/>
                <a:latin typeface="Roboto" pitchFamily="2" charset="0"/>
              </a:rPr>
              <a:t>Kommunikationsplattformen-Gesetz: </a:t>
            </a:r>
            <a:r>
              <a:rPr lang="de-AT" b="0" i="0" dirty="0">
                <a:solidFill>
                  <a:srgbClr val="333333"/>
                </a:solidFill>
                <a:effectLst/>
                <a:latin typeface="Roboto" pitchFamily="2" charset="0"/>
              </a:rPr>
              <a:t>https://www.saferinternet.at/news-detail/facebooks-meldefunktion-passt-sich-dem-oesterreichischen-gesetz-an/</a:t>
            </a:r>
          </a:p>
          <a:p>
            <a:r>
              <a:rPr lang="de-AT" b="1" dirty="0"/>
              <a:t>Dagegenreden: </a:t>
            </a:r>
            <a:r>
              <a:rPr lang="de-AT" dirty="0">
                <a:solidFill>
                  <a:schemeClr val="tx1"/>
                </a:solidFill>
                <a:latin typeface="Gill Sans MT" panose="020B0502020104020203" pitchFamily="34" charset="0"/>
              </a:rPr>
              <a:t>Mach klar, dass du mit Hass im Internet nicht einverstanden bist!</a:t>
            </a:r>
          </a:p>
          <a:p>
            <a:pPr marL="0" marR="0" lvl="0" indent="0" algn="l" defTabSz="914400" rtl="0" eaLnBrk="1" fontAlgn="auto" latinLnBrk="0" hangingPunct="1">
              <a:lnSpc>
                <a:spcPct val="100000"/>
              </a:lnSpc>
              <a:spcBef>
                <a:spcPts val="0"/>
              </a:spcBef>
              <a:spcAft>
                <a:spcPts val="0"/>
              </a:spcAft>
              <a:buClrTx/>
              <a:buSzTx/>
              <a:buFontTx/>
              <a:buNone/>
              <a:tabLst/>
              <a:defRPr/>
            </a:pPr>
            <a:r>
              <a:rPr lang="de-AT" b="1" dirty="0"/>
              <a:t>Blockieren: </a:t>
            </a:r>
            <a:r>
              <a:rPr lang="de-AT" dirty="0">
                <a:solidFill>
                  <a:schemeClr val="tx1"/>
                </a:solidFill>
                <a:latin typeface="Gill Sans MT" panose="020B0502020104020203" pitchFamily="34" charset="0"/>
              </a:rPr>
              <a:t>Selbstschutz geht vor!</a:t>
            </a:r>
          </a:p>
          <a:p>
            <a:pPr marL="0" marR="0" lvl="0" indent="0" algn="l" defTabSz="914400" rtl="0" eaLnBrk="1" fontAlgn="auto" latinLnBrk="0" hangingPunct="1">
              <a:lnSpc>
                <a:spcPct val="100000"/>
              </a:lnSpc>
              <a:spcBef>
                <a:spcPts val="0"/>
              </a:spcBef>
              <a:spcAft>
                <a:spcPts val="0"/>
              </a:spcAft>
              <a:buClrTx/>
              <a:buSzTx/>
              <a:buFontTx/>
              <a:buNone/>
              <a:tabLst/>
              <a:defRPr/>
            </a:pPr>
            <a:r>
              <a:rPr lang="de-AT" b="1" dirty="0"/>
              <a:t>Anzeigen: </a:t>
            </a:r>
            <a:r>
              <a:rPr lang="de-AT" dirty="0">
                <a:solidFill>
                  <a:schemeClr val="tx1"/>
                </a:solidFill>
                <a:latin typeface="Gill Sans MT" panose="020B0502020104020203" pitchFamily="34" charset="0"/>
              </a:rPr>
              <a:t>Hetze, Beleidigungen und Beschimpfungen sind auch online strafbar! </a:t>
            </a:r>
          </a:p>
          <a:p>
            <a:pPr marL="0" marR="0" lvl="0" indent="0" algn="l" defTabSz="914400" rtl="0" eaLnBrk="1" fontAlgn="auto" latinLnBrk="0" hangingPunct="1">
              <a:lnSpc>
                <a:spcPct val="100000"/>
              </a:lnSpc>
              <a:spcBef>
                <a:spcPts val="0"/>
              </a:spcBef>
              <a:spcAft>
                <a:spcPts val="0"/>
              </a:spcAft>
              <a:buClrTx/>
              <a:buSzTx/>
              <a:buFontTx/>
              <a:buNone/>
              <a:tabLst/>
              <a:defRPr/>
            </a:pPr>
            <a:r>
              <a:rPr lang="de-AT" b="1" dirty="0">
                <a:solidFill>
                  <a:schemeClr val="tx1"/>
                </a:solidFill>
                <a:latin typeface="Gill Sans MT" panose="020B0502020104020203" pitchFamily="34" charset="0"/>
              </a:rPr>
              <a:t>Hilfe holen: </a:t>
            </a:r>
            <a:r>
              <a:rPr lang="de-AT" dirty="0">
                <a:solidFill>
                  <a:schemeClr val="tx1"/>
                </a:solidFill>
                <a:latin typeface="Gill Sans MT" panose="020B0502020104020203" pitchFamily="34" charset="0"/>
              </a:rPr>
              <a:t>Du musst nicht alles alleine machen! Hole Unterstützung bei Vertrauenspersonen oder Rat auf Draht!</a:t>
            </a:r>
          </a:p>
          <a:p>
            <a:endParaRPr lang="de-AT" dirty="0"/>
          </a:p>
          <a:p>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15</a:t>
            </a:fld>
            <a:endParaRPr lang="de-AT"/>
          </a:p>
        </p:txBody>
      </p:sp>
    </p:spTree>
    <p:extLst>
      <p:ext uri="{BB962C8B-B14F-4D97-AF65-F5344CB8AC3E}">
        <p14:creationId xmlns:p14="http://schemas.microsoft.com/office/powerpoint/2010/main" val="41820088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dirty="0">
                <a:latin typeface="Arial" panose="020B0604020202020204" pitchFamily="34" charset="0"/>
                <a:ea typeface="ＭＳ Ｐゴシック" panose="020B0600070205080204" pitchFamily="34" charset="-128"/>
              </a:rPr>
              <a:t>Das Internet vergisst nicht! Immer vorher überlegen, ob veröffentlichte Kommentare, Fotos, Videos etc. in Zukunft einmal unangenehm sein könnten – für einen selbst oder andere. Es ist fast unmöglich,</a:t>
            </a:r>
            <a:r>
              <a:rPr lang="de-DE" altLang="de-DE" baseline="0" dirty="0">
                <a:latin typeface="Arial" panose="020B0604020202020204" pitchFamily="34" charset="0"/>
                <a:ea typeface="ＭＳ Ｐゴシック" panose="020B0600070205080204" pitchFamily="34" charset="-128"/>
              </a:rPr>
              <a:t> e</a:t>
            </a:r>
            <a:r>
              <a:rPr lang="de-DE" altLang="de-DE" dirty="0">
                <a:latin typeface="Arial" panose="020B0604020202020204" pitchFamily="34" charset="0"/>
                <a:ea typeface="ＭＳ Ｐゴシック" panose="020B0600070205080204" pitchFamily="34" charset="-128"/>
              </a:rPr>
              <a:t>inmal veröffentlichte Inhalte wieder aus dem Web zu entfernen</a:t>
            </a:r>
            <a:r>
              <a:rPr lang="de-DE" altLang="de-DE" baseline="0" dirty="0">
                <a:latin typeface="Arial" panose="020B0604020202020204" pitchFamily="34" charset="0"/>
                <a:ea typeface="ＭＳ Ｐゴシック" panose="020B0600070205080204" pitchFamily="34" charset="-128"/>
              </a:rPr>
              <a:t> – diese können </a:t>
            </a:r>
            <a:r>
              <a:rPr lang="de-DE" altLang="de-DE" dirty="0">
                <a:latin typeface="Arial" panose="020B0604020202020204" pitchFamily="34" charset="0"/>
                <a:ea typeface="ＭＳ Ｐゴシック" panose="020B0600070205080204" pitchFamily="34" charset="-128"/>
              </a:rPr>
              <a:t>unter Umständen auch missbräuchlich verwendet werden.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altLang="de-DE" dirty="0">
              <a:latin typeface="Arial" panose="020B0604020202020204" pitchFamily="34" charset="0"/>
              <a:ea typeface="ＭＳ Ｐゴシック" panose="020B0600070205080204" pitchFamily="34" charset="-128"/>
            </a:endParaRPr>
          </a:p>
          <a:p>
            <a:r>
              <a:rPr lang="de-DE" altLang="de-DE" b="1" dirty="0">
                <a:latin typeface="Arial" panose="020B0604020202020204" pitchFamily="34" charset="0"/>
                <a:ea typeface="ＭＳ Ｐゴシック" panose="020B0600070205080204" pitchFamily="34" charset="-128"/>
              </a:rPr>
              <a:t>Melden: </a:t>
            </a:r>
            <a:r>
              <a:rPr lang="de-DE" altLang="de-DE" dirty="0">
                <a:latin typeface="Arial" panose="020B0604020202020204" pitchFamily="34" charset="0"/>
                <a:ea typeface="ＭＳ Ｐゴシック" panose="020B0600070205080204" pitchFamily="34" charset="-128"/>
              </a:rPr>
              <a:t>In</a:t>
            </a:r>
            <a:r>
              <a:rPr lang="de-AT" dirty="0">
                <a:solidFill>
                  <a:schemeClr val="tx1"/>
                </a:solidFill>
                <a:latin typeface="Gill Sans MT" panose="020B0502020104020203" pitchFamily="34" charset="0"/>
              </a:rPr>
              <a:t> den meisten Sozialen Netzwerken kann man unangebrachten Beiträge beim Seitenbetreiben melden.</a:t>
            </a:r>
          </a:p>
          <a:p>
            <a:pPr marL="0" marR="0" lvl="0" indent="0" algn="l" defTabSz="914400" rtl="0" eaLnBrk="1" fontAlgn="auto" latinLnBrk="0" hangingPunct="1">
              <a:lnSpc>
                <a:spcPct val="100000"/>
              </a:lnSpc>
              <a:spcBef>
                <a:spcPts val="0"/>
              </a:spcBef>
              <a:spcAft>
                <a:spcPts val="0"/>
              </a:spcAft>
              <a:buClrTx/>
              <a:buSzTx/>
              <a:buFontTx/>
              <a:buNone/>
              <a:tabLst/>
              <a:defRPr/>
            </a:pPr>
            <a:r>
              <a:rPr lang="de-AT" b="1" dirty="0">
                <a:solidFill>
                  <a:schemeClr val="tx1"/>
                </a:solidFill>
                <a:latin typeface="Gill Sans MT" panose="020B0502020104020203" pitchFamily="34" charset="0"/>
              </a:rPr>
              <a:t>Melden nach </a:t>
            </a:r>
            <a:r>
              <a:rPr lang="de-AT" b="1" i="0" dirty="0">
                <a:solidFill>
                  <a:srgbClr val="333333"/>
                </a:solidFill>
                <a:effectLst/>
                <a:latin typeface="Roboto" pitchFamily="2" charset="0"/>
              </a:rPr>
              <a:t>Kommunikationsplattformen-Gesetz: </a:t>
            </a:r>
            <a:r>
              <a:rPr lang="de-AT" b="0" i="0" dirty="0">
                <a:solidFill>
                  <a:srgbClr val="333333"/>
                </a:solidFill>
                <a:effectLst/>
                <a:latin typeface="Roboto" pitchFamily="2" charset="0"/>
              </a:rPr>
              <a:t>https://www.saferinternet.at/news-detail/facebooks-meldefunktion-passt-sich-dem-oesterreichischen-gesetz-an/</a:t>
            </a:r>
            <a:endParaRPr lang="de-AT" dirty="0">
              <a:solidFill>
                <a:schemeClr val="tx1"/>
              </a:solidFill>
              <a:latin typeface="Gill Sans MT" panose="020B05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AT" b="1" dirty="0"/>
              <a:t>Dagegenreden: </a:t>
            </a:r>
            <a:r>
              <a:rPr lang="de-AT" dirty="0">
                <a:solidFill>
                  <a:schemeClr val="tx1"/>
                </a:solidFill>
                <a:latin typeface="Gill Sans MT" panose="020B0502020104020203" pitchFamily="34" charset="0"/>
              </a:rPr>
              <a:t>Mach klar, dass du mit Hass im Internet nicht einverstanden bist!</a:t>
            </a:r>
          </a:p>
          <a:p>
            <a:pPr marL="0" marR="0" lvl="0" indent="0" algn="l" defTabSz="914400" rtl="0" eaLnBrk="1" fontAlgn="auto" latinLnBrk="0" hangingPunct="1">
              <a:lnSpc>
                <a:spcPct val="100000"/>
              </a:lnSpc>
              <a:spcBef>
                <a:spcPts val="0"/>
              </a:spcBef>
              <a:spcAft>
                <a:spcPts val="0"/>
              </a:spcAft>
              <a:buClrTx/>
              <a:buSzTx/>
              <a:buFontTx/>
              <a:buNone/>
              <a:tabLst/>
              <a:defRPr/>
            </a:pPr>
            <a:r>
              <a:rPr lang="de-AT" b="1" dirty="0"/>
              <a:t>Blockieren: </a:t>
            </a:r>
            <a:r>
              <a:rPr lang="de-AT" dirty="0">
                <a:solidFill>
                  <a:schemeClr val="tx1"/>
                </a:solidFill>
                <a:latin typeface="Gill Sans MT" panose="020B0502020104020203" pitchFamily="34" charset="0"/>
              </a:rPr>
              <a:t>Selbstschutz geht vor!</a:t>
            </a:r>
          </a:p>
          <a:p>
            <a:pPr marL="0" marR="0" lvl="0" indent="0" algn="l" defTabSz="914400" rtl="0" eaLnBrk="1" fontAlgn="auto" latinLnBrk="0" hangingPunct="1">
              <a:lnSpc>
                <a:spcPct val="100000"/>
              </a:lnSpc>
              <a:spcBef>
                <a:spcPts val="0"/>
              </a:spcBef>
              <a:spcAft>
                <a:spcPts val="0"/>
              </a:spcAft>
              <a:buClrTx/>
              <a:buSzTx/>
              <a:buFontTx/>
              <a:buNone/>
              <a:tabLst/>
              <a:defRPr/>
            </a:pPr>
            <a:r>
              <a:rPr lang="de-AT" b="1" dirty="0"/>
              <a:t>Anzeigen: </a:t>
            </a:r>
            <a:r>
              <a:rPr lang="de-AT" dirty="0">
                <a:solidFill>
                  <a:schemeClr val="tx1"/>
                </a:solidFill>
                <a:latin typeface="Gill Sans MT" panose="020B0502020104020203" pitchFamily="34" charset="0"/>
              </a:rPr>
              <a:t>Hetze, Beleidigungen und Beschimpfungen sind auch online strafbar!</a:t>
            </a:r>
          </a:p>
          <a:p>
            <a:pPr marL="0" marR="0" lvl="0" indent="0" algn="l" defTabSz="914400" rtl="0" eaLnBrk="1" fontAlgn="auto" latinLnBrk="0" hangingPunct="1">
              <a:lnSpc>
                <a:spcPct val="100000"/>
              </a:lnSpc>
              <a:spcBef>
                <a:spcPts val="0"/>
              </a:spcBef>
              <a:spcAft>
                <a:spcPts val="0"/>
              </a:spcAft>
              <a:buClrTx/>
              <a:buSzTx/>
              <a:buFontTx/>
              <a:buNone/>
              <a:tabLst/>
              <a:defRPr/>
            </a:pPr>
            <a:r>
              <a:rPr lang="de-AT" b="1" dirty="0">
                <a:solidFill>
                  <a:schemeClr val="tx1"/>
                </a:solidFill>
                <a:latin typeface="Gill Sans MT" panose="020B0502020104020203" pitchFamily="34" charset="0"/>
              </a:rPr>
              <a:t>Hilfe holen: </a:t>
            </a:r>
            <a:r>
              <a:rPr lang="de-AT" dirty="0">
                <a:solidFill>
                  <a:schemeClr val="tx1"/>
                </a:solidFill>
                <a:latin typeface="Gill Sans MT" panose="020B0502020104020203" pitchFamily="34" charset="0"/>
              </a:rPr>
              <a:t>Du musst nicht alles alleine machen! Hole Unterstützung bei Vertrauenspersonen oder Rat auf Draht!</a:t>
            </a:r>
          </a:p>
        </p:txBody>
      </p:sp>
      <p:sp>
        <p:nvSpPr>
          <p:cNvPr id="4" name="Foliennummernplatzhalter 3"/>
          <p:cNvSpPr>
            <a:spLocks noGrp="1"/>
          </p:cNvSpPr>
          <p:nvPr>
            <p:ph type="sldNum" sz="quarter" idx="10"/>
          </p:nvPr>
        </p:nvSpPr>
        <p:spPr/>
        <p:txBody>
          <a:bodyPr/>
          <a:lstStyle/>
          <a:p>
            <a:fld id="{5BC9136F-CA9D-4FE5-85DC-58A8F95C26FC}" type="slidenum">
              <a:rPr lang="de-AT" smtClean="0"/>
              <a:t>16</a:t>
            </a:fld>
            <a:endParaRPr lang="de-AT"/>
          </a:p>
        </p:txBody>
      </p:sp>
    </p:spTree>
    <p:extLst>
      <p:ext uri="{BB962C8B-B14F-4D97-AF65-F5344CB8AC3E}">
        <p14:creationId xmlns:p14="http://schemas.microsoft.com/office/powerpoint/2010/main" val="42577624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defRPr/>
            </a:pPr>
            <a:r>
              <a:rPr lang="de-DE" altLang="de-DE" b="1" dirty="0">
                <a:ea typeface="ＭＳ Ｐゴシック" pitchFamily="34" charset="-128"/>
              </a:rPr>
              <a:t>PEGI-Symbole: </a:t>
            </a:r>
          </a:p>
          <a:p>
            <a:pPr>
              <a:defRPr/>
            </a:pPr>
            <a:endParaRPr lang="de-AT" altLang="de-DE" b="1" dirty="0">
              <a:ea typeface="ＭＳ Ｐゴシック" pitchFamily="34" charset="-128"/>
            </a:endParaRPr>
          </a:p>
          <a:p>
            <a:pPr marL="171450" indent="-171450">
              <a:buFont typeface="Arial" panose="020B0604020202020204" pitchFamily="34" charset="0"/>
              <a:buChar char="•"/>
              <a:defRPr/>
            </a:pPr>
            <a:r>
              <a:rPr lang="de-DE" altLang="de-DE" b="1" dirty="0">
                <a:ea typeface="ＭＳ Ｐゴシック" pitchFamily="34" charset="-128"/>
              </a:rPr>
              <a:t>Faust</a:t>
            </a:r>
            <a:r>
              <a:rPr lang="de-DE" altLang="de-DE" dirty="0">
                <a:ea typeface="ＭＳ Ｐゴシック" pitchFamily="34" charset="-128"/>
              </a:rPr>
              <a:t>: </a:t>
            </a:r>
            <a:r>
              <a:rPr lang="de-DE" sz="1200" b="0" i="0" kern="1200" dirty="0">
                <a:solidFill>
                  <a:schemeClr val="tx1"/>
                </a:solidFill>
                <a:effectLst/>
                <a:latin typeface="+mn-lt"/>
                <a:ea typeface="+mn-ea"/>
                <a:cs typeface="+mn-cs"/>
              </a:rPr>
              <a:t>Das Spiel enthält Gewaltdarstellungen oder verherrlicht/verharmlost Gewalt</a:t>
            </a:r>
            <a:endParaRPr lang="de-DE" altLang="de-DE" dirty="0">
              <a:ea typeface="ＭＳ Ｐゴシック" pitchFamily="34" charset="-128"/>
            </a:endParaRPr>
          </a:p>
          <a:p>
            <a:pPr marL="171450" indent="-171450">
              <a:buFont typeface="Arial" panose="020B0604020202020204" pitchFamily="34" charset="0"/>
              <a:buChar char="•"/>
              <a:defRPr/>
            </a:pPr>
            <a:r>
              <a:rPr lang="de-DE" altLang="de-DE" b="1" dirty="0">
                <a:ea typeface="ＭＳ Ｐゴシック" pitchFamily="34" charset="-128"/>
              </a:rPr>
              <a:t>Sprechblase</a:t>
            </a:r>
            <a:r>
              <a:rPr lang="de-DE" altLang="de-DE" dirty="0">
                <a:ea typeface="ＭＳ Ｐゴシック" pitchFamily="34" charset="-128"/>
              </a:rPr>
              <a:t>: </a:t>
            </a:r>
            <a:r>
              <a:rPr lang="de-DE" sz="1200" b="0" i="0" kern="1200" dirty="0">
                <a:solidFill>
                  <a:schemeClr val="tx1"/>
                </a:solidFill>
                <a:effectLst/>
                <a:latin typeface="+mn-lt"/>
                <a:ea typeface="+mn-ea"/>
                <a:cs typeface="+mn-cs"/>
              </a:rPr>
              <a:t>Spiel verwendet Schimpfwörter</a:t>
            </a:r>
            <a:endParaRPr lang="de-DE" altLang="de-DE" dirty="0">
              <a:ea typeface="ＭＳ Ｐゴシック" pitchFamily="34" charset="-128"/>
            </a:endParaRPr>
          </a:p>
          <a:p>
            <a:pPr marL="171450" indent="-171450">
              <a:buFont typeface="Arial" panose="020B0604020202020204" pitchFamily="34" charset="0"/>
              <a:buChar char="•"/>
              <a:defRPr/>
            </a:pPr>
            <a:r>
              <a:rPr lang="de-DE" altLang="de-DE" b="1" dirty="0">
                <a:ea typeface="ＭＳ Ｐゴシック" pitchFamily="34" charset="-128"/>
              </a:rPr>
              <a:t>Spinne</a:t>
            </a:r>
            <a:r>
              <a:rPr lang="de-DE" altLang="de-DE" dirty="0">
                <a:ea typeface="ＭＳ Ｐゴシック" pitchFamily="34" charset="-128"/>
              </a:rPr>
              <a:t>: </a:t>
            </a:r>
            <a:r>
              <a:rPr lang="de-DE" sz="1200" b="0" i="0" kern="1200" dirty="0">
                <a:solidFill>
                  <a:schemeClr val="tx1"/>
                </a:solidFill>
                <a:effectLst/>
                <a:latin typeface="+mn-lt"/>
                <a:ea typeface="+mn-ea"/>
                <a:cs typeface="+mn-cs"/>
              </a:rPr>
              <a:t>Spiel bereitet kleinen Kindern Angst oder ist gruselig</a:t>
            </a:r>
          </a:p>
          <a:p>
            <a:pPr marL="171450" indent="-171450">
              <a:buFont typeface="Arial" panose="020B0604020202020204" pitchFamily="34" charset="0"/>
              <a:buChar char="•"/>
              <a:defRPr/>
            </a:pPr>
            <a:r>
              <a:rPr lang="de-DE" altLang="de-DE" b="1" dirty="0">
                <a:ea typeface="ＭＳ Ｐゴシック" pitchFamily="34" charset="-128"/>
              </a:rPr>
              <a:t>Männer</a:t>
            </a:r>
            <a:r>
              <a:rPr lang="de-DE" altLang="de-DE" dirty="0">
                <a:ea typeface="ＭＳ Ｐゴシック" pitchFamily="34" charset="-128"/>
              </a:rPr>
              <a:t>-</a:t>
            </a:r>
            <a:r>
              <a:rPr lang="de-DE" altLang="de-DE" b="1" dirty="0">
                <a:ea typeface="ＭＳ Ｐゴシック" pitchFamily="34" charset="-128"/>
              </a:rPr>
              <a:t>Frauen</a:t>
            </a:r>
            <a:r>
              <a:rPr lang="de-DE" altLang="de-DE" dirty="0">
                <a:ea typeface="ＭＳ Ｐゴシック" pitchFamily="34" charset="-128"/>
              </a:rPr>
              <a:t>: </a:t>
            </a:r>
            <a:r>
              <a:rPr lang="de-DE" sz="1200" b="0" i="0" kern="1200" dirty="0">
                <a:solidFill>
                  <a:schemeClr val="tx1"/>
                </a:solidFill>
                <a:effectLst/>
                <a:latin typeface="+mn-lt"/>
                <a:ea typeface="+mn-ea"/>
                <a:cs typeface="+mn-cs"/>
              </a:rPr>
              <a:t>Spiel zeigt Nacktheit und/oder sexuelle Handlungen oder spielt auf sexuelle Handlungen an</a:t>
            </a:r>
            <a:endParaRPr lang="de-DE" altLang="de-DE" dirty="0">
              <a:ea typeface="ＭＳ Ｐゴシック" pitchFamily="34" charset="-128"/>
            </a:endParaRPr>
          </a:p>
          <a:p>
            <a:pPr marL="171450" indent="-171450">
              <a:buFont typeface="Arial" panose="020B0604020202020204" pitchFamily="34" charset="0"/>
              <a:buChar char="•"/>
              <a:defRPr/>
            </a:pPr>
            <a:r>
              <a:rPr lang="de-DE" altLang="de-DE" b="1" dirty="0">
                <a:ea typeface="ＭＳ Ｐゴシック" pitchFamily="34" charset="-128"/>
              </a:rPr>
              <a:t>Spritze</a:t>
            </a:r>
            <a:r>
              <a:rPr lang="de-DE" altLang="de-DE" dirty="0">
                <a:ea typeface="ＭＳ Ｐゴシック" pitchFamily="34" charset="-128"/>
              </a:rPr>
              <a:t>: </a:t>
            </a:r>
            <a:r>
              <a:rPr lang="de-DE" sz="1200" b="0" i="0" kern="1200" dirty="0">
                <a:solidFill>
                  <a:schemeClr val="tx1"/>
                </a:solidFill>
                <a:effectLst/>
                <a:latin typeface="+mn-lt"/>
                <a:ea typeface="+mn-ea"/>
                <a:cs typeface="+mn-cs"/>
              </a:rPr>
              <a:t>Spiel bezieht sich auf Drogenkonsum oder zeigt diesen</a:t>
            </a:r>
          </a:p>
          <a:p>
            <a:pPr marL="171450" indent="-171450">
              <a:buFont typeface="Arial" panose="020B0604020202020204" pitchFamily="34" charset="0"/>
              <a:buChar char="•"/>
              <a:defRPr/>
            </a:pPr>
            <a:r>
              <a:rPr lang="de-DE" altLang="de-DE" b="1" dirty="0">
                <a:ea typeface="ＭＳ Ｐゴシック" pitchFamily="34" charset="-128"/>
              </a:rPr>
              <a:t>Personengruppe</a:t>
            </a:r>
            <a:r>
              <a:rPr lang="de-DE" altLang="de-DE" dirty="0">
                <a:ea typeface="ＭＳ Ｐゴシック" pitchFamily="34" charset="-128"/>
              </a:rPr>
              <a:t>: </a:t>
            </a:r>
            <a:r>
              <a:rPr lang="de-DE" sz="1200" b="0" i="0" kern="1200" dirty="0">
                <a:solidFill>
                  <a:schemeClr val="tx1"/>
                </a:solidFill>
                <a:effectLst/>
                <a:latin typeface="+mn-lt"/>
                <a:ea typeface="+mn-ea"/>
                <a:cs typeface="+mn-cs"/>
              </a:rPr>
              <a:t>Spiel zeigt Diskriminierung oder Spielinhalt fördert Diskriminierung</a:t>
            </a:r>
            <a:endParaRPr lang="de-DE" altLang="de-DE" dirty="0">
              <a:ea typeface="ＭＳ Ｐゴシック" pitchFamily="34" charset="-128"/>
            </a:endParaRPr>
          </a:p>
          <a:p>
            <a:pPr marL="171450" indent="-171450">
              <a:buFont typeface="Arial" panose="020B0604020202020204" pitchFamily="34" charset="0"/>
              <a:buChar char="•"/>
              <a:defRPr/>
            </a:pPr>
            <a:r>
              <a:rPr lang="de-DE" altLang="de-DE" b="1" dirty="0">
                <a:ea typeface="ＭＳ Ｐゴシック" pitchFamily="34" charset="-128"/>
              </a:rPr>
              <a:t>Würfel</a:t>
            </a:r>
            <a:r>
              <a:rPr lang="de-DE" altLang="de-DE" dirty="0">
                <a:ea typeface="ＭＳ Ｐゴシック" pitchFamily="34" charset="-128"/>
              </a:rPr>
              <a:t>: </a:t>
            </a:r>
            <a:r>
              <a:rPr lang="de-DE" sz="1200" b="0" i="0" kern="1200" dirty="0">
                <a:solidFill>
                  <a:schemeClr val="tx1"/>
                </a:solidFill>
                <a:effectLst/>
                <a:latin typeface="+mn-lt"/>
                <a:ea typeface="+mn-ea"/>
                <a:cs typeface="+mn-cs"/>
              </a:rPr>
              <a:t>Spiel fordert zum Glücksspiel auf oder gibt Anleitung dazu</a:t>
            </a:r>
            <a:endParaRPr lang="de-DE" altLang="de-DE" dirty="0">
              <a:ea typeface="ＭＳ Ｐゴシック" pitchFamily="34" charset="-128"/>
            </a:endParaRPr>
          </a:p>
          <a:p>
            <a:pPr marL="171450" indent="-171450">
              <a:buFont typeface="Arial" panose="020B0604020202020204" pitchFamily="34" charset="0"/>
              <a:buChar char="•"/>
              <a:defRPr/>
            </a:pPr>
            <a:r>
              <a:rPr lang="de-DE" altLang="de-DE" b="1" dirty="0">
                <a:ea typeface="ＭＳ Ｐゴシック" pitchFamily="34" charset="-128"/>
              </a:rPr>
              <a:t>Weltkugel: </a:t>
            </a:r>
            <a:r>
              <a:rPr lang="de-DE" sz="1200" b="0" i="0" kern="1200" dirty="0">
                <a:solidFill>
                  <a:schemeClr val="tx1"/>
                </a:solidFill>
                <a:effectLst/>
                <a:latin typeface="+mn-lt"/>
                <a:ea typeface="+mn-ea"/>
                <a:cs typeface="+mn-cs"/>
              </a:rPr>
              <a:t>Spiel kann online gespielt werden</a:t>
            </a:r>
            <a:br>
              <a:rPr lang="de-DE" altLang="de-DE" dirty="0">
                <a:ea typeface="ＭＳ Ｐゴシック" pitchFamily="34" charset="-128"/>
              </a:rPr>
            </a:br>
            <a:endParaRPr lang="de-DE" altLang="de-DE" dirty="0">
              <a:ea typeface="ＭＳ Ｐゴシック" pitchFamily="34" charset="-128"/>
            </a:endParaRPr>
          </a:p>
          <a:p>
            <a:pPr marL="171450" indent="-171450">
              <a:buFont typeface="Arial" panose="020B0604020202020204" pitchFamily="34" charset="0"/>
              <a:buChar char="•"/>
              <a:defRPr/>
            </a:pPr>
            <a:r>
              <a:rPr lang="de-DE" altLang="de-DE" b="1" dirty="0">
                <a:ea typeface="ＭＳ Ｐゴシック" pitchFamily="34" charset="-128"/>
              </a:rPr>
              <a:t>3, 7, 12, 16, 18</a:t>
            </a:r>
            <a:r>
              <a:rPr lang="de-DE" altLang="de-DE" dirty="0">
                <a:ea typeface="ＭＳ Ｐゴシック" pitchFamily="34" charset="-128"/>
              </a:rPr>
              <a:t>: Altersfreigabe laut Jugendschutzgesetz (in Wien müssen Spiele verpflichtend gekennzeichnet sein) – die Alterskennzeichnung bezieht sich nur auf den Jugendschutz, nicht auf die Spielbarkeit!</a:t>
            </a:r>
          </a:p>
          <a:p>
            <a:pPr>
              <a:defRPr/>
            </a:pPr>
            <a:endParaRPr lang="de-AT" altLang="de-DE" dirty="0">
              <a:ea typeface="ＭＳ Ｐゴシック" pitchFamily="34" charset="-128"/>
            </a:endParaRPr>
          </a:p>
          <a:p>
            <a:pPr>
              <a:defRPr/>
            </a:pPr>
            <a:r>
              <a:rPr lang="de-DE" altLang="de-DE" dirty="0">
                <a:ea typeface="ＭＳ Ｐゴシック" pitchFamily="34" charset="-128"/>
              </a:rPr>
              <a:t>Achtung: Internetspiele ungleich Browserspiele!</a:t>
            </a:r>
          </a:p>
          <a:p>
            <a:pPr>
              <a:defRPr/>
            </a:pPr>
            <a:endParaRPr lang="de-DE" altLang="de-DE" dirty="0">
              <a:ea typeface="ＭＳ Ｐゴシック" pitchFamily="34" charset="-128"/>
            </a:endParaRPr>
          </a:p>
          <a:p>
            <a:r>
              <a:rPr lang="de-AT" altLang="de-DE" dirty="0">
                <a:latin typeface="Arial" panose="020B0604020202020204" pitchFamily="34" charset="0"/>
                <a:ea typeface="ＭＳ Ｐゴシック" panose="020B0600070205080204" pitchFamily="34" charset="-128"/>
              </a:rPr>
              <a:t>Informationen zu empfehlenswerten Computerspielen für verschiedene Altersstufen: </a:t>
            </a:r>
            <a:r>
              <a:rPr lang="de-DE" altLang="de-DE" u="sng" dirty="0">
                <a:latin typeface="Arial" panose="020B0604020202020204" pitchFamily="34" charset="0"/>
                <a:ea typeface="ＭＳ Ｐゴシック" panose="020B0600070205080204" pitchFamily="34" charset="-128"/>
              </a:rPr>
              <a:t>www.bupp.at</a:t>
            </a:r>
          </a:p>
          <a:p>
            <a:endParaRPr lang="de-DE" altLang="de-DE" dirty="0">
              <a:latin typeface="Arial" panose="020B0604020202020204" pitchFamily="34" charset="0"/>
              <a:ea typeface="ＭＳ Ｐゴシック" panose="020B0600070205080204" pitchFamily="34" charset="-128"/>
            </a:endParaRPr>
          </a:p>
          <a:p>
            <a:r>
              <a:rPr lang="de-AT" b="1" dirty="0"/>
              <a:t>Elternratgeber</a:t>
            </a:r>
            <a:r>
              <a:rPr lang="de-AT" b="1" baseline="0" dirty="0"/>
              <a:t> „Computerspiele“ </a:t>
            </a:r>
            <a:r>
              <a:rPr lang="de-AT" b="0" baseline="0" dirty="0"/>
              <a:t>von Saferinternet.at</a:t>
            </a:r>
          </a:p>
          <a:p>
            <a:r>
              <a:rPr lang="de-AT" baseline="0" dirty="0"/>
              <a:t>Kostenloser Download: </a:t>
            </a:r>
            <a:r>
              <a:rPr lang="de-AT" u="sng" baseline="0" dirty="0"/>
              <a:t>www.saferinternet.at/services/broschuerenservice</a:t>
            </a:r>
          </a:p>
          <a:p>
            <a:r>
              <a:rPr lang="de-AT" u="none" baseline="0" dirty="0"/>
              <a:t>Gute Handyspiele</a:t>
            </a:r>
            <a:r>
              <a:rPr lang="de-AT" i="0" u="none" baseline="0" dirty="0"/>
              <a:t>: </a:t>
            </a:r>
            <a:r>
              <a:rPr lang="de-AT" i="0" u="sng" baseline="0" dirty="0"/>
              <a:t>https://www.derstandard.at/story/2000108535517/wie-finde-ich-gute-handyspiele-fuer-meinen-neffen</a:t>
            </a:r>
          </a:p>
          <a:p>
            <a:pPr>
              <a:defRPr/>
            </a:pPr>
            <a:endParaRPr lang="de-DE" altLang="de-DE" dirty="0">
              <a:ea typeface="ＭＳ Ｐゴシック" pitchFamily="34" charset="-128"/>
            </a:endParaRPr>
          </a:p>
        </p:txBody>
      </p:sp>
      <p:sp>
        <p:nvSpPr>
          <p:cNvPr id="4" name="Foliennummernplatzhalter 3"/>
          <p:cNvSpPr>
            <a:spLocks noGrp="1"/>
          </p:cNvSpPr>
          <p:nvPr>
            <p:ph type="sldNum" sz="quarter" idx="10"/>
          </p:nvPr>
        </p:nvSpPr>
        <p:spPr/>
        <p:txBody>
          <a:bodyPr/>
          <a:lstStyle/>
          <a:p>
            <a:fld id="{5BC9136F-CA9D-4FE5-85DC-58A8F95C26FC}" type="slidenum">
              <a:rPr lang="de-AT" smtClean="0"/>
              <a:t>17</a:t>
            </a:fld>
            <a:endParaRPr lang="de-AT"/>
          </a:p>
        </p:txBody>
      </p:sp>
    </p:spTree>
    <p:extLst>
      <p:ext uri="{BB962C8B-B14F-4D97-AF65-F5344CB8AC3E}">
        <p14:creationId xmlns:p14="http://schemas.microsoft.com/office/powerpoint/2010/main" val="9532158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defRPr/>
            </a:pPr>
            <a:r>
              <a:rPr lang="de-DE" altLang="de-DE" b="1" dirty="0">
                <a:ea typeface="ＭＳ Ｐゴシック" pitchFamily="34" charset="-128"/>
              </a:rPr>
              <a:t>PEGI-Symbole: </a:t>
            </a:r>
          </a:p>
          <a:p>
            <a:pPr>
              <a:defRPr/>
            </a:pPr>
            <a:endParaRPr lang="de-AT" altLang="de-DE" b="1" dirty="0">
              <a:ea typeface="ＭＳ Ｐゴシック" pitchFamily="34" charset="-128"/>
            </a:endParaRPr>
          </a:p>
          <a:p>
            <a:pPr marL="171450" indent="-171450">
              <a:buFont typeface="Arial" panose="020B0604020202020204" pitchFamily="34" charset="0"/>
              <a:buChar char="•"/>
              <a:defRPr/>
            </a:pPr>
            <a:r>
              <a:rPr lang="de-DE" altLang="de-DE" b="1" dirty="0">
                <a:ea typeface="ＭＳ Ｐゴシック" pitchFamily="34" charset="-128"/>
              </a:rPr>
              <a:t>Faust</a:t>
            </a:r>
            <a:r>
              <a:rPr lang="de-DE" altLang="de-DE" dirty="0">
                <a:ea typeface="ＭＳ Ｐゴシック" pitchFamily="34" charset="-128"/>
              </a:rPr>
              <a:t>: </a:t>
            </a:r>
            <a:r>
              <a:rPr lang="de-DE" sz="1200" b="0" i="0" kern="1200" dirty="0">
                <a:solidFill>
                  <a:schemeClr val="tx1"/>
                </a:solidFill>
                <a:effectLst/>
                <a:latin typeface="+mn-lt"/>
                <a:ea typeface="+mn-ea"/>
                <a:cs typeface="+mn-cs"/>
              </a:rPr>
              <a:t>Das Spiel enthält Gewaltdarstellungen oder verherrlicht/verharmlost Gewalt</a:t>
            </a:r>
            <a:endParaRPr lang="de-DE" altLang="de-DE" dirty="0">
              <a:ea typeface="ＭＳ Ｐゴシック" pitchFamily="34" charset="-128"/>
            </a:endParaRPr>
          </a:p>
          <a:p>
            <a:pPr marL="171450" indent="-171450">
              <a:buFont typeface="Arial" panose="020B0604020202020204" pitchFamily="34" charset="0"/>
              <a:buChar char="•"/>
              <a:defRPr/>
            </a:pPr>
            <a:r>
              <a:rPr lang="de-DE" altLang="de-DE" b="1" dirty="0">
                <a:ea typeface="ＭＳ Ｐゴシック" pitchFamily="34" charset="-128"/>
              </a:rPr>
              <a:t>Sprechblase</a:t>
            </a:r>
            <a:r>
              <a:rPr lang="de-DE" altLang="de-DE" dirty="0">
                <a:ea typeface="ＭＳ Ｐゴシック" pitchFamily="34" charset="-128"/>
              </a:rPr>
              <a:t>: </a:t>
            </a:r>
            <a:r>
              <a:rPr lang="de-DE" sz="1200" b="0" i="0" kern="1200" dirty="0">
                <a:solidFill>
                  <a:schemeClr val="tx1"/>
                </a:solidFill>
                <a:effectLst/>
                <a:latin typeface="+mn-lt"/>
                <a:ea typeface="+mn-ea"/>
                <a:cs typeface="+mn-cs"/>
              </a:rPr>
              <a:t>Spiel verwendet Schimpfwörter</a:t>
            </a:r>
            <a:endParaRPr lang="de-DE" altLang="de-DE" dirty="0">
              <a:ea typeface="ＭＳ Ｐゴシック" pitchFamily="34" charset="-128"/>
            </a:endParaRPr>
          </a:p>
          <a:p>
            <a:pPr marL="171450" indent="-171450">
              <a:buFont typeface="Arial" panose="020B0604020202020204" pitchFamily="34" charset="0"/>
              <a:buChar char="•"/>
              <a:defRPr/>
            </a:pPr>
            <a:r>
              <a:rPr lang="de-DE" altLang="de-DE" b="1" dirty="0">
                <a:ea typeface="ＭＳ Ｐゴシック" pitchFamily="34" charset="-128"/>
              </a:rPr>
              <a:t>Spinne</a:t>
            </a:r>
            <a:r>
              <a:rPr lang="de-DE" altLang="de-DE" dirty="0">
                <a:ea typeface="ＭＳ Ｐゴシック" pitchFamily="34" charset="-128"/>
              </a:rPr>
              <a:t>: </a:t>
            </a:r>
            <a:r>
              <a:rPr lang="de-DE" sz="1200" b="0" i="0" kern="1200" dirty="0">
                <a:solidFill>
                  <a:schemeClr val="tx1"/>
                </a:solidFill>
                <a:effectLst/>
                <a:latin typeface="+mn-lt"/>
                <a:ea typeface="+mn-ea"/>
                <a:cs typeface="+mn-cs"/>
              </a:rPr>
              <a:t>Spiel bereitet kleinen Kindern Angst oder ist gruselig</a:t>
            </a:r>
          </a:p>
          <a:p>
            <a:pPr marL="171450" indent="-171450">
              <a:buFont typeface="Arial" panose="020B0604020202020204" pitchFamily="34" charset="0"/>
              <a:buChar char="•"/>
              <a:defRPr/>
            </a:pPr>
            <a:r>
              <a:rPr lang="de-DE" altLang="de-DE" b="1" dirty="0">
                <a:ea typeface="ＭＳ Ｐゴシック" pitchFamily="34" charset="-128"/>
              </a:rPr>
              <a:t>Männer</a:t>
            </a:r>
            <a:r>
              <a:rPr lang="de-DE" altLang="de-DE" dirty="0">
                <a:ea typeface="ＭＳ Ｐゴシック" pitchFamily="34" charset="-128"/>
              </a:rPr>
              <a:t>-</a:t>
            </a:r>
            <a:r>
              <a:rPr lang="de-DE" altLang="de-DE" b="1" dirty="0">
                <a:ea typeface="ＭＳ Ｐゴシック" pitchFamily="34" charset="-128"/>
              </a:rPr>
              <a:t>Frauen</a:t>
            </a:r>
            <a:r>
              <a:rPr lang="de-DE" altLang="de-DE" dirty="0">
                <a:ea typeface="ＭＳ Ｐゴシック" pitchFamily="34" charset="-128"/>
              </a:rPr>
              <a:t>: </a:t>
            </a:r>
            <a:r>
              <a:rPr lang="de-DE" sz="1200" b="0" i="0" kern="1200" dirty="0">
                <a:solidFill>
                  <a:schemeClr val="tx1"/>
                </a:solidFill>
                <a:effectLst/>
                <a:latin typeface="+mn-lt"/>
                <a:ea typeface="+mn-ea"/>
                <a:cs typeface="+mn-cs"/>
              </a:rPr>
              <a:t>Spiel zeigt Nacktheit und/oder sexuelle Handlungen oder spielt auf sexuelle Handlungen an</a:t>
            </a:r>
            <a:endParaRPr lang="de-DE" altLang="de-DE" dirty="0">
              <a:ea typeface="ＭＳ Ｐゴシック" pitchFamily="34" charset="-128"/>
            </a:endParaRPr>
          </a:p>
          <a:p>
            <a:pPr marL="171450" indent="-171450">
              <a:buFont typeface="Arial" panose="020B0604020202020204" pitchFamily="34" charset="0"/>
              <a:buChar char="•"/>
              <a:defRPr/>
            </a:pPr>
            <a:r>
              <a:rPr lang="de-DE" altLang="de-DE" b="1" dirty="0">
                <a:ea typeface="ＭＳ Ｐゴシック" pitchFamily="34" charset="-128"/>
              </a:rPr>
              <a:t>Spritze</a:t>
            </a:r>
            <a:r>
              <a:rPr lang="de-DE" altLang="de-DE" dirty="0">
                <a:ea typeface="ＭＳ Ｐゴシック" pitchFamily="34" charset="-128"/>
              </a:rPr>
              <a:t>: </a:t>
            </a:r>
            <a:r>
              <a:rPr lang="de-DE" sz="1200" b="0" i="0" kern="1200" dirty="0">
                <a:solidFill>
                  <a:schemeClr val="tx1"/>
                </a:solidFill>
                <a:effectLst/>
                <a:latin typeface="+mn-lt"/>
                <a:ea typeface="+mn-ea"/>
                <a:cs typeface="+mn-cs"/>
              </a:rPr>
              <a:t>Spiel bezieht sich auf Drogenkonsum oder zeigt diesen</a:t>
            </a:r>
          </a:p>
          <a:p>
            <a:pPr marL="171450" indent="-171450">
              <a:buFont typeface="Arial" panose="020B0604020202020204" pitchFamily="34" charset="0"/>
              <a:buChar char="•"/>
              <a:defRPr/>
            </a:pPr>
            <a:r>
              <a:rPr lang="de-DE" altLang="de-DE" b="1" dirty="0">
                <a:ea typeface="ＭＳ Ｐゴシック" pitchFamily="34" charset="-128"/>
              </a:rPr>
              <a:t>Personengruppe</a:t>
            </a:r>
            <a:r>
              <a:rPr lang="de-DE" altLang="de-DE" dirty="0">
                <a:ea typeface="ＭＳ Ｐゴシック" pitchFamily="34" charset="-128"/>
              </a:rPr>
              <a:t>: </a:t>
            </a:r>
            <a:r>
              <a:rPr lang="de-DE" sz="1200" b="0" i="0" kern="1200" dirty="0">
                <a:solidFill>
                  <a:schemeClr val="tx1"/>
                </a:solidFill>
                <a:effectLst/>
                <a:latin typeface="+mn-lt"/>
                <a:ea typeface="+mn-ea"/>
                <a:cs typeface="+mn-cs"/>
              </a:rPr>
              <a:t>Spiel zeigt Diskriminierung oder Spielinhalt fördert Diskriminierung</a:t>
            </a:r>
            <a:endParaRPr lang="de-DE" altLang="de-DE" dirty="0">
              <a:ea typeface="ＭＳ Ｐゴシック" pitchFamily="34" charset="-128"/>
            </a:endParaRPr>
          </a:p>
          <a:p>
            <a:pPr marL="171450" indent="-171450">
              <a:buFont typeface="Arial" panose="020B0604020202020204" pitchFamily="34" charset="0"/>
              <a:buChar char="•"/>
              <a:defRPr/>
            </a:pPr>
            <a:r>
              <a:rPr lang="de-DE" altLang="de-DE" b="1" dirty="0">
                <a:ea typeface="ＭＳ Ｐゴシック" pitchFamily="34" charset="-128"/>
              </a:rPr>
              <a:t>Würfel</a:t>
            </a:r>
            <a:r>
              <a:rPr lang="de-DE" altLang="de-DE" dirty="0">
                <a:ea typeface="ＭＳ Ｐゴシック" pitchFamily="34" charset="-128"/>
              </a:rPr>
              <a:t>: </a:t>
            </a:r>
            <a:r>
              <a:rPr lang="de-DE" sz="1200" b="0" i="0" kern="1200" dirty="0">
                <a:solidFill>
                  <a:schemeClr val="tx1"/>
                </a:solidFill>
                <a:effectLst/>
                <a:latin typeface="+mn-lt"/>
                <a:ea typeface="+mn-ea"/>
                <a:cs typeface="+mn-cs"/>
              </a:rPr>
              <a:t>Spiel fordert zum Glücksspiel auf oder gibt Anleitung dazu</a:t>
            </a:r>
            <a:endParaRPr lang="de-DE" altLang="de-DE" dirty="0">
              <a:ea typeface="ＭＳ Ｐゴシック" pitchFamily="34" charset="-128"/>
            </a:endParaRPr>
          </a:p>
          <a:p>
            <a:pPr marL="171450" indent="-171450">
              <a:buFont typeface="Arial" panose="020B0604020202020204" pitchFamily="34" charset="0"/>
              <a:buChar char="•"/>
              <a:defRPr/>
            </a:pPr>
            <a:r>
              <a:rPr lang="de-DE" altLang="de-DE" b="1" dirty="0">
                <a:ea typeface="ＭＳ Ｐゴシック" pitchFamily="34" charset="-128"/>
              </a:rPr>
              <a:t>Weltkugel: </a:t>
            </a:r>
            <a:r>
              <a:rPr lang="de-DE" sz="1200" b="0" i="0" kern="1200" dirty="0">
                <a:solidFill>
                  <a:schemeClr val="tx1"/>
                </a:solidFill>
                <a:effectLst/>
                <a:latin typeface="+mn-lt"/>
                <a:ea typeface="+mn-ea"/>
                <a:cs typeface="+mn-cs"/>
              </a:rPr>
              <a:t>Spiel kann online gespielt werden</a:t>
            </a:r>
            <a:br>
              <a:rPr lang="de-DE" altLang="de-DE" dirty="0">
                <a:ea typeface="ＭＳ Ｐゴシック" pitchFamily="34" charset="-128"/>
              </a:rPr>
            </a:br>
            <a:endParaRPr lang="de-DE" altLang="de-DE" dirty="0">
              <a:ea typeface="ＭＳ Ｐゴシック" pitchFamily="34" charset="-128"/>
            </a:endParaRPr>
          </a:p>
          <a:p>
            <a:pPr marL="171450" indent="-171450">
              <a:buFont typeface="Arial" panose="020B0604020202020204" pitchFamily="34" charset="0"/>
              <a:buChar char="•"/>
              <a:defRPr/>
            </a:pPr>
            <a:r>
              <a:rPr lang="de-DE" altLang="de-DE" b="1" dirty="0">
                <a:ea typeface="ＭＳ Ｐゴシック" pitchFamily="34" charset="-128"/>
              </a:rPr>
              <a:t>3, 7, 12, 16, 18</a:t>
            </a:r>
            <a:r>
              <a:rPr lang="de-DE" altLang="de-DE" dirty="0">
                <a:ea typeface="ＭＳ Ｐゴシック" pitchFamily="34" charset="-128"/>
              </a:rPr>
              <a:t>: Altersfreigabe laut Jugendschutzgesetz (in Wien müssen Spiele verpflichtend gekennzeichnet sein) – die Alterskennzeichnung bezieht sich nur auf den Jugendschutz, nicht auf die Spielbarkeit!</a:t>
            </a:r>
          </a:p>
          <a:p>
            <a:pPr>
              <a:defRPr/>
            </a:pPr>
            <a:endParaRPr lang="de-AT" altLang="de-DE" dirty="0">
              <a:ea typeface="ＭＳ Ｐゴシック" pitchFamily="34" charset="-128"/>
            </a:endParaRPr>
          </a:p>
          <a:p>
            <a:pPr>
              <a:defRPr/>
            </a:pPr>
            <a:r>
              <a:rPr lang="de-DE" altLang="de-DE" dirty="0">
                <a:ea typeface="ＭＳ Ｐゴシック" pitchFamily="34" charset="-128"/>
              </a:rPr>
              <a:t>Achtung: Internetspiele ungleich Browserspiele!</a:t>
            </a:r>
          </a:p>
          <a:p>
            <a:pPr>
              <a:defRPr/>
            </a:pPr>
            <a:endParaRPr lang="de-DE" altLang="de-DE" dirty="0">
              <a:ea typeface="ＭＳ Ｐゴシック" pitchFamily="34" charset="-128"/>
            </a:endParaRPr>
          </a:p>
          <a:p>
            <a:r>
              <a:rPr lang="de-AT" altLang="de-DE" dirty="0">
                <a:latin typeface="Arial" panose="020B0604020202020204" pitchFamily="34" charset="0"/>
                <a:ea typeface="ＭＳ Ｐゴシック" panose="020B0600070205080204" pitchFamily="34" charset="-128"/>
              </a:rPr>
              <a:t>Informationen zu empfehlenswerten Computerspielen für verschiedene Altersstufen: </a:t>
            </a:r>
            <a:r>
              <a:rPr lang="de-DE" altLang="de-DE" u="sng" dirty="0">
                <a:latin typeface="Arial" panose="020B0604020202020204" pitchFamily="34" charset="0"/>
                <a:ea typeface="ＭＳ Ｐゴシック" panose="020B0600070205080204" pitchFamily="34" charset="-128"/>
              </a:rPr>
              <a:t>www.bupp.at</a:t>
            </a:r>
          </a:p>
          <a:p>
            <a:endParaRPr lang="de-DE" altLang="de-DE" dirty="0">
              <a:latin typeface="Arial" panose="020B0604020202020204" pitchFamily="34" charset="0"/>
              <a:ea typeface="ＭＳ Ｐゴシック" panose="020B0600070205080204" pitchFamily="34" charset="-128"/>
            </a:endParaRPr>
          </a:p>
          <a:p>
            <a:r>
              <a:rPr lang="de-AT" b="1" dirty="0"/>
              <a:t>Elternratgeber</a:t>
            </a:r>
            <a:r>
              <a:rPr lang="de-AT" b="1" baseline="0" dirty="0"/>
              <a:t> „Computerspiele“ </a:t>
            </a:r>
            <a:r>
              <a:rPr lang="de-AT" b="0" baseline="0" dirty="0"/>
              <a:t>von Saferinternet.at</a:t>
            </a:r>
          </a:p>
          <a:p>
            <a:r>
              <a:rPr lang="de-AT" baseline="0" dirty="0"/>
              <a:t>Kostenloser Download: </a:t>
            </a:r>
            <a:r>
              <a:rPr lang="de-AT" u="sng" baseline="0" dirty="0"/>
              <a:t>www.saferinternet.at/services/broschuerenservice</a:t>
            </a:r>
          </a:p>
        </p:txBody>
      </p:sp>
      <p:sp>
        <p:nvSpPr>
          <p:cNvPr id="4" name="Foliennummernplatzhalter 3"/>
          <p:cNvSpPr>
            <a:spLocks noGrp="1"/>
          </p:cNvSpPr>
          <p:nvPr>
            <p:ph type="sldNum" sz="quarter" idx="10"/>
          </p:nvPr>
        </p:nvSpPr>
        <p:spPr/>
        <p:txBody>
          <a:bodyPr/>
          <a:lstStyle/>
          <a:p>
            <a:fld id="{5BC9136F-CA9D-4FE5-85DC-58A8F95C26FC}" type="slidenum">
              <a:rPr lang="de-AT" smtClean="0"/>
              <a:t>18</a:t>
            </a:fld>
            <a:endParaRPr lang="de-AT"/>
          </a:p>
        </p:txBody>
      </p:sp>
    </p:spTree>
    <p:extLst>
      <p:ext uri="{BB962C8B-B14F-4D97-AF65-F5344CB8AC3E}">
        <p14:creationId xmlns:p14="http://schemas.microsoft.com/office/powerpoint/2010/main" val="7317476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b="1" dirty="0">
                <a:latin typeface="Times" panose="02020603050405020304" pitchFamily="18" charset="0"/>
                <a:ea typeface="ＭＳ Ｐゴシック" panose="020B0600070205080204" pitchFamily="34" charset="-128"/>
              </a:rPr>
              <a:t>Digitale Spiele</a:t>
            </a:r>
            <a:r>
              <a:rPr lang="de-DE" altLang="de-DE" dirty="0">
                <a:latin typeface="Times" panose="02020603050405020304" pitchFamily="18" charset="0"/>
                <a:ea typeface="ＭＳ Ｐゴシック" panose="020B0600070205080204" pitchFamily="34" charset="-128"/>
              </a:rPr>
              <a:t>: Smartphones sind heute weit mehr als „nur“ das Tor zur digitalen Welt. Man kann auch wunderbar mit Computerspielen seine Zeit verbringen. Die hohe Rechenleistung der Geräte erlaubt es heute bereits Spiele am Smartphone zu spielen, welche früher nur am Computer oder auf der Konsole spielbar waren. Die populärsten Beispiel sind dabei aktuell </a:t>
            </a:r>
            <a:r>
              <a:rPr lang="de-DE" altLang="de-DE" dirty="0" err="1">
                <a:latin typeface="Times" panose="02020603050405020304" pitchFamily="18" charset="0"/>
                <a:ea typeface="ＭＳ Ｐゴシック" panose="020B0600070205080204" pitchFamily="34" charset="-128"/>
              </a:rPr>
              <a:t>Brawl</a:t>
            </a:r>
            <a:r>
              <a:rPr lang="de-DE" altLang="de-DE" dirty="0">
                <a:latin typeface="Times" panose="02020603050405020304" pitchFamily="18" charset="0"/>
                <a:ea typeface="ＭＳ Ｐゴシック" panose="020B0600070205080204" pitchFamily="34" charset="-128"/>
              </a:rPr>
              <a:t> Stars oder Minecraft. Aber auch Spiele für Zwischendurch (Clash Royal, </a:t>
            </a:r>
            <a:r>
              <a:rPr lang="de-DE" altLang="de-DE" dirty="0" err="1">
                <a:latin typeface="Times" panose="02020603050405020304" pitchFamily="18" charset="0"/>
                <a:ea typeface="ＭＳ Ｐゴシック" panose="020B0600070205080204" pitchFamily="34" charset="-128"/>
              </a:rPr>
              <a:t>Roblox</a:t>
            </a:r>
            <a:r>
              <a:rPr lang="de-DE" altLang="de-DE" dirty="0">
                <a:latin typeface="Times" panose="02020603050405020304" pitchFamily="18" charset="0"/>
                <a:ea typeface="ＭＳ Ｐゴシック" panose="020B0600070205080204" pitchFamily="34" charset="-128"/>
              </a:rPr>
              <a:t>) haben noch immer einen sehr hohen Stellenwert. Viele der Spiele sind erstmals kostenlos, bieten dann aber sogenannte In-App-Käufe an, die es erlauben mit echtem Geld digitale Währungen zu kaufen, um zum Beispiel ein Level weiter zu kommen. Und das kann schnell sehr teuer werden, denn diese In-App-Käufe kosten zwischen € 0,99 und € 99,-</a:t>
            </a:r>
          </a:p>
          <a:p>
            <a:endParaRPr lang="de-DE" altLang="de-DE" dirty="0">
              <a:latin typeface="Times" panose="02020603050405020304" pitchFamily="18" charset="0"/>
              <a:ea typeface="ＭＳ Ｐゴシック" panose="020B0600070205080204" pitchFamily="34" charset="-128"/>
            </a:endParaRPr>
          </a:p>
          <a:p>
            <a:pPr>
              <a:defRPr/>
            </a:pPr>
            <a:r>
              <a:rPr lang="de-DE" altLang="de-DE" b="1" dirty="0">
                <a:ea typeface="ＭＳ Ｐゴシック" pitchFamily="34" charset="-128"/>
              </a:rPr>
              <a:t>PEGI-Symbole: </a:t>
            </a:r>
          </a:p>
          <a:p>
            <a:pPr>
              <a:defRPr/>
            </a:pPr>
            <a:endParaRPr lang="de-AT" altLang="de-DE" b="1" dirty="0">
              <a:ea typeface="ＭＳ Ｐゴシック" pitchFamily="34" charset="-128"/>
            </a:endParaRPr>
          </a:p>
          <a:p>
            <a:pPr marL="171450" indent="-171450">
              <a:buFont typeface="Arial" panose="020B0604020202020204" pitchFamily="34" charset="0"/>
              <a:buChar char="•"/>
              <a:defRPr/>
            </a:pPr>
            <a:r>
              <a:rPr lang="de-DE" altLang="de-DE" b="1" dirty="0">
                <a:ea typeface="ＭＳ Ｐゴシック" pitchFamily="34" charset="-128"/>
              </a:rPr>
              <a:t>Faust</a:t>
            </a:r>
            <a:r>
              <a:rPr lang="de-DE" altLang="de-DE" dirty="0">
                <a:ea typeface="ＭＳ Ｐゴシック" pitchFamily="34" charset="-128"/>
              </a:rPr>
              <a:t>: </a:t>
            </a:r>
            <a:r>
              <a:rPr lang="de-DE" sz="1200" b="0" i="0" kern="1200" dirty="0">
                <a:solidFill>
                  <a:schemeClr val="tx1"/>
                </a:solidFill>
                <a:effectLst/>
                <a:latin typeface="+mn-lt"/>
                <a:ea typeface="+mn-ea"/>
                <a:cs typeface="+mn-cs"/>
              </a:rPr>
              <a:t>Das Spiel enthält Gewaltdarstellungen oder verherrlicht/verharmlost Gewalt</a:t>
            </a:r>
            <a:endParaRPr lang="de-DE" altLang="de-DE" dirty="0">
              <a:ea typeface="ＭＳ Ｐゴシック" pitchFamily="34" charset="-128"/>
            </a:endParaRPr>
          </a:p>
          <a:p>
            <a:pPr marL="171450" indent="-171450">
              <a:buFont typeface="Arial" panose="020B0604020202020204" pitchFamily="34" charset="0"/>
              <a:buChar char="•"/>
              <a:defRPr/>
            </a:pPr>
            <a:r>
              <a:rPr lang="de-DE" altLang="de-DE" b="1" dirty="0">
                <a:ea typeface="ＭＳ Ｐゴシック" pitchFamily="34" charset="-128"/>
              </a:rPr>
              <a:t>Sprechblase</a:t>
            </a:r>
            <a:r>
              <a:rPr lang="de-DE" altLang="de-DE" dirty="0">
                <a:ea typeface="ＭＳ Ｐゴシック" pitchFamily="34" charset="-128"/>
              </a:rPr>
              <a:t>: </a:t>
            </a:r>
            <a:r>
              <a:rPr lang="de-DE" sz="1200" b="0" i="0" kern="1200" dirty="0">
                <a:solidFill>
                  <a:schemeClr val="tx1"/>
                </a:solidFill>
                <a:effectLst/>
                <a:latin typeface="+mn-lt"/>
                <a:ea typeface="+mn-ea"/>
                <a:cs typeface="+mn-cs"/>
              </a:rPr>
              <a:t>Spiel verwendet Schimpfwörter</a:t>
            </a:r>
            <a:endParaRPr lang="de-DE" altLang="de-DE" dirty="0">
              <a:ea typeface="ＭＳ Ｐゴシック" pitchFamily="34" charset="-128"/>
            </a:endParaRPr>
          </a:p>
          <a:p>
            <a:pPr marL="171450" indent="-171450">
              <a:buFont typeface="Arial" panose="020B0604020202020204" pitchFamily="34" charset="0"/>
              <a:buChar char="•"/>
              <a:defRPr/>
            </a:pPr>
            <a:r>
              <a:rPr lang="de-DE" altLang="de-DE" b="1" dirty="0">
                <a:ea typeface="ＭＳ Ｐゴシック" pitchFamily="34" charset="-128"/>
              </a:rPr>
              <a:t>Spinne</a:t>
            </a:r>
            <a:r>
              <a:rPr lang="de-DE" altLang="de-DE" dirty="0">
                <a:ea typeface="ＭＳ Ｐゴシック" pitchFamily="34" charset="-128"/>
              </a:rPr>
              <a:t>: </a:t>
            </a:r>
            <a:r>
              <a:rPr lang="de-DE" sz="1200" b="0" i="0" kern="1200" dirty="0">
                <a:solidFill>
                  <a:schemeClr val="tx1"/>
                </a:solidFill>
                <a:effectLst/>
                <a:latin typeface="+mn-lt"/>
                <a:ea typeface="+mn-ea"/>
                <a:cs typeface="+mn-cs"/>
              </a:rPr>
              <a:t>Spiel bereitet kleinen Kindern Angst oder ist gruselig</a:t>
            </a:r>
          </a:p>
          <a:p>
            <a:pPr marL="171450" indent="-171450">
              <a:buFont typeface="Arial" panose="020B0604020202020204" pitchFamily="34" charset="0"/>
              <a:buChar char="•"/>
              <a:defRPr/>
            </a:pPr>
            <a:r>
              <a:rPr lang="de-DE" altLang="de-DE" b="1" dirty="0">
                <a:ea typeface="ＭＳ Ｐゴシック" pitchFamily="34" charset="-128"/>
              </a:rPr>
              <a:t>Männer</a:t>
            </a:r>
            <a:r>
              <a:rPr lang="de-DE" altLang="de-DE" dirty="0">
                <a:ea typeface="ＭＳ Ｐゴシック" pitchFamily="34" charset="-128"/>
              </a:rPr>
              <a:t>-</a:t>
            </a:r>
            <a:r>
              <a:rPr lang="de-DE" altLang="de-DE" b="1" dirty="0">
                <a:ea typeface="ＭＳ Ｐゴシック" pitchFamily="34" charset="-128"/>
              </a:rPr>
              <a:t>Frauen</a:t>
            </a:r>
            <a:r>
              <a:rPr lang="de-DE" altLang="de-DE" dirty="0">
                <a:ea typeface="ＭＳ Ｐゴシック" pitchFamily="34" charset="-128"/>
              </a:rPr>
              <a:t>: </a:t>
            </a:r>
            <a:r>
              <a:rPr lang="de-DE" sz="1200" b="0" i="0" kern="1200" dirty="0">
                <a:solidFill>
                  <a:schemeClr val="tx1"/>
                </a:solidFill>
                <a:effectLst/>
                <a:latin typeface="+mn-lt"/>
                <a:ea typeface="+mn-ea"/>
                <a:cs typeface="+mn-cs"/>
              </a:rPr>
              <a:t>Spiel zeigt Nacktheit und/oder sexuelle Handlungen oder spielt auf sexuelle Handlungen an</a:t>
            </a:r>
            <a:endParaRPr lang="de-DE" altLang="de-DE" dirty="0">
              <a:ea typeface="ＭＳ Ｐゴシック" pitchFamily="34" charset="-128"/>
            </a:endParaRPr>
          </a:p>
          <a:p>
            <a:pPr marL="171450" indent="-171450">
              <a:buFont typeface="Arial" panose="020B0604020202020204" pitchFamily="34" charset="0"/>
              <a:buChar char="•"/>
              <a:defRPr/>
            </a:pPr>
            <a:r>
              <a:rPr lang="de-DE" altLang="de-DE" b="1" dirty="0">
                <a:ea typeface="ＭＳ Ｐゴシック" pitchFamily="34" charset="-128"/>
              </a:rPr>
              <a:t>Spritze</a:t>
            </a:r>
            <a:r>
              <a:rPr lang="de-DE" altLang="de-DE" dirty="0">
                <a:ea typeface="ＭＳ Ｐゴシック" pitchFamily="34" charset="-128"/>
              </a:rPr>
              <a:t>: </a:t>
            </a:r>
            <a:r>
              <a:rPr lang="de-DE" sz="1200" b="0" i="0" kern="1200" dirty="0">
                <a:solidFill>
                  <a:schemeClr val="tx1"/>
                </a:solidFill>
                <a:effectLst/>
                <a:latin typeface="+mn-lt"/>
                <a:ea typeface="+mn-ea"/>
                <a:cs typeface="+mn-cs"/>
              </a:rPr>
              <a:t>Spiel bezieht sich auf Drogenkonsum oder zeigt diesen</a:t>
            </a:r>
          </a:p>
          <a:p>
            <a:pPr marL="171450" indent="-171450">
              <a:buFont typeface="Arial" panose="020B0604020202020204" pitchFamily="34" charset="0"/>
              <a:buChar char="•"/>
              <a:defRPr/>
            </a:pPr>
            <a:r>
              <a:rPr lang="de-DE" altLang="de-DE" b="1" dirty="0">
                <a:ea typeface="ＭＳ Ｐゴシック" pitchFamily="34" charset="-128"/>
              </a:rPr>
              <a:t>Personengruppe</a:t>
            </a:r>
            <a:r>
              <a:rPr lang="de-DE" altLang="de-DE" dirty="0">
                <a:ea typeface="ＭＳ Ｐゴシック" pitchFamily="34" charset="-128"/>
              </a:rPr>
              <a:t>: </a:t>
            </a:r>
            <a:r>
              <a:rPr lang="de-DE" sz="1200" b="0" i="0" kern="1200" dirty="0">
                <a:solidFill>
                  <a:schemeClr val="tx1"/>
                </a:solidFill>
                <a:effectLst/>
                <a:latin typeface="+mn-lt"/>
                <a:ea typeface="+mn-ea"/>
                <a:cs typeface="+mn-cs"/>
              </a:rPr>
              <a:t>Spiel zeigt Diskriminierung oder Spielinhalt fördert Diskriminierung</a:t>
            </a:r>
            <a:endParaRPr lang="de-DE" altLang="de-DE" dirty="0">
              <a:ea typeface="ＭＳ Ｐゴシック" pitchFamily="34" charset="-128"/>
            </a:endParaRPr>
          </a:p>
          <a:p>
            <a:pPr marL="171450" indent="-171450">
              <a:buFont typeface="Arial" panose="020B0604020202020204" pitchFamily="34" charset="0"/>
              <a:buChar char="•"/>
              <a:defRPr/>
            </a:pPr>
            <a:r>
              <a:rPr lang="de-DE" altLang="de-DE" b="1" dirty="0">
                <a:ea typeface="ＭＳ Ｐゴシック" pitchFamily="34" charset="-128"/>
              </a:rPr>
              <a:t>Würfel</a:t>
            </a:r>
            <a:r>
              <a:rPr lang="de-DE" altLang="de-DE" dirty="0">
                <a:ea typeface="ＭＳ Ｐゴシック" pitchFamily="34" charset="-128"/>
              </a:rPr>
              <a:t>: </a:t>
            </a:r>
            <a:r>
              <a:rPr lang="de-DE" sz="1200" b="0" i="0" kern="1200" dirty="0">
                <a:solidFill>
                  <a:schemeClr val="tx1"/>
                </a:solidFill>
                <a:effectLst/>
                <a:latin typeface="+mn-lt"/>
                <a:ea typeface="+mn-ea"/>
                <a:cs typeface="+mn-cs"/>
              </a:rPr>
              <a:t>Spiel fordert zum Glücksspiel auf oder gibt Anleitung dazu</a:t>
            </a:r>
            <a:endParaRPr lang="de-DE" altLang="de-DE" dirty="0">
              <a:ea typeface="ＭＳ Ｐゴシック" pitchFamily="34" charset="-128"/>
            </a:endParaRPr>
          </a:p>
          <a:p>
            <a:pPr marL="171450" indent="-171450">
              <a:buFont typeface="Arial" panose="020B0604020202020204" pitchFamily="34" charset="0"/>
              <a:buChar char="•"/>
              <a:defRPr/>
            </a:pPr>
            <a:r>
              <a:rPr lang="de-DE" altLang="de-DE" b="1" dirty="0">
                <a:ea typeface="ＭＳ Ｐゴシック" pitchFamily="34" charset="-128"/>
              </a:rPr>
              <a:t>Weltkugel: </a:t>
            </a:r>
            <a:r>
              <a:rPr lang="de-DE" sz="1200" b="0" i="0" kern="1200" dirty="0">
                <a:solidFill>
                  <a:schemeClr val="tx1"/>
                </a:solidFill>
                <a:effectLst/>
                <a:latin typeface="+mn-lt"/>
                <a:ea typeface="+mn-ea"/>
                <a:cs typeface="+mn-cs"/>
              </a:rPr>
              <a:t>Spiel kann online gespielt werden</a:t>
            </a:r>
            <a:br>
              <a:rPr lang="de-DE" altLang="de-DE" dirty="0">
                <a:ea typeface="ＭＳ Ｐゴシック" pitchFamily="34" charset="-128"/>
              </a:rPr>
            </a:br>
            <a:endParaRPr lang="de-DE" altLang="de-DE" dirty="0">
              <a:ea typeface="ＭＳ Ｐゴシック" pitchFamily="34" charset="-128"/>
            </a:endParaRPr>
          </a:p>
          <a:p>
            <a:pPr marL="171450" indent="-171450">
              <a:buFont typeface="Arial" panose="020B0604020202020204" pitchFamily="34" charset="0"/>
              <a:buChar char="•"/>
              <a:defRPr/>
            </a:pPr>
            <a:r>
              <a:rPr lang="de-DE" altLang="de-DE" b="1" dirty="0">
                <a:ea typeface="ＭＳ Ｐゴシック" pitchFamily="34" charset="-128"/>
              </a:rPr>
              <a:t>3, 7, 12, 16, 18</a:t>
            </a:r>
            <a:r>
              <a:rPr lang="de-DE" altLang="de-DE" dirty="0">
                <a:ea typeface="ＭＳ Ｐゴシック" pitchFamily="34" charset="-128"/>
              </a:rPr>
              <a:t>: Altersfreigabe laut Jugendschutzgesetz (in Wien müssen Spiele verpflichtend gekennzeichnet sein) – die Alterskennzeichnung bezieht sich nur auf den Jugendschutz, nicht auf die Spielbarkeit!</a:t>
            </a:r>
          </a:p>
          <a:p>
            <a:pPr>
              <a:defRPr/>
            </a:pPr>
            <a:endParaRPr lang="de-AT" altLang="de-DE" dirty="0">
              <a:ea typeface="ＭＳ Ｐゴシック" pitchFamily="34" charset="-128"/>
            </a:endParaRPr>
          </a:p>
          <a:p>
            <a:pPr>
              <a:defRPr/>
            </a:pPr>
            <a:r>
              <a:rPr lang="de-DE" altLang="de-DE" dirty="0">
                <a:ea typeface="ＭＳ Ｐゴシック" pitchFamily="34" charset="-128"/>
              </a:rPr>
              <a:t>Achtung: Internetspiele ungleich Browserspiele!</a:t>
            </a:r>
          </a:p>
          <a:p>
            <a:pPr>
              <a:defRPr/>
            </a:pPr>
            <a:endParaRPr lang="de-DE" altLang="de-DE" dirty="0">
              <a:ea typeface="ＭＳ Ｐゴシック" pitchFamily="34" charset="-128"/>
            </a:endParaRPr>
          </a:p>
          <a:p>
            <a:r>
              <a:rPr lang="de-AT" altLang="de-DE" dirty="0">
                <a:latin typeface="Arial" panose="020B0604020202020204" pitchFamily="34" charset="0"/>
                <a:ea typeface="ＭＳ Ｐゴシック" panose="020B0600070205080204" pitchFamily="34" charset="-128"/>
              </a:rPr>
              <a:t>Informationen zu empfehlenswerten Computerspielen für verschiedene Altersstufen: </a:t>
            </a:r>
            <a:r>
              <a:rPr lang="de-DE" altLang="de-DE" u="sng" dirty="0">
                <a:latin typeface="Arial" panose="020B0604020202020204" pitchFamily="34" charset="0"/>
                <a:ea typeface="ＭＳ Ｐゴシック" panose="020B0600070205080204" pitchFamily="34" charset="-128"/>
              </a:rPr>
              <a:t>www.bupp.at</a:t>
            </a:r>
          </a:p>
          <a:p>
            <a:endParaRPr lang="de-DE" altLang="de-DE" dirty="0">
              <a:latin typeface="Arial" panose="020B0604020202020204" pitchFamily="34" charset="0"/>
              <a:ea typeface="ＭＳ Ｐゴシック" panose="020B0600070205080204" pitchFamily="34" charset="-128"/>
            </a:endParaRPr>
          </a:p>
          <a:p>
            <a:r>
              <a:rPr lang="de-AT" b="1" dirty="0"/>
              <a:t>Elternratgeber</a:t>
            </a:r>
            <a:r>
              <a:rPr lang="de-AT" b="1" baseline="0" dirty="0"/>
              <a:t> „Computerspiele“ </a:t>
            </a:r>
            <a:r>
              <a:rPr lang="de-AT" b="0" baseline="0" dirty="0"/>
              <a:t>von Saferinternet.at</a:t>
            </a:r>
          </a:p>
          <a:p>
            <a:r>
              <a:rPr lang="de-AT" baseline="0" dirty="0"/>
              <a:t>Kostenloser Download: </a:t>
            </a:r>
            <a:r>
              <a:rPr lang="de-AT" u="sng" baseline="0" dirty="0"/>
              <a:t>www.saferinternet.at/services/broschuerenservice</a:t>
            </a:r>
          </a:p>
          <a:p>
            <a:r>
              <a:rPr lang="de-AT" u="none" baseline="0" dirty="0"/>
              <a:t>Gute Handyspiele</a:t>
            </a:r>
            <a:r>
              <a:rPr lang="de-AT" i="0" u="none" baseline="0" dirty="0"/>
              <a:t>: </a:t>
            </a:r>
            <a:r>
              <a:rPr lang="de-AT" i="0" u="sng" baseline="0" dirty="0"/>
              <a:t>https://www.derstandard.at/story/2000108535517/wie-finde-ich-gute-handyspiele-fuer-meinen-neffen</a:t>
            </a:r>
          </a:p>
        </p:txBody>
      </p:sp>
      <p:sp>
        <p:nvSpPr>
          <p:cNvPr id="4" name="Foliennummernplatzhalter 3"/>
          <p:cNvSpPr>
            <a:spLocks noGrp="1"/>
          </p:cNvSpPr>
          <p:nvPr>
            <p:ph type="sldNum" sz="quarter" idx="5"/>
          </p:nvPr>
        </p:nvSpPr>
        <p:spPr/>
        <p:txBody>
          <a:bodyPr/>
          <a:lstStyle/>
          <a:p>
            <a:fld id="{5BC9136F-CA9D-4FE5-85DC-58A8F95C26FC}" type="slidenum">
              <a:rPr lang="de-AT" smtClean="0"/>
              <a:t>19</a:t>
            </a:fld>
            <a:endParaRPr lang="de-AT"/>
          </a:p>
        </p:txBody>
      </p:sp>
    </p:spTree>
    <p:extLst>
      <p:ext uri="{BB962C8B-B14F-4D97-AF65-F5344CB8AC3E}">
        <p14:creationId xmlns:p14="http://schemas.microsoft.com/office/powerpoint/2010/main" val="40316816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b="1" dirty="0">
                <a:latin typeface="Times" panose="02020603050405020304" pitchFamily="18" charset="0"/>
                <a:ea typeface="ＭＳ Ｐゴシック" panose="020B0600070205080204" pitchFamily="34" charset="-128"/>
              </a:rPr>
              <a:t>Saferinternet.at: </a:t>
            </a:r>
            <a:r>
              <a:rPr lang="de-DE" altLang="de-DE" dirty="0">
                <a:latin typeface="Times" panose="02020603050405020304" pitchFamily="18" charset="0"/>
                <a:ea typeface="ＭＳ Ｐゴシック" panose="020B0600070205080204" pitchFamily="34" charset="-128"/>
              </a:rPr>
              <a:t>Infos, Tipps und Materialien zur sicheren Internet- und Handynutzung für Eltern, Lehrende und SchülerInnen. Veranstaltungsservice zum Buchen von Workshops für SchülerInnen, Lehrende und Eltern. Broschürenservice mit kostenlosen Infomaterialien, Unterrichtsmaterialien, Ratgebern und Broschüren zum Bestellen und Downloaden. Aktuelle Infos auch unter </a:t>
            </a:r>
            <a:r>
              <a:rPr lang="de-DE" altLang="de-DE" u="sng" dirty="0">
                <a:latin typeface="Times" panose="02020603050405020304" pitchFamily="18" charset="0"/>
                <a:ea typeface="ＭＳ Ｐゴシック" panose="020B0600070205080204" pitchFamily="34" charset="-128"/>
              </a:rPr>
              <a:t>facebook.com/saferinternetat</a:t>
            </a:r>
            <a:r>
              <a:rPr lang="de-DE" altLang="de-DE" dirty="0">
                <a:latin typeface="Times" panose="02020603050405020304" pitchFamily="18" charset="0"/>
                <a:ea typeface="ＭＳ Ｐゴシック" panose="020B0600070205080204" pitchFamily="34" charset="-128"/>
              </a:rPr>
              <a:t>, </a:t>
            </a:r>
            <a:r>
              <a:rPr lang="de-DE" altLang="de-DE" u="sng" dirty="0">
                <a:latin typeface="Times" panose="02020603050405020304" pitchFamily="18" charset="0"/>
                <a:ea typeface="ＭＳ Ｐゴシック" panose="020B0600070205080204" pitchFamily="34" charset="-128"/>
              </a:rPr>
              <a:t>twitter.com/saferinternetat</a:t>
            </a:r>
            <a:r>
              <a:rPr lang="de-DE" altLang="de-DE" u="none" dirty="0">
                <a:latin typeface="Times" panose="02020603050405020304" pitchFamily="18" charset="0"/>
                <a:ea typeface="ＭＳ Ｐゴシック" panose="020B0600070205080204" pitchFamily="34" charset="-128"/>
              </a:rPr>
              <a:t>,</a:t>
            </a:r>
            <a:r>
              <a:rPr lang="de-DE" altLang="de-DE" u="none" baseline="0" dirty="0">
                <a:latin typeface="Times" panose="02020603050405020304" pitchFamily="18" charset="0"/>
                <a:ea typeface="ＭＳ Ｐゴシック" panose="020B0600070205080204" pitchFamily="34" charset="-128"/>
              </a:rPr>
              <a:t> </a:t>
            </a:r>
            <a:r>
              <a:rPr lang="de-DE" altLang="de-DE" u="sng" dirty="0">
                <a:latin typeface="Times" panose="02020603050405020304" pitchFamily="18" charset="0"/>
                <a:ea typeface="ＭＳ Ｐゴシック" panose="020B0600070205080204" pitchFamily="34" charset="-128"/>
              </a:rPr>
              <a:t>instagram.com/saferinternet.at</a:t>
            </a:r>
            <a:r>
              <a:rPr lang="de-DE" altLang="de-DE" u="none" dirty="0">
                <a:latin typeface="Times" panose="02020603050405020304" pitchFamily="18" charset="0"/>
                <a:ea typeface="ＭＳ Ｐゴシック" panose="020B0600070205080204" pitchFamily="34" charset="-128"/>
              </a:rPr>
              <a:t> oder auf Snapchat unter </a:t>
            </a:r>
            <a:r>
              <a:rPr lang="de-DE" altLang="de-DE" u="sng" dirty="0">
                <a:latin typeface="Times" panose="02020603050405020304" pitchFamily="18" charset="0"/>
                <a:ea typeface="ＭＳ Ｐゴシック" panose="020B0600070205080204" pitchFamily="34" charset="-128"/>
              </a:rPr>
              <a:t>@saferinternetat</a:t>
            </a:r>
            <a:r>
              <a:rPr lang="de-DE" altLang="de-DE" u="none" dirty="0">
                <a:latin typeface="Times" panose="02020603050405020304" pitchFamily="18" charset="0"/>
                <a:ea typeface="ＭＳ Ｐゴシック" panose="020B0600070205080204" pitchFamily="34" charset="-128"/>
              </a:rPr>
              <a:t>. Der</a:t>
            </a:r>
            <a:r>
              <a:rPr lang="de-DE" altLang="de-DE" u="none" baseline="0" dirty="0">
                <a:latin typeface="Times" panose="02020603050405020304" pitchFamily="18" charset="0"/>
                <a:ea typeface="ＭＳ Ｐゴシック" panose="020B0600070205080204" pitchFamily="34" charset="-128"/>
              </a:rPr>
              <a:t> Eltern-Videoratgeber „Frag Barbara!“ unterstützt Eltern bei der Erziehung im Zeitalter von Internet und Handy: </a:t>
            </a:r>
            <a:r>
              <a:rPr lang="de-DE" altLang="de-DE" u="sng" baseline="0" dirty="0">
                <a:latin typeface="Times" panose="02020603050405020304" pitchFamily="18" charset="0"/>
                <a:ea typeface="ＭＳ Ｐゴシック" panose="020B0600070205080204" pitchFamily="34" charset="-128"/>
              </a:rPr>
              <a:t>www.fragbarbara.at</a:t>
            </a:r>
            <a:r>
              <a:rPr lang="de-DE" altLang="de-DE" u="none" baseline="0" dirty="0">
                <a:latin typeface="Times" panose="02020603050405020304" pitchFamily="18" charset="0"/>
                <a:ea typeface="ＭＳ Ｐゴシック" panose="020B0600070205080204" pitchFamily="34" charset="-128"/>
              </a:rPr>
              <a:t>; Instagram: @frag.barbara</a:t>
            </a:r>
            <a:endParaRPr lang="de-DE" altLang="de-DE" b="1" u="none" dirty="0">
              <a:latin typeface="Times" panose="02020603050405020304" pitchFamily="18" charset="0"/>
              <a:ea typeface="ＭＳ Ｐゴシック" panose="020B0600070205080204" pitchFamily="34" charset="-128"/>
            </a:endParaRPr>
          </a:p>
          <a:p>
            <a:endParaRPr lang="de-AT" altLang="de-DE" dirty="0">
              <a:latin typeface="Times" panose="02020603050405020304" pitchFamily="18" charset="0"/>
              <a:ea typeface="ＭＳ Ｐゴシック" panose="020B0600070205080204" pitchFamily="34" charset="-128"/>
            </a:endParaRPr>
          </a:p>
          <a:p>
            <a:r>
              <a:rPr lang="de-DE" altLang="de-DE" b="1" dirty="0">
                <a:latin typeface="Times" panose="02020603050405020304" pitchFamily="18" charset="0"/>
                <a:ea typeface="ＭＳ Ｐゴシック" panose="020B0600070205080204" pitchFamily="34" charset="-128"/>
              </a:rPr>
              <a:t>Rat auf Draht</a:t>
            </a:r>
            <a:r>
              <a:rPr lang="de-DE" altLang="de-DE" dirty="0">
                <a:latin typeface="Times" panose="02020603050405020304" pitchFamily="18" charset="0"/>
                <a:ea typeface="ＭＳ Ｐゴシック" panose="020B0600070205080204" pitchFamily="34" charset="-128"/>
              </a:rPr>
              <a:t>: Die kostenlose, anonyme 24h-Telefonhotline für Kinder und Jugendliche unter der Nummer 147 (ohne Vorwahl) steht auch Eltern und anderen Bezugspersonen zur Verfügung. Auf der Website </a:t>
            </a:r>
            <a:r>
              <a:rPr lang="de-DE" altLang="de-DE" u="sng" dirty="0">
                <a:latin typeface="Times" panose="02020603050405020304" pitchFamily="18" charset="0"/>
                <a:ea typeface="ＭＳ Ｐゴシック" panose="020B0600070205080204" pitchFamily="34" charset="-128"/>
              </a:rPr>
              <a:t>www.rataufdraht.at</a:t>
            </a:r>
            <a:r>
              <a:rPr lang="de-DE" altLang="de-DE" dirty="0">
                <a:latin typeface="Times" panose="02020603050405020304" pitchFamily="18" charset="0"/>
                <a:ea typeface="ＭＳ Ｐゴシック" panose="020B0600070205080204" pitchFamily="34" charset="-128"/>
              </a:rPr>
              <a:t> gibt es Tipps &amp; Informationen für Jugendliche und ihre Eltern </a:t>
            </a:r>
            <a:r>
              <a:rPr lang="de-DE" altLang="de-DE" u="sng" dirty="0">
                <a:latin typeface="Times" panose="02020603050405020304" pitchFamily="18" charset="0"/>
                <a:ea typeface="ＭＳ Ｐゴシック" panose="020B0600070205080204" pitchFamily="34" charset="-128"/>
              </a:rPr>
              <a:t>(www.rataufdraht.at/eltern)</a:t>
            </a:r>
            <a:r>
              <a:rPr lang="de-DE" altLang="de-DE" dirty="0">
                <a:latin typeface="Times" panose="02020603050405020304" pitchFamily="18" charset="0"/>
                <a:ea typeface="ＭＳ Ｐゴシック" panose="020B0600070205080204" pitchFamily="34" charset="-128"/>
              </a:rPr>
              <a:t>, u. a. rund um das Thema Handy und Internet. Jeden Montag, Mittwoch und Freitag wird von 18-20 Uhr Beratung per Chat angeboten, zusätzlich kann Online-Beratung über ein Formular in Anspruch genommen werden.</a:t>
            </a:r>
          </a:p>
          <a:p>
            <a:endParaRPr lang="de-DE" altLang="de-DE" dirty="0">
              <a:latin typeface="Times" panose="02020603050405020304" pitchFamily="18"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b="1" dirty="0" err="1">
                <a:latin typeface="Times" panose="02020603050405020304" pitchFamily="18" charset="0"/>
                <a:ea typeface="ＭＳ Ｐゴシック" panose="020B0600070205080204" pitchFamily="34" charset="-128"/>
              </a:rPr>
              <a:t>Stopline</a:t>
            </a:r>
            <a:r>
              <a:rPr lang="de-DE" altLang="de-DE" dirty="0">
                <a:latin typeface="Times" panose="02020603050405020304" pitchFamily="18" charset="0"/>
                <a:ea typeface="ＭＳ Ｐゴシック" panose="020B0600070205080204" pitchFamily="34" charset="-128"/>
              </a:rPr>
              <a:t>: </a:t>
            </a:r>
            <a:r>
              <a:rPr lang="de-AT" sz="1200" kern="1200" dirty="0">
                <a:solidFill>
                  <a:schemeClr val="tx1"/>
                </a:solidFill>
                <a:effectLst/>
                <a:latin typeface="+mn-lt"/>
                <a:ea typeface="+mn-ea"/>
                <a:cs typeface="+mn-cs"/>
              </a:rPr>
              <a:t>Meldestelle gegen sexuelle Missbrauchsdarstellungen Minderjähriger &amp; nationalsozialistische Wiederbetätigung im Internet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baseline="0" dirty="0">
                <a:latin typeface="Times" panose="02020603050405020304" pitchFamily="18" charset="0"/>
                <a:ea typeface="ＭＳ Ｐゴシック" panose="020B0600070205080204" pitchFamily="34" charset="-128"/>
              </a:rPr>
              <a:t>unter </a:t>
            </a:r>
            <a:r>
              <a:rPr lang="de-DE" altLang="de-DE" u="sng" baseline="0" dirty="0">
                <a:latin typeface="Times" panose="02020603050405020304" pitchFamily="18" charset="0"/>
                <a:ea typeface="ＭＳ Ｐゴシック" panose="020B0600070205080204" pitchFamily="34" charset="-128"/>
              </a:rPr>
              <a:t>www.stopline.at</a:t>
            </a:r>
            <a:endParaRPr lang="de-DE" altLang="de-DE" u="sng" dirty="0">
              <a:latin typeface="Times" panose="02020603050405020304" pitchFamily="18" charset="0"/>
              <a:ea typeface="ＭＳ Ｐゴシック" panose="020B0600070205080204" pitchFamily="34" charset="-128"/>
            </a:endParaRPr>
          </a:p>
        </p:txBody>
      </p:sp>
      <p:sp>
        <p:nvSpPr>
          <p:cNvPr id="4" name="Foliennummernplatzhalter 3"/>
          <p:cNvSpPr>
            <a:spLocks noGrp="1"/>
          </p:cNvSpPr>
          <p:nvPr>
            <p:ph type="sldNum" sz="quarter" idx="10"/>
          </p:nvPr>
        </p:nvSpPr>
        <p:spPr/>
        <p:txBody>
          <a:bodyPr/>
          <a:lstStyle/>
          <a:p>
            <a:fld id="{5BC9136F-CA9D-4FE5-85DC-58A8F95C26FC}" type="slidenum">
              <a:rPr lang="de-AT" smtClean="0"/>
              <a:t>2</a:t>
            </a:fld>
            <a:endParaRPr lang="de-AT"/>
          </a:p>
        </p:txBody>
      </p:sp>
    </p:spTree>
    <p:extLst>
      <p:ext uri="{BB962C8B-B14F-4D97-AF65-F5344CB8AC3E}">
        <p14:creationId xmlns:p14="http://schemas.microsoft.com/office/powerpoint/2010/main" val="3187581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0000"/>
              </a:lnSpc>
              <a:buSzPct val="100000"/>
              <a:buFont typeface="Wingdings" panose="05000000000000000000" pitchFamily="2" charset="2"/>
              <a:buChar char="§"/>
              <a:defRPr/>
            </a:pPr>
            <a:r>
              <a:rPr lang="de-DE" altLang="de-DE" sz="1200" dirty="0">
                <a:solidFill>
                  <a:schemeClr val="tx1"/>
                </a:solidFill>
                <a:latin typeface="Gill Sans MT" panose="020B0502020104020203" pitchFamily="34" charset="0"/>
              </a:rPr>
              <a:t>Testen Sie die Apps zunächst selbst!</a:t>
            </a:r>
          </a:p>
          <a:p>
            <a:pPr>
              <a:lnSpc>
                <a:spcPct val="100000"/>
              </a:lnSpc>
              <a:buSzPct val="100000"/>
              <a:buFont typeface="Wingdings" panose="05000000000000000000" pitchFamily="2" charset="2"/>
              <a:buChar char="§"/>
              <a:defRPr/>
            </a:pPr>
            <a:r>
              <a:rPr lang="de-DE" altLang="de-DE" sz="1200" dirty="0">
                <a:solidFill>
                  <a:schemeClr val="tx1"/>
                </a:solidFill>
                <a:latin typeface="Gill Sans MT" panose="020B0502020104020203" pitchFamily="34" charset="0"/>
              </a:rPr>
              <a:t>In-App-Käufe deaktivieren bzw. mit Passwort schützen sowie Content-Dienste und Drittanbieter-Dienste deaktivieren</a:t>
            </a:r>
          </a:p>
          <a:p>
            <a:pPr>
              <a:lnSpc>
                <a:spcPct val="100000"/>
              </a:lnSpc>
              <a:buSzPct val="100000"/>
              <a:buFont typeface="Wingdings" panose="05000000000000000000" pitchFamily="2" charset="2"/>
              <a:buChar char="§"/>
              <a:defRPr/>
            </a:pPr>
            <a:r>
              <a:rPr lang="de-DE" altLang="de-DE" sz="1200" dirty="0">
                <a:solidFill>
                  <a:schemeClr val="tx1"/>
                </a:solidFill>
                <a:latin typeface="Gill Sans MT" panose="020B0502020104020203" pitchFamily="34" charset="0"/>
              </a:rPr>
              <a:t>Vorsicht vor Werbung in Spiele-Apps! Manchmal lohnt es sich, ein paar Euro für die kostenpflichtige Version auszugeben und eine werbefreie App zu erhalten.</a:t>
            </a:r>
          </a:p>
          <a:p>
            <a:pPr>
              <a:lnSpc>
                <a:spcPct val="100000"/>
              </a:lnSpc>
              <a:buSzPct val="100000"/>
              <a:buFont typeface="Wingdings" panose="05000000000000000000" pitchFamily="2" charset="2"/>
              <a:buChar char="§"/>
              <a:defRPr/>
            </a:pPr>
            <a:r>
              <a:rPr lang="de-DE" altLang="de-DE" sz="1200" dirty="0">
                <a:solidFill>
                  <a:schemeClr val="tx1"/>
                </a:solidFill>
                <a:latin typeface="Gill Sans MT" panose="020B0502020104020203" pitchFamily="34" charset="0"/>
              </a:rPr>
              <a:t>Auf kostenloses WLAN bzw. Daten-Flatrate achten, sonst kann es teuer werden.</a:t>
            </a:r>
          </a:p>
          <a:p>
            <a:pPr>
              <a:lnSpc>
                <a:spcPct val="100000"/>
              </a:lnSpc>
              <a:buSzPct val="100000"/>
              <a:buFont typeface="Wingdings" panose="05000000000000000000" pitchFamily="2" charset="2"/>
              <a:buChar char="§"/>
              <a:defRPr/>
            </a:pPr>
            <a:r>
              <a:rPr lang="de-DE" altLang="de-DE" sz="1200" dirty="0">
                <a:solidFill>
                  <a:schemeClr val="tx1"/>
                </a:solidFill>
                <a:latin typeface="Gill Sans MT" panose="020B0502020104020203" pitchFamily="34" charset="0"/>
              </a:rPr>
              <a:t>Nach der Erstinstallation Einstellungen vornehmen (Apps können auch persönliche Daten übertragen)</a:t>
            </a:r>
          </a:p>
          <a:p>
            <a:pPr>
              <a:lnSpc>
                <a:spcPct val="100000"/>
              </a:lnSpc>
              <a:buSzPct val="100000"/>
              <a:buFont typeface="Wingdings" panose="05000000000000000000" pitchFamily="2" charset="2"/>
              <a:buChar char="§"/>
              <a:defRPr/>
            </a:pPr>
            <a:r>
              <a:rPr lang="de-DE" altLang="de-DE" sz="1200" dirty="0">
                <a:solidFill>
                  <a:schemeClr val="tx1"/>
                </a:solidFill>
                <a:latin typeface="Gill Sans MT" panose="020B0502020104020203" pitchFamily="34" charset="0"/>
              </a:rPr>
              <a:t>Apps regelmäßig aussortieren! </a:t>
            </a:r>
          </a:p>
          <a:p>
            <a:pPr>
              <a:lnSpc>
                <a:spcPct val="100000"/>
              </a:lnSpc>
              <a:buSzPct val="100000"/>
              <a:buFont typeface="Wingdings" panose="05000000000000000000" pitchFamily="2" charset="2"/>
              <a:buChar char="§"/>
              <a:defRPr/>
            </a:pPr>
            <a:r>
              <a:rPr lang="de-DE" altLang="de-DE" sz="1200" dirty="0">
                <a:solidFill>
                  <a:schemeClr val="tx1"/>
                </a:solidFill>
                <a:latin typeface="Gill Sans MT" panose="020B0502020104020203" pitchFamily="34" charset="0"/>
              </a:rPr>
              <a:t>Keine unnötige Ortung (GPS) aktivieren!</a:t>
            </a:r>
          </a:p>
          <a:p>
            <a:pPr>
              <a:lnSpc>
                <a:spcPct val="100000"/>
              </a:lnSpc>
              <a:buSzPct val="100000"/>
              <a:buFont typeface="Wingdings" panose="05000000000000000000" pitchFamily="2" charset="2"/>
              <a:buChar char="§"/>
              <a:defRPr/>
            </a:pPr>
            <a:r>
              <a:rPr lang="de-DE" altLang="de-DE" sz="1200" dirty="0">
                <a:solidFill>
                  <a:schemeClr val="tx1"/>
                </a:solidFill>
                <a:latin typeface="Gill Sans MT" panose="020B0502020104020203" pitchFamily="34" charset="0"/>
              </a:rPr>
              <a:t>Spiele-Bewertungen im App-Shop beachten</a:t>
            </a:r>
            <a:endParaRPr lang="de-AT" sz="1200" dirty="0">
              <a:solidFill>
                <a:schemeClr val="tx1"/>
              </a:solidFill>
              <a:latin typeface="Gill Sans MT" panose="020B05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AT"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20</a:t>
            </a:fld>
            <a:endParaRPr lang="de-AT"/>
          </a:p>
        </p:txBody>
      </p:sp>
    </p:spTree>
    <p:extLst>
      <p:ext uri="{BB962C8B-B14F-4D97-AF65-F5344CB8AC3E}">
        <p14:creationId xmlns:p14="http://schemas.microsoft.com/office/powerpoint/2010/main" val="3257133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0000"/>
              </a:lnSpc>
              <a:buSzPct val="100000"/>
              <a:buFont typeface="Wingdings" panose="05000000000000000000" pitchFamily="2" charset="2"/>
              <a:buChar char="§"/>
              <a:defRPr/>
            </a:pPr>
            <a:r>
              <a:rPr lang="de-DE" altLang="de-DE" sz="1200" dirty="0">
                <a:solidFill>
                  <a:schemeClr val="tx1"/>
                </a:solidFill>
                <a:latin typeface="Gill Sans MT" panose="020B0502020104020203" pitchFamily="34" charset="0"/>
              </a:rPr>
              <a:t>Testen Sie die Apps zunächst selbst!</a:t>
            </a:r>
          </a:p>
          <a:p>
            <a:pPr>
              <a:lnSpc>
                <a:spcPct val="100000"/>
              </a:lnSpc>
              <a:buSzPct val="100000"/>
              <a:buFont typeface="Wingdings" panose="05000000000000000000" pitchFamily="2" charset="2"/>
              <a:buChar char="§"/>
              <a:defRPr/>
            </a:pPr>
            <a:r>
              <a:rPr lang="de-DE" altLang="de-DE" sz="1200" dirty="0">
                <a:solidFill>
                  <a:schemeClr val="tx1"/>
                </a:solidFill>
                <a:latin typeface="Gill Sans MT" panose="020B0502020104020203" pitchFamily="34" charset="0"/>
              </a:rPr>
              <a:t>In-App-Käufe deaktivieren bzw. mit Passwort schützen sowie Content-Dienste und Drittanbieter-Dienste deaktivieren</a:t>
            </a:r>
          </a:p>
          <a:p>
            <a:pPr>
              <a:lnSpc>
                <a:spcPct val="100000"/>
              </a:lnSpc>
              <a:buSzPct val="100000"/>
              <a:buFont typeface="Wingdings" panose="05000000000000000000" pitchFamily="2" charset="2"/>
              <a:buChar char="§"/>
              <a:defRPr/>
            </a:pPr>
            <a:r>
              <a:rPr lang="de-DE" altLang="de-DE" sz="1200" dirty="0">
                <a:solidFill>
                  <a:schemeClr val="tx1"/>
                </a:solidFill>
                <a:latin typeface="Gill Sans MT" panose="020B0502020104020203" pitchFamily="34" charset="0"/>
              </a:rPr>
              <a:t>Vorsicht vor Werbung in Spiele-Apps! Manchmal lohnt es sich, ein paar Euro für die kostenpflichtige Version auszugeben und eine werbefreie App zu erhalten.</a:t>
            </a:r>
          </a:p>
          <a:p>
            <a:pPr>
              <a:lnSpc>
                <a:spcPct val="100000"/>
              </a:lnSpc>
              <a:buSzPct val="100000"/>
              <a:buFont typeface="Wingdings" panose="05000000000000000000" pitchFamily="2" charset="2"/>
              <a:buChar char="§"/>
              <a:defRPr/>
            </a:pPr>
            <a:r>
              <a:rPr lang="de-DE" altLang="de-DE" sz="1200" dirty="0">
                <a:solidFill>
                  <a:schemeClr val="tx1"/>
                </a:solidFill>
                <a:latin typeface="Gill Sans MT" panose="020B0502020104020203" pitchFamily="34" charset="0"/>
              </a:rPr>
              <a:t>Auf kostenloses WLAN bzw. Daten-Flatrate achten, sonst kann es teuer werden.</a:t>
            </a:r>
          </a:p>
          <a:p>
            <a:pPr>
              <a:lnSpc>
                <a:spcPct val="100000"/>
              </a:lnSpc>
              <a:buSzPct val="100000"/>
              <a:buFont typeface="Wingdings" panose="05000000000000000000" pitchFamily="2" charset="2"/>
              <a:buChar char="§"/>
              <a:defRPr/>
            </a:pPr>
            <a:r>
              <a:rPr lang="de-DE" altLang="de-DE" sz="1200" dirty="0">
                <a:solidFill>
                  <a:schemeClr val="tx1"/>
                </a:solidFill>
                <a:latin typeface="Gill Sans MT" panose="020B0502020104020203" pitchFamily="34" charset="0"/>
              </a:rPr>
              <a:t>Nach der Erstinstallation Einstellungen vornehmen (Apps können auch persönliche Daten übertragen)</a:t>
            </a:r>
          </a:p>
          <a:p>
            <a:pPr>
              <a:lnSpc>
                <a:spcPct val="100000"/>
              </a:lnSpc>
              <a:buSzPct val="100000"/>
              <a:buFont typeface="Wingdings" panose="05000000000000000000" pitchFamily="2" charset="2"/>
              <a:buChar char="§"/>
              <a:defRPr/>
            </a:pPr>
            <a:r>
              <a:rPr lang="de-DE" altLang="de-DE" sz="1200" dirty="0">
                <a:solidFill>
                  <a:schemeClr val="tx1"/>
                </a:solidFill>
                <a:latin typeface="Gill Sans MT" panose="020B0502020104020203" pitchFamily="34" charset="0"/>
              </a:rPr>
              <a:t>Apps regelmäßig aussortieren! </a:t>
            </a:r>
          </a:p>
          <a:p>
            <a:pPr>
              <a:lnSpc>
                <a:spcPct val="100000"/>
              </a:lnSpc>
              <a:buSzPct val="100000"/>
              <a:buFont typeface="Wingdings" panose="05000000000000000000" pitchFamily="2" charset="2"/>
              <a:buChar char="§"/>
              <a:defRPr/>
            </a:pPr>
            <a:r>
              <a:rPr lang="de-DE" altLang="de-DE" sz="1200" dirty="0">
                <a:solidFill>
                  <a:schemeClr val="tx1"/>
                </a:solidFill>
                <a:latin typeface="Gill Sans MT" panose="020B0502020104020203" pitchFamily="34" charset="0"/>
              </a:rPr>
              <a:t>Keine unnötige Ortung (GPS) aktivieren!</a:t>
            </a:r>
          </a:p>
          <a:p>
            <a:pPr>
              <a:lnSpc>
                <a:spcPct val="100000"/>
              </a:lnSpc>
              <a:buSzPct val="100000"/>
              <a:buFont typeface="Wingdings" panose="05000000000000000000" pitchFamily="2" charset="2"/>
              <a:buChar char="§"/>
              <a:defRPr/>
            </a:pPr>
            <a:r>
              <a:rPr lang="de-DE" altLang="de-DE" sz="1200" dirty="0">
                <a:solidFill>
                  <a:schemeClr val="tx1"/>
                </a:solidFill>
                <a:latin typeface="Gill Sans MT" panose="020B0502020104020203" pitchFamily="34" charset="0"/>
              </a:rPr>
              <a:t>Spiele-Bewertungen im App-Shop beachten</a:t>
            </a:r>
            <a:endParaRPr lang="de-AT" sz="1200" dirty="0">
              <a:solidFill>
                <a:schemeClr val="tx1"/>
              </a:solidFill>
              <a:latin typeface="Gill Sans MT" panose="020B0502020104020203" pitchFamily="34" charset="0"/>
            </a:endParaRPr>
          </a:p>
        </p:txBody>
      </p:sp>
      <p:sp>
        <p:nvSpPr>
          <p:cNvPr id="4" name="Foliennummernplatzhalter 3"/>
          <p:cNvSpPr>
            <a:spLocks noGrp="1"/>
          </p:cNvSpPr>
          <p:nvPr>
            <p:ph type="sldNum" sz="quarter" idx="10"/>
          </p:nvPr>
        </p:nvSpPr>
        <p:spPr/>
        <p:txBody>
          <a:bodyPr/>
          <a:lstStyle/>
          <a:p>
            <a:fld id="{5BC9136F-CA9D-4FE5-85DC-58A8F95C26FC}" type="slidenum">
              <a:rPr lang="de-AT" smtClean="0"/>
              <a:t>21</a:t>
            </a:fld>
            <a:endParaRPr lang="de-AT"/>
          </a:p>
        </p:txBody>
      </p:sp>
    </p:spTree>
    <p:extLst>
      <p:ext uri="{BB962C8B-B14F-4D97-AF65-F5344CB8AC3E}">
        <p14:creationId xmlns:p14="http://schemas.microsoft.com/office/powerpoint/2010/main" val="7224180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90000"/>
              </a:lnSpc>
            </a:pPr>
            <a:r>
              <a:rPr lang="de-AT" altLang="de-DE" dirty="0">
                <a:latin typeface="Arial" panose="020B0604020202020204" pitchFamily="34" charset="0"/>
                <a:ea typeface="ＭＳ Ｐゴシック" panose="020B0600070205080204" pitchFamily="34" charset="-128"/>
              </a:rPr>
              <a:t>Alle Mobiltelefone verfügen über einen </a:t>
            </a:r>
            <a:r>
              <a:rPr lang="de-AT" altLang="de-DE" b="1" dirty="0">
                <a:latin typeface="Arial" panose="020B0604020202020204" pitchFamily="34" charset="0"/>
                <a:ea typeface="ＭＳ Ｐゴシック" panose="020B0600070205080204" pitchFamily="34" charset="-128"/>
              </a:rPr>
              <a:t>PIN-Code</a:t>
            </a:r>
            <a:r>
              <a:rPr lang="de-AT" altLang="de-DE" dirty="0">
                <a:latin typeface="Arial" panose="020B0604020202020204" pitchFamily="34" charset="0"/>
                <a:ea typeface="ＭＳ Ｐゴシック" panose="020B0600070205080204" pitchFamily="34" charset="-128"/>
              </a:rPr>
              <a:t> beim Einschalten des Geräts. Zusätzlich ist es empfehlenswert, das Smartphone im Ruhezustand mit einem Sperrmuster, einer Passwortabfrage oder einem Fingerprint-Scan zu schützen.</a:t>
            </a:r>
          </a:p>
          <a:p>
            <a:pPr>
              <a:lnSpc>
                <a:spcPct val="90000"/>
              </a:lnSpc>
            </a:pPr>
            <a:endParaRPr lang="de-AT" altLang="de-DE" dirty="0">
              <a:latin typeface="Arial" panose="020B0604020202020204" pitchFamily="34" charset="0"/>
              <a:ea typeface="ＭＳ Ｐゴシック" panose="020B0600070205080204" pitchFamily="34" charset="-128"/>
            </a:endParaRPr>
          </a:p>
          <a:p>
            <a:pPr>
              <a:lnSpc>
                <a:spcPct val="90000"/>
              </a:lnSpc>
            </a:pPr>
            <a:r>
              <a:rPr lang="de-AT" altLang="de-DE" b="1" dirty="0">
                <a:latin typeface="Arial" panose="020B0604020202020204" pitchFamily="34" charset="0"/>
                <a:ea typeface="ＭＳ Ｐゴシック" panose="020B0600070205080204" pitchFamily="34" charset="-128"/>
              </a:rPr>
              <a:t>Kostenfallen:</a:t>
            </a:r>
            <a:r>
              <a:rPr lang="de-AT" altLang="de-DE" b="1" baseline="0" dirty="0">
                <a:latin typeface="Arial" panose="020B0604020202020204" pitchFamily="34" charset="0"/>
                <a:ea typeface="ＭＳ Ｐゴシック" panose="020B0600070205080204" pitchFamily="34" charset="-128"/>
              </a:rPr>
              <a:t> </a:t>
            </a:r>
            <a:r>
              <a:rPr lang="de-AT" altLang="de-DE" dirty="0">
                <a:latin typeface="Arial" panose="020B0604020202020204" pitchFamily="34" charset="0"/>
                <a:ea typeface="ＭＳ Ｐゴシック" panose="020B0600070205080204" pitchFamily="34" charset="-128"/>
              </a:rPr>
              <a:t>Bei manchen Apps (z. B. bei Spielen) besteht die Möglichkeit, in den Anwendungen Guthaben,</a:t>
            </a:r>
            <a:r>
              <a:rPr lang="de-AT" altLang="de-DE" baseline="0" dirty="0">
                <a:latin typeface="Arial" panose="020B0604020202020204" pitchFamily="34" charset="0"/>
                <a:ea typeface="ＭＳ Ｐゴシック" panose="020B0600070205080204" pitchFamily="34" charset="-128"/>
              </a:rPr>
              <a:t> besonders Spielgegenstände oder zusätzliche Leben </a:t>
            </a:r>
            <a:r>
              <a:rPr lang="de-AT" altLang="de-DE" dirty="0">
                <a:latin typeface="Arial" panose="020B0604020202020204" pitchFamily="34" charset="0"/>
                <a:ea typeface="ＭＳ Ｐゴシック" panose="020B0600070205080204" pitchFamily="34" charset="-128"/>
              </a:rPr>
              <a:t>zu kaufen (sogenannte „In-App“-Käufe), ohne den klassischen Bestellprozess wie beim Online-Shopping zu durchlaufen. Damit steigt die Gefahr, unbewusst Geld auszugeben. Am besten direkt am Handy die </a:t>
            </a:r>
            <a:r>
              <a:rPr lang="de-AT" altLang="de-DE" b="1" dirty="0">
                <a:latin typeface="Arial" panose="020B0604020202020204" pitchFamily="34" charset="0"/>
                <a:ea typeface="ＭＳ Ｐゴシック" panose="020B0600070205080204" pitchFamily="34" charset="-128"/>
              </a:rPr>
              <a:t>Funktion „In-App-Käufe“ deaktivieren</a:t>
            </a:r>
            <a:r>
              <a:rPr lang="de-AT" altLang="de-DE" dirty="0">
                <a:latin typeface="Arial" panose="020B0604020202020204" pitchFamily="34" charset="0"/>
                <a:ea typeface="ＭＳ Ｐゴシック" panose="020B0600070205080204" pitchFamily="34" charset="-128"/>
              </a:rPr>
              <a:t> oder mit einem Passwort schützen.</a:t>
            </a:r>
          </a:p>
          <a:p>
            <a:pPr>
              <a:lnSpc>
                <a:spcPct val="90000"/>
              </a:lnSpc>
            </a:pPr>
            <a:endParaRPr lang="de-AT" altLang="de-DE" dirty="0">
              <a:latin typeface="Arial" panose="020B0604020202020204" pitchFamily="34" charset="0"/>
              <a:ea typeface="ＭＳ Ｐゴシック" panose="020B0600070205080204" pitchFamily="34" charset="-128"/>
            </a:endParaRPr>
          </a:p>
          <a:p>
            <a:pPr>
              <a:lnSpc>
                <a:spcPct val="90000"/>
              </a:lnSpc>
            </a:pPr>
            <a:r>
              <a:rPr lang="de-AT" altLang="de-DE" dirty="0">
                <a:latin typeface="Arial" panose="020B0604020202020204" pitchFamily="34" charset="0"/>
                <a:ea typeface="ＭＳ Ｐゴシック" panose="020B0600070205080204" pitchFamily="34" charset="-128"/>
              </a:rPr>
              <a:t>Viele Apps verbrauchen während der Nutzung und beim Update oft </a:t>
            </a:r>
            <a:r>
              <a:rPr lang="de-AT" altLang="de-DE" b="1" dirty="0">
                <a:latin typeface="Arial" panose="020B0604020202020204" pitchFamily="34" charset="0"/>
                <a:ea typeface="ＭＳ Ｐゴシック" panose="020B0600070205080204" pitchFamily="34" charset="-128"/>
              </a:rPr>
              <a:t>unbemerkt Datenvolumen</a:t>
            </a:r>
            <a:r>
              <a:rPr lang="de-AT" altLang="de-DE" dirty="0">
                <a:latin typeface="Arial" panose="020B0604020202020204" pitchFamily="34" charset="0"/>
                <a:ea typeface="ＭＳ Ｐゴシック" panose="020B0600070205080204" pitchFamily="34" charset="-128"/>
              </a:rPr>
              <a:t>. Es empfiehlt sich die Funktion </a:t>
            </a:r>
            <a:r>
              <a:rPr lang="de-AT" altLang="de-DE" b="1" dirty="0">
                <a:latin typeface="Arial" panose="020B0604020202020204" pitchFamily="34" charset="0"/>
                <a:ea typeface="ＭＳ Ｐゴシック" panose="020B0600070205080204" pitchFamily="34" charset="-128"/>
              </a:rPr>
              <a:t>„automatische Updates“ zu deaktivieren</a:t>
            </a:r>
            <a:r>
              <a:rPr lang="de-AT" altLang="de-DE" b="0" dirty="0">
                <a:latin typeface="Arial" panose="020B0604020202020204" pitchFamily="34" charset="0"/>
                <a:ea typeface="ＭＳ Ｐゴシック" panose="020B0600070205080204" pitchFamily="34" charset="-128"/>
              </a:rPr>
              <a:t> und diese nur im WLAN-Netz</a:t>
            </a:r>
            <a:r>
              <a:rPr lang="de-AT" altLang="de-DE" b="0" baseline="0" dirty="0">
                <a:latin typeface="Arial" panose="020B0604020202020204" pitchFamily="34" charset="0"/>
                <a:ea typeface="ＭＳ Ｐゴシック" panose="020B0600070205080204" pitchFamily="34" charset="-128"/>
              </a:rPr>
              <a:t> durchzuführen</a:t>
            </a:r>
            <a:r>
              <a:rPr lang="de-AT" altLang="de-DE" dirty="0">
                <a:latin typeface="Arial" panose="020B0604020202020204" pitchFamily="34" charset="0"/>
                <a:ea typeface="ＭＳ Ｐゴシック" panose="020B0600070205080204" pitchFamily="34" charset="-128"/>
              </a:rPr>
              <a:t>. Zusätzlich sollte  das </a:t>
            </a:r>
            <a:r>
              <a:rPr lang="de-AT" altLang="de-DE" b="1" dirty="0">
                <a:latin typeface="Arial" panose="020B0604020202020204" pitchFamily="34" charset="0"/>
                <a:ea typeface="ＭＳ Ｐゴシック" panose="020B0600070205080204" pitchFamily="34" charset="-128"/>
              </a:rPr>
              <a:t>automatische Abspielen von Videos („Autoplay“) oder der automatische Download von Medien (Fotos, Videos, Audiodateien) ausgeschaltet </a:t>
            </a:r>
            <a:r>
              <a:rPr lang="de-AT" altLang="de-DE" dirty="0">
                <a:latin typeface="Arial" panose="020B0604020202020204" pitchFamily="34" charset="0"/>
                <a:ea typeface="ＭＳ Ｐゴシック" panose="020B0600070205080204" pitchFamily="34" charset="-128"/>
              </a:rPr>
              <a:t>bzw. nur im WLAN-Netz gestattet werden. Vorsicht auch im</a:t>
            </a:r>
            <a:r>
              <a:rPr lang="de-AT" altLang="de-DE" baseline="0" dirty="0">
                <a:latin typeface="Arial" panose="020B0604020202020204" pitchFamily="34" charset="0"/>
                <a:ea typeface="ＭＳ Ｐゴシック" panose="020B0600070205080204" pitchFamily="34" charset="-128"/>
              </a:rPr>
              <a:t> Urlaub: Im Ausland sollte am besten mobiles </a:t>
            </a:r>
            <a:r>
              <a:rPr lang="de-AT" altLang="de-DE" baseline="0" dirty="0" err="1">
                <a:latin typeface="Arial" panose="020B0604020202020204" pitchFamily="34" charset="0"/>
                <a:ea typeface="ＭＳ Ｐゴシック" panose="020B0600070205080204" pitchFamily="34" charset="-128"/>
              </a:rPr>
              <a:t>Datenroaming</a:t>
            </a:r>
            <a:r>
              <a:rPr lang="de-AT" altLang="de-DE" baseline="0" dirty="0">
                <a:latin typeface="Arial" panose="020B0604020202020204" pitchFamily="34" charset="0"/>
                <a:ea typeface="ＭＳ Ｐゴシック" panose="020B0600070205080204" pitchFamily="34" charset="-128"/>
              </a:rPr>
              <a:t> und die Mobilbox ausgeschaltet werden. Statt zuhause anzurufen, einfach eine Nachricht über WhatsApp &amp; Co. über WLAN schicken. Darüber hinaus können teure Mehrwertdienste (0900er Nummern, WAP- oder WEB-Billing) beim Mobilfunkanbieter kostenlos gesperrt werden.</a:t>
            </a:r>
            <a:endParaRPr lang="de-AT" altLang="de-DE" dirty="0">
              <a:latin typeface="Arial" panose="020B0604020202020204" pitchFamily="34" charset="0"/>
              <a:ea typeface="ＭＳ Ｐゴシック" panose="020B0600070205080204" pitchFamily="34" charset="-128"/>
            </a:endParaRPr>
          </a:p>
          <a:p>
            <a:pPr>
              <a:lnSpc>
                <a:spcPct val="90000"/>
              </a:lnSpc>
            </a:pPr>
            <a:endParaRPr lang="de-AT" altLang="de-DE" dirty="0">
              <a:latin typeface="Arial" panose="020B0604020202020204" pitchFamily="34" charset="0"/>
              <a:ea typeface="ＭＳ Ｐゴシック" panose="020B0600070205080204" pitchFamily="34" charset="-128"/>
            </a:endParaRPr>
          </a:p>
          <a:p>
            <a:pPr>
              <a:lnSpc>
                <a:spcPct val="90000"/>
              </a:lnSpc>
            </a:pPr>
            <a:r>
              <a:rPr lang="de-AT" altLang="de-DE" dirty="0">
                <a:latin typeface="Arial" panose="020B0604020202020204" pitchFamily="34" charset="0"/>
                <a:ea typeface="ＭＳ Ｐゴシック" panose="020B0600070205080204" pitchFamily="34" charset="-128"/>
              </a:rPr>
              <a:t>Apps übermitteln oftmals </a:t>
            </a:r>
            <a:r>
              <a:rPr lang="de-AT" altLang="de-DE" b="1" dirty="0">
                <a:latin typeface="Arial" panose="020B0604020202020204" pitchFamily="34" charset="0"/>
                <a:ea typeface="ＭＳ Ｐゴシック" panose="020B0600070205080204" pitchFamily="34" charset="-128"/>
              </a:rPr>
              <a:t>Adress- und Standortdaten </a:t>
            </a:r>
            <a:r>
              <a:rPr lang="de-AT" altLang="de-DE" dirty="0">
                <a:latin typeface="Arial" panose="020B0604020202020204" pitchFamily="34" charset="0"/>
                <a:ea typeface="ＭＳ Ｐゴシック" panose="020B0600070205080204" pitchFamily="34" charset="-128"/>
              </a:rPr>
              <a:t>(also persönliche Daten). In den Einstellungen lässt sich dies kontrollieren (Adress- und Standortdaten sollten nur bei der Nutzung des Navigationsdienstes oder einem Routenplaner freigegeben werden). Da die Ortungsdienste jederzeit auch noch nachträglich aktiviert werden können, empfiehlt es sich bei der Installation einer App die Frage der Ortung zuerst einmal zu verneinen.</a:t>
            </a:r>
          </a:p>
          <a:p>
            <a:pPr>
              <a:lnSpc>
                <a:spcPct val="90000"/>
              </a:lnSpc>
            </a:pPr>
            <a:endParaRPr lang="de-AT" altLang="de-DE" b="1" dirty="0">
              <a:latin typeface="Arial" panose="020B0604020202020204" pitchFamily="34" charset="0"/>
              <a:ea typeface="ＭＳ Ｐゴシック" panose="020B0600070205080204" pitchFamily="34" charset="-128"/>
            </a:endParaRPr>
          </a:p>
          <a:p>
            <a:pPr>
              <a:lnSpc>
                <a:spcPct val="90000"/>
              </a:lnSpc>
            </a:pPr>
            <a:r>
              <a:rPr lang="de-AT" altLang="de-DE" b="1" dirty="0">
                <a:latin typeface="Arial" panose="020B0604020202020204" pitchFamily="34" charset="0"/>
                <a:ea typeface="ＭＳ Ｐゴシック" panose="020B0600070205080204" pitchFamily="34" charset="-128"/>
              </a:rPr>
              <a:t>Bei Verlust</a:t>
            </a:r>
            <a:r>
              <a:rPr lang="de-AT" altLang="de-DE" b="1" baseline="0" dirty="0">
                <a:latin typeface="Arial" panose="020B0604020202020204" pitchFamily="34" charset="0"/>
                <a:ea typeface="ＭＳ Ｐゴシック" panose="020B0600070205080204" pitchFamily="34" charset="-128"/>
              </a:rPr>
              <a:t> oder Diebstahl: </a:t>
            </a:r>
            <a:r>
              <a:rPr lang="de-AT" altLang="de-DE" b="0" baseline="0" dirty="0">
                <a:latin typeface="Arial" panose="020B0604020202020204" pitchFamily="34" charset="0"/>
                <a:ea typeface="ＭＳ Ｐゴシック" panose="020B0600070205080204" pitchFamily="34" charset="-128"/>
              </a:rPr>
              <a:t>Handy sofort beim Mobilfunkanbieter sperren lassen – dazu muss man das Kundenkennwort wissen. Wurde das Handy gestohlen, sollte Anzeige bei der Polizei erstattet werden. Dazu braucht man die 15-stellige IMEI-Nummer des Handys – diese findet sich auf der Originalverpackung. Die IMEI-Nummer kann mit *#06# abgefragt werden. Über bestimmte Apps kann man ein verlegtes Handy orten, sperren oder klingeln lassen (z. B. Gerätemanager bei Android oder Funktion „Mein iPhone suchen“ bei iOS) – schon vorher am Handy einrichten! </a:t>
            </a:r>
          </a:p>
          <a:p>
            <a:pPr>
              <a:lnSpc>
                <a:spcPct val="90000"/>
              </a:lnSpc>
            </a:pPr>
            <a:endParaRPr lang="de-AT" altLang="de-DE" b="0" baseline="0" dirty="0">
              <a:latin typeface="Arial" panose="020B0604020202020204" pitchFamily="34" charset="0"/>
              <a:ea typeface="ＭＳ Ｐゴシック" panose="020B0600070205080204" pitchFamily="34" charset="-128"/>
            </a:endParaRPr>
          </a:p>
          <a:p>
            <a:pPr>
              <a:lnSpc>
                <a:spcPct val="90000"/>
              </a:lnSpc>
            </a:pPr>
            <a:r>
              <a:rPr lang="de-AT" altLang="de-DE" b="1" baseline="0" dirty="0">
                <a:latin typeface="Arial" panose="020B0604020202020204" pitchFamily="34" charset="0"/>
                <a:ea typeface="ＭＳ Ｐゴシック" panose="020B0600070205080204" pitchFamily="34" charset="-128"/>
              </a:rPr>
              <a:t>Vorsorgen: </a:t>
            </a:r>
            <a:r>
              <a:rPr lang="de-AT" altLang="de-DE" b="0" baseline="0" dirty="0">
                <a:latin typeface="Arial" panose="020B0604020202020204" pitchFamily="34" charset="0"/>
                <a:ea typeface="ＭＳ Ｐゴシック" panose="020B0600070205080204" pitchFamily="34" charset="-128"/>
              </a:rPr>
              <a:t>Um dem Verlust von Daten vorzubeugen, sollten regelmäßig Datensicherungen (Backups) von allen wichtigen Daten am Handy durchgeführt werden (z. B. Kontakte, Fotos etc.). Dafür können spezielle Backup-Apps oder Cloudspeicher-Dienste oder der eigene PC genutzt werden.</a:t>
            </a:r>
          </a:p>
          <a:p>
            <a:pPr>
              <a:lnSpc>
                <a:spcPct val="90000"/>
              </a:lnSpc>
            </a:pPr>
            <a:endParaRPr lang="de-AT" altLang="de-DE" b="0" baseline="0" dirty="0">
              <a:latin typeface="Arial" panose="020B0604020202020204" pitchFamily="34" charset="0"/>
              <a:ea typeface="ＭＳ Ｐゴシック" panose="020B0600070205080204" pitchFamily="34" charset="-128"/>
            </a:endParaRPr>
          </a:p>
          <a:p>
            <a:pPr>
              <a:lnSpc>
                <a:spcPct val="90000"/>
              </a:lnSpc>
            </a:pPr>
            <a:endParaRPr lang="de-AT" altLang="de-DE" b="1" dirty="0">
              <a:latin typeface="Arial" panose="020B0604020202020204" pitchFamily="34" charset="0"/>
              <a:ea typeface="ＭＳ Ｐゴシック" panose="020B0600070205080204" pitchFamily="34" charset="-128"/>
            </a:endParaRPr>
          </a:p>
        </p:txBody>
      </p:sp>
      <p:sp>
        <p:nvSpPr>
          <p:cNvPr id="4" name="Foliennummernplatzhalter 3"/>
          <p:cNvSpPr>
            <a:spLocks noGrp="1"/>
          </p:cNvSpPr>
          <p:nvPr>
            <p:ph type="sldNum" sz="quarter" idx="10"/>
          </p:nvPr>
        </p:nvSpPr>
        <p:spPr/>
        <p:txBody>
          <a:bodyPr/>
          <a:lstStyle/>
          <a:p>
            <a:fld id="{5BC9136F-CA9D-4FE5-85DC-58A8F95C26FC}" type="slidenum">
              <a:rPr lang="de-AT" smtClean="0"/>
              <a:t>22</a:t>
            </a:fld>
            <a:endParaRPr lang="de-AT"/>
          </a:p>
        </p:txBody>
      </p:sp>
    </p:spTree>
    <p:extLst>
      <p:ext uri="{BB962C8B-B14F-4D97-AF65-F5344CB8AC3E}">
        <p14:creationId xmlns:p14="http://schemas.microsoft.com/office/powerpoint/2010/main" val="26306454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b="1" dirty="0">
                <a:solidFill>
                  <a:schemeClr val="tx1"/>
                </a:solidFill>
                <a:latin typeface="Gill Sans MT" panose="020B0502020104020203" pitchFamily="34" charset="0"/>
              </a:rPr>
              <a:t>Wie kann ich mein Handy schützen?</a:t>
            </a:r>
          </a:p>
          <a:p>
            <a:r>
              <a:rPr lang="en-US" sz="1200" dirty="0">
                <a:solidFill>
                  <a:schemeClr val="tx1"/>
                </a:solidFill>
                <a:latin typeface="Gill Sans MT" panose="020B0502020104020203" pitchFamily="34" charset="0"/>
              </a:rPr>
              <a:t>PIN-Code, </a:t>
            </a:r>
            <a:r>
              <a:rPr lang="en-US" sz="1200" dirty="0" err="1">
                <a:solidFill>
                  <a:schemeClr val="tx1"/>
                </a:solidFill>
                <a:latin typeface="Gill Sans MT" panose="020B0502020104020203" pitchFamily="34" charset="0"/>
              </a:rPr>
              <a:t>Passwort</a:t>
            </a:r>
            <a:r>
              <a:rPr lang="en-US" sz="1200" dirty="0">
                <a:solidFill>
                  <a:schemeClr val="tx1"/>
                </a:solidFill>
                <a:latin typeface="Gill Sans MT" panose="020B0502020104020203" pitchFamily="34" charset="0"/>
              </a:rPr>
              <a:t>, </a:t>
            </a:r>
            <a:r>
              <a:rPr lang="en-US" sz="1200" dirty="0" err="1">
                <a:solidFill>
                  <a:schemeClr val="tx1"/>
                </a:solidFill>
                <a:latin typeface="Gill Sans MT" panose="020B0502020104020203" pitchFamily="34" charset="0"/>
              </a:rPr>
              <a:t>Sperrmuster</a:t>
            </a:r>
            <a:r>
              <a:rPr lang="en-US" sz="1200" dirty="0">
                <a:solidFill>
                  <a:schemeClr val="tx1"/>
                </a:solidFill>
                <a:latin typeface="Gill Sans MT" panose="020B0502020104020203" pitchFamily="34" charset="0"/>
              </a:rPr>
              <a:t> </a:t>
            </a:r>
            <a:r>
              <a:rPr lang="en-US" sz="1200" dirty="0" err="1">
                <a:solidFill>
                  <a:schemeClr val="tx1"/>
                </a:solidFill>
                <a:latin typeface="Gill Sans MT" panose="020B0502020104020203" pitchFamily="34" charset="0"/>
              </a:rPr>
              <a:t>oder</a:t>
            </a:r>
            <a:r>
              <a:rPr lang="en-US" sz="1200" dirty="0">
                <a:solidFill>
                  <a:schemeClr val="tx1"/>
                </a:solidFill>
                <a:latin typeface="Gill Sans MT" panose="020B0502020104020203" pitchFamily="34" charset="0"/>
              </a:rPr>
              <a:t> Fingerprint</a:t>
            </a:r>
          </a:p>
          <a:p>
            <a:endParaRPr lang="en-US" sz="1200" dirty="0">
              <a:solidFill>
                <a:schemeClr val="tx1"/>
              </a:solidFill>
              <a:latin typeface="Gill Sans MT" panose="020B0502020104020203" pitchFamily="34" charset="0"/>
            </a:endParaRPr>
          </a:p>
          <a:p>
            <a:r>
              <a:rPr lang="de-AT" sz="1200" b="1" dirty="0">
                <a:solidFill>
                  <a:schemeClr val="tx1"/>
                </a:solidFill>
                <a:latin typeface="Gill Sans MT" panose="020B0502020104020203" pitchFamily="34" charset="0"/>
              </a:rPr>
              <a:t>Wo muss ich aufpassen?</a:t>
            </a:r>
          </a:p>
          <a:p>
            <a:r>
              <a:rPr lang="en-US" sz="1200" dirty="0" err="1">
                <a:solidFill>
                  <a:schemeClr val="tx1"/>
                </a:solidFill>
                <a:latin typeface="Gill Sans MT" panose="020B0502020104020203" pitchFamily="34" charset="0"/>
              </a:rPr>
              <a:t>Kostenfallen</a:t>
            </a:r>
            <a:r>
              <a:rPr lang="en-US" sz="1200" dirty="0">
                <a:solidFill>
                  <a:schemeClr val="tx1"/>
                </a:solidFill>
                <a:latin typeface="Gill Sans MT" panose="020B0502020104020203" pitchFamily="34" charset="0"/>
              </a:rPr>
              <a:t> (In-App-</a:t>
            </a:r>
            <a:r>
              <a:rPr lang="en-US" sz="1200" dirty="0" err="1">
                <a:solidFill>
                  <a:schemeClr val="tx1"/>
                </a:solidFill>
                <a:latin typeface="Gill Sans MT" panose="020B0502020104020203" pitchFamily="34" charset="0"/>
              </a:rPr>
              <a:t>Käufe</a:t>
            </a:r>
            <a:r>
              <a:rPr lang="en-US" sz="1200" dirty="0">
                <a:solidFill>
                  <a:schemeClr val="tx1"/>
                </a:solidFill>
                <a:latin typeface="Gill Sans MT" panose="020B0502020104020203" pitchFamily="34" charset="0"/>
              </a:rPr>
              <a:t>, </a:t>
            </a:r>
            <a:r>
              <a:rPr lang="en-US" sz="1200" dirty="0" err="1">
                <a:solidFill>
                  <a:schemeClr val="tx1"/>
                </a:solidFill>
                <a:latin typeface="Gill Sans MT" panose="020B0502020104020203" pitchFamily="34" charset="0"/>
              </a:rPr>
              <a:t>Tarife</a:t>
            </a:r>
            <a:r>
              <a:rPr lang="en-US" sz="1200" dirty="0">
                <a:solidFill>
                  <a:schemeClr val="tx1"/>
                </a:solidFill>
                <a:latin typeface="Gill Sans MT" panose="020B0502020104020203" pitchFamily="34" charset="0"/>
              </a:rPr>
              <a:t>)</a:t>
            </a:r>
          </a:p>
          <a:p>
            <a:r>
              <a:rPr lang="en-US" sz="1200" dirty="0" err="1">
                <a:solidFill>
                  <a:schemeClr val="tx1"/>
                </a:solidFill>
                <a:latin typeface="Gill Sans MT" panose="020B0502020104020203" pitchFamily="34" charset="0"/>
              </a:rPr>
              <a:t>Zugriffsmöglichkeit</a:t>
            </a:r>
            <a:r>
              <a:rPr lang="en-US" sz="1200" dirty="0">
                <a:solidFill>
                  <a:schemeClr val="tx1"/>
                </a:solidFill>
                <a:latin typeface="Gill Sans MT" panose="020B0502020104020203" pitchFamily="34" charset="0"/>
              </a:rPr>
              <a:t> von Apps auf </a:t>
            </a:r>
            <a:r>
              <a:rPr lang="de-AT" sz="1200" dirty="0">
                <a:solidFill>
                  <a:schemeClr val="tx1"/>
                </a:solidFill>
                <a:latin typeface="Gill Sans MT" panose="020B0502020104020203" pitchFamily="34" charset="0"/>
              </a:rPr>
              <a:t>persönliche</a:t>
            </a:r>
            <a:r>
              <a:rPr lang="en-US" sz="1200" dirty="0">
                <a:solidFill>
                  <a:schemeClr val="tx1"/>
                </a:solidFill>
                <a:latin typeface="Gill Sans MT" panose="020B0502020104020203" pitchFamily="34" charset="0"/>
              </a:rPr>
              <a:t> </a:t>
            </a:r>
            <a:r>
              <a:rPr lang="en-US" sz="1200" dirty="0" err="1">
                <a:solidFill>
                  <a:schemeClr val="tx1"/>
                </a:solidFill>
                <a:latin typeface="Gill Sans MT" panose="020B0502020104020203" pitchFamily="34" charset="0"/>
              </a:rPr>
              <a:t>Daten</a:t>
            </a:r>
            <a:r>
              <a:rPr lang="en-US" sz="1200" dirty="0">
                <a:solidFill>
                  <a:schemeClr val="tx1"/>
                </a:solidFill>
                <a:latin typeface="Gill Sans MT" panose="020B0502020104020203" pitchFamily="34" charset="0"/>
              </a:rPr>
              <a:t> </a:t>
            </a:r>
            <a:r>
              <a:rPr lang="en-US" sz="1200" dirty="0" err="1">
                <a:solidFill>
                  <a:schemeClr val="tx1"/>
                </a:solidFill>
                <a:latin typeface="Gill Sans MT" panose="020B0502020104020203" pitchFamily="34" charset="0"/>
              </a:rPr>
              <a:t>überprüfen</a:t>
            </a:r>
            <a:r>
              <a:rPr lang="en-US" sz="1200" dirty="0">
                <a:solidFill>
                  <a:schemeClr val="tx1"/>
                </a:solidFill>
                <a:latin typeface="Gill Sans MT" panose="020B0502020104020203" pitchFamily="34" charset="0"/>
              </a:rPr>
              <a:t> &amp; </a:t>
            </a:r>
            <a:r>
              <a:rPr lang="en-US" sz="1200" dirty="0" err="1">
                <a:solidFill>
                  <a:schemeClr val="tx1"/>
                </a:solidFill>
                <a:latin typeface="Gill Sans MT" panose="020B0502020104020203" pitchFamily="34" charset="0"/>
              </a:rPr>
              <a:t>einschränken</a:t>
            </a:r>
            <a:endParaRPr lang="en-US" sz="1200" dirty="0">
              <a:solidFill>
                <a:schemeClr val="tx1"/>
              </a:solidFill>
              <a:latin typeface="Gill Sans MT" panose="020B0502020104020203" pitchFamily="34" charset="0"/>
            </a:endParaRPr>
          </a:p>
          <a:p>
            <a:endParaRPr lang="de-AT" sz="1200" dirty="0">
              <a:solidFill>
                <a:schemeClr val="tx1"/>
              </a:solidFill>
              <a:latin typeface="Gill Sans MT" panose="020B0502020104020203" pitchFamily="34" charset="0"/>
            </a:endParaRPr>
          </a:p>
          <a:p>
            <a:r>
              <a:rPr lang="de-AT" sz="1200" b="1" dirty="0">
                <a:solidFill>
                  <a:schemeClr val="tx1"/>
                </a:solidFill>
                <a:latin typeface="Gill Sans MT" panose="020B0502020104020203" pitchFamily="34" charset="0"/>
              </a:rPr>
              <a:t>Wo kann ich vorsorgen?</a:t>
            </a:r>
          </a:p>
          <a:p>
            <a:r>
              <a:rPr lang="de-DE" sz="1200" dirty="0">
                <a:solidFill>
                  <a:schemeClr val="tx1"/>
                </a:solidFill>
                <a:latin typeface="Gill Sans MT" panose="020B0502020104020203" pitchFamily="34" charset="0"/>
              </a:rPr>
              <a:t>Unbekannte Links oder Anhänge nicht öffnen</a:t>
            </a:r>
          </a:p>
          <a:p>
            <a:r>
              <a:rPr lang="de-DE" sz="1200" dirty="0">
                <a:solidFill>
                  <a:schemeClr val="tx1"/>
                </a:solidFill>
                <a:latin typeface="Gill Sans MT" panose="020B0502020104020203" pitchFamily="34" charset="0"/>
              </a:rPr>
              <a:t>Bei Verlust: Smartphone orten und sperren lassen</a:t>
            </a:r>
          </a:p>
          <a:p>
            <a:r>
              <a:rPr lang="de-DE" sz="1200" dirty="0">
                <a:solidFill>
                  <a:schemeClr val="tx1"/>
                </a:solidFill>
                <a:latin typeface="Gill Sans MT" panose="020B0502020104020203" pitchFamily="34" charset="0"/>
              </a:rPr>
              <a:t>Backups von wichtigen Daten regelmäßig anlegen</a:t>
            </a:r>
          </a:p>
          <a:p>
            <a:pPr marL="0" indent="0">
              <a:buFont typeface="Arial" panose="020B0604020202020204" pitchFamily="34" charset="0"/>
              <a:buNone/>
            </a:pPr>
            <a:endParaRPr lang="en-US" sz="1200" dirty="0">
              <a:solidFill>
                <a:schemeClr val="tx1"/>
              </a:solidFill>
            </a:endParaRPr>
          </a:p>
        </p:txBody>
      </p:sp>
      <p:sp>
        <p:nvSpPr>
          <p:cNvPr id="4" name="Foliennummernplatzhalter 3"/>
          <p:cNvSpPr>
            <a:spLocks noGrp="1"/>
          </p:cNvSpPr>
          <p:nvPr>
            <p:ph type="sldNum" sz="quarter" idx="10"/>
          </p:nvPr>
        </p:nvSpPr>
        <p:spPr/>
        <p:txBody>
          <a:bodyPr/>
          <a:lstStyle/>
          <a:p>
            <a:fld id="{5BC9136F-CA9D-4FE5-85DC-58A8F95C26FC}" type="slidenum">
              <a:rPr lang="de-AT" smtClean="0"/>
              <a:t>23</a:t>
            </a:fld>
            <a:endParaRPr lang="de-AT"/>
          </a:p>
        </p:txBody>
      </p:sp>
    </p:spTree>
    <p:extLst>
      <p:ext uri="{BB962C8B-B14F-4D97-AF65-F5344CB8AC3E}">
        <p14:creationId xmlns:p14="http://schemas.microsoft.com/office/powerpoint/2010/main" val="33421698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altLang="de-DE" sz="2400" b="1" dirty="0">
                <a:latin typeface="Arial" panose="020B0604020202020204" pitchFamily="34" charset="0"/>
                <a:ea typeface="ＭＳ Ｐゴシック" panose="020B0600070205080204" pitchFamily="34" charset="-128"/>
              </a:rPr>
              <a:t>Sichere Passwörter</a:t>
            </a:r>
            <a:r>
              <a:rPr lang="de-AT" altLang="de-DE" sz="2400" dirty="0">
                <a:latin typeface="Arial" panose="020B0604020202020204" pitchFamily="34" charset="0"/>
                <a:ea typeface="ＭＳ Ｐゴシック" panose="020B0600070205080204" pitchFamily="34" charset="-128"/>
              </a:rPr>
              <a:t>: bestehen aus einer Kombination aus mindestens 12 Groß- und Kleinbuchstaben, Zahlen und Sonderzeichen.</a:t>
            </a:r>
          </a:p>
          <a:p>
            <a:r>
              <a:rPr lang="de-AT" altLang="de-DE" sz="2400" dirty="0">
                <a:latin typeface="Arial" panose="020B0604020202020204" pitchFamily="34" charset="0"/>
                <a:ea typeface="ＭＳ Ｐゴシック" panose="020B0600070205080204" pitchFamily="34" charset="-128"/>
              </a:rPr>
              <a:t>Ein kompliziertes Passwort kann man sich gut merken, indem man die Anfangsbuchstaben und Satzzeichen eines beliebigen Satzes nimmt.</a:t>
            </a:r>
          </a:p>
          <a:p>
            <a:r>
              <a:rPr lang="de-AT" altLang="de-DE" sz="2400" dirty="0">
                <a:latin typeface="Arial" panose="020B0604020202020204" pitchFamily="34" charset="0"/>
                <a:ea typeface="ＭＳ Ｐゴシック" panose="020B0600070205080204" pitchFamily="34" charset="-128"/>
              </a:rPr>
              <a:t>z. B. „</a:t>
            </a:r>
            <a:r>
              <a:rPr lang="de-AT" altLang="de-DE" sz="2400" u="sng" dirty="0">
                <a:latin typeface="Arial" panose="020B0604020202020204" pitchFamily="34" charset="0"/>
                <a:ea typeface="ＭＳ Ｐゴシック" panose="020B0600070205080204" pitchFamily="34" charset="-128"/>
              </a:rPr>
              <a:t>I</a:t>
            </a:r>
            <a:r>
              <a:rPr lang="de-AT" altLang="de-DE" sz="2400" dirty="0">
                <a:latin typeface="Arial" panose="020B0604020202020204" pitchFamily="34" charset="0"/>
                <a:ea typeface="ＭＳ Ｐゴシック" panose="020B0600070205080204" pitchFamily="34" charset="-128"/>
              </a:rPr>
              <a:t>ch </a:t>
            </a:r>
            <a:r>
              <a:rPr lang="de-AT" altLang="de-DE" sz="2400" u="sng" dirty="0">
                <a:latin typeface="Arial" panose="020B0604020202020204" pitchFamily="34" charset="0"/>
                <a:ea typeface="ＭＳ Ｐゴシック" panose="020B0600070205080204" pitchFamily="34" charset="-128"/>
              </a:rPr>
              <a:t>h</a:t>
            </a:r>
            <a:r>
              <a:rPr lang="de-AT" altLang="de-DE" sz="2400" dirty="0">
                <a:latin typeface="Arial" panose="020B0604020202020204" pitchFamily="34" charset="0"/>
                <a:ea typeface="ＭＳ Ｐゴシック" panose="020B0600070205080204" pitchFamily="34" charset="-128"/>
              </a:rPr>
              <a:t>abe </a:t>
            </a:r>
            <a:r>
              <a:rPr lang="de-AT" altLang="de-DE" sz="2400" u="sng" dirty="0">
                <a:latin typeface="Arial" panose="020B0604020202020204" pitchFamily="34" charset="0"/>
                <a:ea typeface="ＭＳ Ｐゴシック" panose="020B0600070205080204" pitchFamily="34" charset="-128"/>
              </a:rPr>
              <a:t>n</a:t>
            </a:r>
            <a:r>
              <a:rPr lang="de-AT" altLang="de-DE" sz="2400" dirty="0">
                <a:latin typeface="Arial" panose="020B0604020202020204" pitchFamily="34" charset="0"/>
                <a:ea typeface="ＭＳ Ｐゴシック" panose="020B0600070205080204" pitchFamily="34" charset="-128"/>
              </a:rPr>
              <a:t>och </a:t>
            </a:r>
            <a:r>
              <a:rPr lang="de-AT" altLang="de-DE" sz="2400" u="sng" dirty="0">
                <a:latin typeface="Arial" panose="020B0604020202020204" pitchFamily="34" charset="0"/>
                <a:ea typeface="ＭＳ Ｐゴシック" panose="020B0600070205080204" pitchFamily="34" charset="-128"/>
              </a:rPr>
              <a:t>n</a:t>
            </a:r>
            <a:r>
              <a:rPr lang="de-AT" altLang="de-DE" sz="2400" dirty="0">
                <a:latin typeface="Arial" panose="020B0604020202020204" pitchFamily="34" charset="0"/>
                <a:ea typeface="ＭＳ Ｐゴシック" panose="020B0600070205080204" pitchFamily="34" charset="-128"/>
              </a:rPr>
              <a:t>ie </a:t>
            </a:r>
            <a:r>
              <a:rPr lang="de-AT" altLang="de-DE" sz="2400" u="sng" dirty="0">
                <a:latin typeface="Arial" panose="020B0604020202020204" pitchFamily="34" charset="0"/>
                <a:ea typeface="ＭＳ Ｐゴシック" panose="020B0600070205080204" pitchFamily="34" charset="-128"/>
              </a:rPr>
              <a:t>5</a:t>
            </a:r>
            <a:r>
              <a:rPr lang="de-AT" altLang="de-DE" sz="2400" dirty="0">
                <a:latin typeface="Arial" panose="020B0604020202020204" pitchFamily="34" charset="0"/>
                <a:ea typeface="ＭＳ Ｐゴシック" panose="020B0600070205080204" pitchFamily="34" charset="-128"/>
              </a:rPr>
              <a:t> </a:t>
            </a:r>
            <a:r>
              <a:rPr lang="de-AT" altLang="de-DE" sz="2400" u="sng" dirty="0">
                <a:latin typeface="Arial" panose="020B0604020202020204" pitchFamily="34" charset="0"/>
                <a:ea typeface="ＭＳ Ｐゴシック" panose="020B0600070205080204" pitchFamily="34" charset="-128"/>
              </a:rPr>
              <a:t>M</a:t>
            </a:r>
            <a:r>
              <a:rPr lang="de-AT" altLang="de-DE" sz="2400" dirty="0">
                <a:latin typeface="Arial" panose="020B0604020202020204" pitchFamily="34" charset="0"/>
                <a:ea typeface="ＭＳ Ｐゴシック" panose="020B0600070205080204" pitchFamily="34" charset="-128"/>
              </a:rPr>
              <a:t>elonen </a:t>
            </a:r>
            <a:r>
              <a:rPr lang="de-AT" altLang="de-DE" sz="2400" u="sng" dirty="0">
                <a:latin typeface="Arial" panose="020B0604020202020204" pitchFamily="34" charset="0"/>
                <a:ea typeface="ＭＳ Ｐゴシック" panose="020B0600070205080204" pitchFamily="34" charset="-128"/>
              </a:rPr>
              <a:t>g</a:t>
            </a:r>
            <a:r>
              <a:rPr lang="de-AT" altLang="de-DE" sz="2400" dirty="0">
                <a:latin typeface="Arial" panose="020B0604020202020204" pitchFamily="34" charset="0"/>
                <a:ea typeface="ＭＳ Ｐゴシック" panose="020B0600070205080204" pitchFamily="34" charset="-128"/>
              </a:rPr>
              <a:t>etragen!“ </a:t>
            </a:r>
            <a:r>
              <a:rPr lang="de-AT" altLang="de-DE" sz="2400" dirty="0">
                <a:latin typeface="Arial" panose="020B0604020202020204" pitchFamily="34" charset="0"/>
                <a:ea typeface="ＭＳ Ｐゴシック" panose="020B0600070205080204" pitchFamily="34" charset="-128"/>
                <a:sym typeface="Wingdings" panose="05000000000000000000" pitchFamily="2" charset="2"/>
              </a:rPr>
              <a:t></a:t>
            </a:r>
            <a:r>
              <a:rPr lang="de-AT" altLang="de-DE" sz="2400" dirty="0">
                <a:latin typeface="Arial" panose="020B0604020202020204" pitchFamily="34" charset="0"/>
                <a:ea typeface="ＭＳ Ｐゴシック" panose="020B0600070205080204" pitchFamily="34" charset="-128"/>
              </a:rPr>
              <a:t> Ihnn5Mg!</a:t>
            </a:r>
          </a:p>
          <a:p>
            <a:r>
              <a:rPr lang="de-AT" altLang="de-DE" sz="2400" dirty="0">
                <a:latin typeface="Arial" panose="020B0604020202020204" pitchFamily="34" charset="0"/>
                <a:ea typeface="ＭＳ Ｐゴシック" panose="020B0600070205080204" pitchFamily="34" charset="-128"/>
              </a:rPr>
              <a:t>Wurde ein komplexes Passwort, dass nicht aus erratbaren, persönlichen Infos besteht gewählt, muss es nicht regelmäßig geändert werden! Jedoch müssen für unterschiedliche Dienste verschiedene Passwörter verwendet werden.</a:t>
            </a:r>
          </a:p>
          <a:p>
            <a:r>
              <a:rPr lang="de-AT" altLang="de-DE" sz="2400" dirty="0">
                <a:latin typeface="Arial" panose="020B0604020202020204" pitchFamily="34" charset="0"/>
                <a:ea typeface="ＭＳ Ｐゴシック" panose="020B0600070205080204" pitchFamily="34" charset="-128"/>
              </a:rPr>
              <a:t>Zusätzliche Sicherheit bietet die sog. </a:t>
            </a:r>
            <a:r>
              <a:rPr lang="de-AT" altLang="de-DE" sz="2400" b="1" dirty="0">
                <a:latin typeface="Arial" panose="020B0604020202020204" pitchFamily="34" charset="0"/>
                <a:ea typeface="ＭＳ Ｐゴシック" panose="020B0600070205080204" pitchFamily="34" charset="-128"/>
              </a:rPr>
              <a:t>Zwei-Schritte-Authentifizierung</a:t>
            </a:r>
            <a:r>
              <a:rPr lang="de-AT" altLang="de-DE" sz="2400" dirty="0">
                <a:latin typeface="Arial" panose="020B0604020202020204" pitchFamily="34" charset="0"/>
                <a:ea typeface="ＭＳ Ｐゴシック" panose="020B0600070205080204" pitchFamily="34" charset="-128"/>
              </a:rPr>
              <a:t>, bei der zusätzlich zum Passwort noch ein Code eingegeben wird, der auf einem zuvor bekanntgegebenen Handy angezeigt wird. Selbst wenn das Passwort gehackt oder erraten wird, haben Unbefugte keinen Zugang zum Konto. www.saferinternet.at/faq/datenschutz/wie-sieht-ein-sicheres-passwort-aus/ </a:t>
            </a:r>
          </a:p>
          <a:p>
            <a:endParaRPr lang="de-AT" altLang="de-DE" sz="2400" dirty="0">
              <a:latin typeface="Arial" panose="020B0604020202020204" pitchFamily="34" charset="0"/>
              <a:ea typeface="ＭＳ Ｐゴシック" panose="020B0600070205080204" pitchFamily="34" charset="-128"/>
            </a:endParaRPr>
          </a:p>
          <a:p>
            <a:r>
              <a:rPr lang="de-DE" altLang="de-DE" sz="2400" b="1" dirty="0">
                <a:latin typeface="Arial" panose="020B0604020202020204" pitchFamily="34" charset="0"/>
                <a:ea typeface="ＭＳ Ｐゴシック" panose="020B0600070205080204" pitchFamily="34" charset="-128"/>
              </a:rPr>
              <a:t>Phishing:</a:t>
            </a:r>
            <a:r>
              <a:rPr lang="de-DE" altLang="de-DE" sz="2400" dirty="0">
                <a:latin typeface="Arial" panose="020B0604020202020204" pitchFamily="34" charset="0"/>
                <a:ea typeface="ＭＳ Ｐゴシック" panose="020B0600070205080204" pitchFamily="34" charset="-128"/>
              </a:rPr>
              <a:t> ist eine besondere Form des Online-Betrugs. Es wird von Kriminellen im Internet eingesetzt, um an Zugangsdaten für Accounts zu gelangen, Besonders</a:t>
            </a:r>
            <a:r>
              <a:rPr lang="de-DE" altLang="de-DE" sz="2400" baseline="0" dirty="0">
                <a:latin typeface="Arial" panose="020B0604020202020204" pitchFamily="34" charset="0"/>
                <a:ea typeface="ＭＳ Ｐゴシック" panose="020B0600070205080204" pitchFamily="34" charset="-128"/>
              </a:rPr>
              <a:t> begehrt sind Konten zu </a:t>
            </a:r>
            <a:r>
              <a:rPr lang="de-DE" altLang="de-DE" sz="2400" dirty="0">
                <a:latin typeface="Arial" panose="020B0604020202020204" pitchFamily="34" charset="0"/>
                <a:ea typeface="ＭＳ Ｐゴシック" panose="020B0600070205080204" pitchFamily="34" charset="-128"/>
              </a:rPr>
              <a:t>Online-Shops, Online-Banking</a:t>
            </a:r>
            <a:r>
              <a:rPr lang="de-DE" altLang="de-DE" sz="2400" baseline="0" dirty="0">
                <a:latin typeface="Arial" panose="020B0604020202020204" pitchFamily="34" charset="0"/>
                <a:ea typeface="ＭＳ Ｐゴシック" panose="020B0600070205080204" pitchFamily="34" charset="-128"/>
              </a:rPr>
              <a:t> oder </a:t>
            </a:r>
            <a:r>
              <a:rPr lang="de-DE" altLang="de-DE" sz="2400" dirty="0">
                <a:latin typeface="Arial" panose="020B0604020202020204" pitchFamily="34" charset="0"/>
                <a:ea typeface="ＭＳ Ｐゴシック" panose="020B0600070205080204" pitchFamily="34" charset="-128"/>
              </a:rPr>
              <a:t>Sozialen</a:t>
            </a:r>
            <a:r>
              <a:rPr lang="de-DE" altLang="de-DE" sz="2400" baseline="0" dirty="0">
                <a:latin typeface="Arial" panose="020B0604020202020204" pitchFamily="34" charset="0"/>
                <a:ea typeface="ＭＳ Ｐゴシック" panose="020B0600070205080204" pitchFamily="34" charset="-128"/>
              </a:rPr>
              <a:t> Netzwerken</a:t>
            </a:r>
            <a:r>
              <a:rPr lang="de-DE" altLang="de-DE" sz="2400" dirty="0">
                <a:latin typeface="Arial" panose="020B0604020202020204" pitchFamily="34" charset="0"/>
                <a:ea typeface="ＭＳ Ｐゴシック" panose="020B0600070205080204" pitchFamily="34" charset="-128"/>
              </a:rPr>
              <a:t>. In gefälschten E-Mails werden die EmpfängerInnen unter einem Vorwand (z. . Sicherheits-Update,</a:t>
            </a:r>
            <a:r>
              <a:rPr lang="de-DE" altLang="de-DE" sz="2400" baseline="0" dirty="0">
                <a:latin typeface="Arial" panose="020B0604020202020204" pitchFamily="34" charset="0"/>
                <a:ea typeface="ＭＳ Ｐゴシック" panose="020B0600070205080204" pitchFamily="34" charset="-128"/>
              </a:rPr>
              <a:t> Überprüfung von persönlichen Daten) </a:t>
            </a:r>
            <a:r>
              <a:rPr lang="de-DE" altLang="de-DE" sz="2400" dirty="0">
                <a:latin typeface="Arial" panose="020B0604020202020204" pitchFamily="34" charset="0"/>
                <a:ea typeface="ＭＳ Ｐゴシック" panose="020B0600070205080204" pitchFamily="34" charset="-128"/>
              </a:rPr>
              <a:t>aufgefordert, ihre persönlichen Zugangsdaten bekannt zu geben oder sich damit auf einer bestimmten Website anzumelden. Diese E-Mails und Websites sind dem Erscheinungsbild der echten Unternehmen oder Banken täuschend ähnlich. Fragen Sie im Zweifelsfall telefonisch bei Ihrer Bank oder beim Unternehmen nach!</a:t>
            </a:r>
          </a:p>
          <a:p>
            <a:endParaRPr lang="de-DE" altLang="de-DE" sz="2400" dirty="0">
              <a:latin typeface="Arial" panose="020B0604020202020204" pitchFamily="34" charset="0"/>
              <a:ea typeface="ＭＳ Ｐゴシック" panose="020B0600070205080204" pitchFamily="34" charset="-128"/>
            </a:endParaRPr>
          </a:p>
          <a:p>
            <a:r>
              <a:rPr lang="de-DE" altLang="de-DE" sz="2400" dirty="0">
                <a:latin typeface="Arial" panose="020B0604020202020204" pitchFamily="34" charset="0"/>
                <a:ea typeface="ＭＳ Ｐゴシック" panose="020B0600070205080204" pitchFamily="34" charset="-128"/>
              </a:rPr>
              <a:t>Vorsicht auch vor </a:t>
            </a:r>
            <a:r>
              <a:rPr lang="de-DE" altLang="de-DE" sz="2400" b="1" dirty="0">
                <a:latin typeface="Arial" panose="020B0604020202020204" pitchFamily="34" charset="0"/>
                <a:ea typeface="ＭＳ Ｐゴシック" panose="020B0600070205080204" pitchFamily="34" charset="-128"/>
              </a:rPr>
              <a:t>Abzocke-Versuchen</a:t>
            </a:r>
            <a:r>
              <a:rPr lang="de-DE" altLang="de-DE" sz="2400" dirty="0">
                <a:latin typeface="Arial" panose="020B0604020202020204" pitchFamily="34" charset="0"/>
                <a:ea typeface="ＭＳ Ｐゴシック" panose="020B0600070205080204" pitchFamily="34" charset="-128"/>
              </a:rPr>
              <a:t>:</a:t>
            </a:r>
            <a:r>
              <a:rPr lang="de-DE" altLang="de-DE" sz="2400" baseline="0" dirty="0">
                <a:latin typeface="Arial" panose="020B0604020202020204" pitchFamily="34" charset="0"/>
                <a:ea typeface="ＭＳ Ｐゴシック" panose="020B0600070205080204" pitchFamily="34" charset="-128"/>
              </a:rPr>
              <a:t> Hinter besonders günstigen Angeboten, verlockenden Gewinnspielen oder vielversprechenden Werbebannern („500 Euro-Gutschein zu gewinnen“, „Gratis-iPhone holen“) stehen meist BetrügerInnen, die E-Mail-Adressen, Handynummern  oder andere persönliche Daten sammeln möchten. Oft schließt man mit Eingabe der Daten auch unbewusst ein kostenpflichtiges Abo ab – Kleingedrucktes lesen!</a:t>
            </a:r>
            <a:endParaRPr lang="de-AT" altLang="de-DE" sz="2400" dirty="0">
              <a:latin typeface="Arial" panose="020B0604020202020204" pitchFamily="34" charset="0"/>
              <a:ea typeface="ＭＳ Ｐゴシック" panose="020B0600070205080204" pitchFamily="34" charset="-128"/>
            </a:endParaRPr>
          </a:p>
          <a:p>
            <a:endParaRPr lang="de-AT" sz="2400" dirty="0"/>
          </a:p>
          <a:p>
            <a:endParaRPr lang="de-DE" dirty="0"/>
          </a:p>
        </p:txBody>
      </p:sp>
      <p:sp>
        <p:nvSpPr>
          <p:cNvPr id="4" name="Foliennummernplatzhalter 3"/>
          <p:cNvSpPr>
            <a:spLocks noGrp="1"/>
          </p:cNvSpPr>
          <p:nvPr>
            <p:ph type="sldNum" sz="quarter" idx="10"/>
          </p:nvPr>
        </p:nvSpPr>
        <p:spPr/>
        <p:txBody>
          <a:bodyPr/>
          <a:lstStyle/>
          <a:p>
            <a:fld id="{5BC9136F-CA9D-4FE5-85DC-58A8F95C26FC}" type="slidenum">
              <a:rPr lang="de-AT" smtClean="0"/>
              <a:t>24</a:t>
            </a:fld>
            <a:endParaRPr lang="de-AT"/>
          </a:p>
        </p:txBody>
      </p:sp>
    </p:spTree>
    <p:extLst>
      <p:ext uri="{BB962C8B-B14F-4D97-AF65-F5344CB8AC3E}">
        <p14:creationId xmlns:p14="http://schemas.microsoft.com/office/powerpoint/2010/main" val="40638876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buFont typeface="Wingdings" panose="05000000000000000000" pitchFamily="2" charset="2"/>
              <a:buChar char="§"/>
            </a:pPr>
            <a:r>
              <a:rPr lang="de-AT" sz="2000" dirty="0">
                <a:solidFill>
                  <a:schemeClr val="tx1"/>
                </a:solidFill>
                <a:latin typeface="Gill Sans MT" panose="020B0502020104020203" pitchFamily="34" charset="0"/>
              </a:rPr>
              <a:t>Nur </a:t>
            </a:r>
            <a:r>
              <a:rPr lang="de-AT" sz="2000" b="1" dirty="0">
                <a:solidFill>
                  <a:schemeClr val="tx1"/>
                </a:solidFill>
                <a:latin typeface="Gill Sans MT" panose="020B0502020104020203" pitchFamily="34" charset="0"/>
              </a:rPr>
              <a:t>wenige persönliche Daten </a:t>
            </a:r>
            <a:r>
              <a:rPr lang="de-AT" sz="2000" dirty="0">
                <a:solidFill>
                  <a:schemeClr val="tx1"/>
                </a:solidFill>
                <a:latin typeface="Gill Sans MT" panose="020B0502020104020203" pitchFamily="34" charset="0"/>
              </a:rPr>
              <a:t>angeben</a:t>
            </a:r>
          </a:p>
          <a:p>
            <a:pPr>
              <a:buFont typeface="Wingdings" panose="05000000000000000000" pitchFamily="2" charset="2"/>
              <a:buChar char="§"/>
            </a:pPr>
            <a:r>
              <a:rPr lang="de-AT" sz="2000" b="1" dirty="0">
                <a:solidFill>
                  <a:schemeClr val="tx1"/>
                </a:solidFill>
                <a:latin typeface="Gill Sans MT" panose="020B0502020104020203" pitchFamily="34" charset="0"/>
              </a:rPr>
              <a:t>Sichere Passwörter </a:t>
            </a:r>
            <a:r>
              <a:rPr lang="de-AT" sz="2000" dirty="0">
                <a:solidFill>
                  <a:schemeClr val="tx1"/>
                </a:solidFill>
                <a:latin typeface="Gill Sans MT" panose="020B0502020104020203" pitchFamily="34" charset="0"/>
              </a:rPr>
              <a:t>verwenden und wo möglich die </a:t>
            </a:r>
            <a:r>
              <a:rPr lang="de-AT" sz="2000" b="1" dirty="0">
                <a:solidFill>
                  <a:schemeClr val="tx1"/>
                </a:solidFill>
                <a:latin typeface="Gill Sans MT" panose="020B0502020104020203" pitchFamily="34" charset="0"/>
              </a:rPr>
              <a:t>Zwei-Schritte-Authentifizierung</a:t>
            </a:r>
            <a:r>
              <a:rPr lang="de-AT" sz="2000" dirty="0">
                <a:solidFill>
                  <a:schemeClr val="tx1"/>
                </a:solidFill>
                <a:latin typeface="Gill Sans MT" panose="020B0502020104020203" pitchFamily="34" charset="0"/>
              </a:rPr>
              <a:t> einrichten (z. B. Facebook, Google, Snapchat, Twitter, …)</a:t>
            </a:r>
          </a:p>
          <a:p>
            <a:pPr>
              <a:buFont typeface="Wingdings" panose="05000000000000000000" pitchFamily="2" charset="2"/>
              <a:buChar char="§"/>
            </a:pPr>
            <a:r>
              <a:rPr lang="de-AT" sz="2000" dirty="0">
                <a:solidFill>
                  <a:schemeClr val="tx1"/>
                </a:solidFill>
                <a:latin typeface="Gill Sans MT" panose="020B0502020104020203" pitchFamily="34" charset="0"/>
              </a:rPr>
              <a:t>Nicht immer mit </a:t>
            </a:r>
            <a:r>
              <a:rPr lang="de-AT" sz="2000" b="1" dirty="0">
                <a:solidFill>
                  <a:schemeClr val="tx1"/>
                </a:solidFill>
                <a:latin typeface="Gill Sans MT" panose="020B0502020104020203" pitchFamily="34" charset="0"/>
              </a:rPr>
              <a:t>bestehen Profilen </a:t>
            </a:r>
            <a:r>
              <a:rPr lang="de-AT" sz="2000" dirty="0">
                <a:solidFill>
                  <a:schemeClr val="tx1"/>
                </a:solidFill>
                <a:latin typeface="Gill Sans MT" panose="020B0502020104020203" pitchFamily="34" charset="0"/>
              </a:rPr>
              <a:t>(z. B. Google oder Facebook) bei neuen Online-Plattformen anmelden</a:t>
            </a:r>
          </a:p>
          <a:p>
            <a:pPr>
              <a:buFont typeface="Wingdings" panose="05000000000000000000" pitchFamily="2" charset="2"/>
              <a:buChar char="§"/>
            </a:pPr>
            <a:r>
              <a:rPr lang="de-AT" sz="2000" b="1" dirty="0">
                <a:solidFill>
                  <a:schemeClr val="tx1"/>
                </a:solidFill>
                <a:latin typeface="Gill Sans MT" panose="020B0502020104020203" pitchFamily="34" charset="0"/>
              </a:rPr>
              <a:t>Privatsphäre-Einstellungen </a:t>
            </a:r>
            <a:r>
              <a:rPr lang="de-AT" sz="2000" dirty="0">
                <a:solidFill>
                  <a:schemeClr val="tx1"/>
                </a:solidFill>
                <a:latin typeface="Gill Sans MT" panose="020B0502020104020203" pitchFamily="34" charset="0"/>
              </a:rPr>
              <a:t>vornehmen:</a:t>
            </a:r>
          </a:p>
          <a:p>
            <a:pPr lvl="1">
              <a:buFont typeface="Wingdings" panose="05000000000000000000" pitchFamily="2" charset="2"/>
              <a:buChar char="§"/>
            </a:pPr>
            <a:r>
              <a:rPr lang="de-AT" dirty="0">
                <a:solidFill>
                  <a:schemeClr val="tx1"/>
                </a:solidFill>
                <a:latin typeface="Gill Sans MT" panose="020B0502020104020203" pitchFamily="34" charset="0"/>
              </a:rPr>
              <a:t>Beiträge nur mit Freundinnen und Freunden teilen</a:t>
            </a:r>
          </a:p>
          <a:p>
            <a:pPr lvl="1">
              <a:buFont typeface="Wingdings" panose="05000000000000000000" pitchFamily="2" charset="2"/>
              <a:buChar char="§"/>
            </a:pPr>
            <a:r>
              <a:rPr lang="de-AT" dirty="0">
                <a:solidFill>
                  <a:schemeClr val="tx1"/>
                </a:solidFill>
                <a:latin typeface="Gill Sans MT" panose="020B0502020104020203" pitchFamily="34" charset="0"/>
              </a:rPr>
              <a:t>Profil vor Suchmaschinen verbergen</a:t>
            </a:r>
          </a:p>
          <a:p>
            <a:pPr lvl="1">
              <a:buFont typeface="Wingdings" panose="05000000000000000000" pitchFamily="2" charset="2"/>
              <a:buChar char="§"/>
            </a:pPr>
            <a:r>
              <a:rPr lang="de-AT" dirty="0">
                <a:solidFill>
                  <a:schemeClr val="tx1"/>
                </a:solidFill>
                <a:latin typeface="Gill Sans MT" panose="020B0502020104020203" pitchFamily="34" charset="0"/>
              </a:rPr>
              <a:t>Datenweitergabe an Dritte blockieren (Apps, Werbetreibende und Webseiten)</a:t>
            </a:r>
          </a:p>
          <a:p>
            <a:pPr>
              <a:buFont typeface="Wingdings" panose="05000000000000000000" pitchFamily="2" charset="2"/>
              <a:buChar char="§"/>
            </a:pPr>
            <a:r>
              <a:rPr lang="de-AT" sz="2000" dirty="0">
                <a:solidFill>
                  <a:schemeClr val="tx1"/>
                </a:solidFill>
                <a:latin typeface="Gill Sans MT" panose="020B0502020104020203" pitchFamily="34" charset="0"/>
              </a:rPr>
              <a:t>Inaktive Profile </a:t>
            </a:r>
            <a:r>
              <a:rPr lang="de-AT" sz="2000" b="1" dirty="0">
                <a:solidFill>
                  <a:schemeClr val="tx1"/>
                </a:solidFill>
                <a:latin typeface="Gill Sans MT" panose="020B0502020104020203" pitchFamily="34" charset="0"/>
              </a:rPr>
              <a:t>deaktivieren bzw. löschen</a:t>
            </a:r>
            <a:endParaRPr lang="de-AT" dirty="0">
              <a:solidFill>
                <a:schemeClr val="tx1"/>
              </a:solidFill>
              <a:latin typeface="Gill Sans MT" panose="020B0502020104020203" pitchFamily="34" charset="0"/>
            </a:endParaRPr>
          </a:p>
        </p:txBody>
      </p:sp>
      <p:sp>
        <p:nvSpPr>
          <p:cNvPr id="4" name="Foliennummernplatzhalter 3"/>
          <p:cNvSpPr>
            <a:spLocks noGrp="1"/>
          </p:cNvSpPr>
          <p:nvPr>
            <p:ph type="sldNum" sz="quarter" idx="10"/>
          </p:nvPr>
        </p:nvSpPr>
        <p:spPr/>
        <p:txBody>
          <a:bodyPr/>
          <a:lstStyle/>
          <a:p>
            <a:fld id="{5BC9136F-CA9D-4FE5-85DC-58A8F95C26FC}" type="slidenum">
              <a:rPr lang="de-AT" smtClean="0"/>
              <a:t>25</a:t>
            </a:fld>
            <a:endParaRPr lang="de-AT"/>
          </a:p>
        </p:txBody>
      </p:sp>
    </p:spTree>
    <p:extLst>
      <p:ext uri="{BB962C8B-B14F-4D97-AF65-F5344CB8AC3E}">
        <p14:creationId xmlns:p14="http://schemas.microsoft.com/office/powerpoint/2010/main" val="5610494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AT" sz="1200" dirty="0">
                <a:solidFill>
                  <a:schemeClr val="tx1"/>
                </a:solidFill>
                <a:latin typeface="Gill Sans MT" panose="020B0502020104020203" pitchFamily="34" charset="0"/>
              </a:rPr>
              <a:t>Beschimpfungen, Drohungen, Erpressungen </a:t>
            </a:r>
          </a:p>
          <a:p>
            <a:pPr marL="171450" indent="-171450">
              <a:buFont typeface="Arial" panose="020B0604020202020204" pitchFamily="34" charset="0"/>
              <a:buChar char="•"/>
            </a:pPr>
            <a:r>
              <a:rPr lang="de-AT" sz="1200" dirty="0">
                <a:solidFill>
                  <a:schemeClr val="tx1"/>
                </a:solidFill>
                <a:latin typeface="Gill Sans MT" panose="020B0502020104020203" pitchFamily="34" charset="0"/>
              </a:rPr>
              <a:t>Sexuelle Belästigungen</a:t>
            </a:r>
          </a:p>
          <a:p>
            <a:pPr marL="171450" indent="-171450">
              <a:buFont typeface="Arial" panose="020B0604020202020204" pitchFamily="34" charset="0"/>
              <a:buChar char="•"/>
            </a:pPr>
            <a:r>
              <a:rPr lang="de-AT" sz="1200" dirty="0">
                <a:solidFill>
                  <a:schemeClr val="tx1"/>
                </a:solidFill>
                <a:latin typeface="Gill Sans MT" panose="020B0502020104020203" pitchFamily="34" charset="0"/>
              </a:rPr>
              <a:t>Verbreitung von intimen Informationen, Gerüchten oder peinlichen Bildern</a:t>
            </a:r>
          </a:p>
          <a:p>
            <a:pPr marL="171450" indent="-171450">
              <a:buFont typeface="Arial" panose="020B0604020202020204" pitchFamily="34" charset="0"/>
              <a:buChar char="•"/>
            </a:pPr>
            <a:r>
              <a:rPr lang="de-AT" sz="1200" dirty="0">
                <a:solidFill>
                  <a:schemeClr val="tx1"/>
                </a:solidFill>
                <a:latin typeface="Gill Sans MT" panose="020B0502020104020203" pitchFamily="34" charset="0"/>
              </a:rPr>
              <a:t>Ausschluss von Spielen oder WhatsApp-Gruppen</a:t>
            </a:r>
          </a:p>
          <a:p>
            <a:pPr marL="171450" indent="-171450">
              <a:buFont typeface="Arial" panose="020B0604020202020204" pitchFamily="34" charset="0"/>
              <a:buChar char="•"/>
            </a:pPr>
            <a:r>
              <a:rPr lang="de-AT" sz="1200" dirty="0">
                <a:solidFill>
                  <a:schemeClr val="tx1"/>
                </a:solidFill>
                <a:latin typeface="Gill Sans MT" panose="020B0502020104020203" pitchFamily="34" charset="0"/>
              </a:rPr>
              <a:t>Identitätsdiebstahl: Änderung oder Missbrauch des Profils</a:t>
            </a:r>
          </a:p>
          <a:p>
            <a:pPr marL="514350" indent="-514350" defTabSz="914400">
              <a:lnSpc>
                <a:spcPct val="70000"/>
              </a:lnSpc>
              <a:spcBef>
                <a:spcPts val="1000"/>
              </a:spcBef>
              <a:buClr>
                <a:srgbClr val="F39200"/>
              </a:buClr>
              <a:buFont typeface="Wingdings" panose="05000000000000000000" pitchFamily="2" charset="2"/>
              <a:buChar char="l"/>
            </a:pPr>
            <a:endParaRPr lang="de-DE" altLang="de-DE" b="1" dirty="0">
              <a:solidFill>
                <a:srgbClr val="434F55"/>
              </a:solidFill>
              <a:latin typeface="Gill Sans MT" panose="020B0502020104020203" pitchFamily="34" charset="0"/>
            </a:endParaRPr>
          </a:p>
          <a:p>
            <a:pPr marL="514350" indent="-514350" defTabSz="914400">
              <a:lnSpc>
                <a:spcPct val="70000"/>
              </a:lnSpc>
              <a:spcBef>
                <a:spcPts val="1000"/>
              </a:spcBef>
              <a:buClr>
                <a:srgbClr val="F39200"/>
              </a:buClr>
              <a:buFont typeface="Wingdings" panose="05000000000000000000" pitchFamily="2" charset="2"/>
              <a:buChar char="l"/>
            </a:pPr>
            <a:endParaRPr lang="de-DE" altLang="de-DE" b="1" dirty="0">
              <a:solidFill>
                <a:srgbClr val="434F55"/>
              </a:solidFill>
              <a:latin typeface="Gill Sans MT" panose="020B0502020104020203" pitchFamily="34" charset="0"/>
            </a:endParaRPr>
          </a:p>
          <a:p>
            <a:pPr marL="514350" indent="-514350" defTabSz="914400">
              <a:lnSpc>
                <a:spcPct val="70000"/>
              </a:lnSpc>
              <a:spcBef>
                <a:spcPts val="1000"/>
              </a:spcBef>
              <a:buClr>
                <a:srgbClr val="F39200"/>
              </a:buClr>
              <a:buFont typeface="Wingdings" panose="05000000000000000000" pitchFamily="2" charset="2"/>
              <a:buChar char="l"/>
            </a:pPr>
            <a:r>
              <a:rPr lang="de-DE" altLang="de-DE" b="1" dirty="0">
                <a:solidFill>
                  <a:srgbClr val="434F55"/>
                </a:solidFill>
                <a:latin typeface="Gill Sans MT" panose="020B0502020104020203" pitchFamily="34" charset="0"/>
              </a:rPr>
              <a:t>Glauben Sie Ihrem Kind </a:t>
            </a:r>
            <a:r>
              <a:rPr lang="de-DE" altLang="de-DE" dirty="0">
                <a:solidFill>
                  <a:srgbClr val="434F55"/>
                </a:solidFill>
                <a:latin typeface="Gill Sans MT" panose="020B0502020104020203" pitchFamily="34" charset="0"/>
              </a:rPr>
              <a:t>und stehen Sie hinter ihm!</a:t>
            </a:r>
          </a:p>
          <a:p>
            <a:pPr marL="514350" indent="-514350" defTabSz="914400">
              <a:lnSpc>
                <a:spcPct val="70000"/>
              </a:lnSpc>
              <a:spcBef>
                <a:spcPts val="1000"/>
              </a:spcBef>
              <a:buClr>
                <a:srgbClr val="F39200"/>
              </a:buClr>
              <a:buFont typeface="Wingdings" panose="05000000000000000000" pitchFamily="2" charset="2"/>
              <a:buChar char="l"/>
            </a:pPr>
            <a:r>
              <a:rPr lang="de-DE" altLang="de-DE" dirty="0">
                <a:solidFill>
                  <a:srgbClr val="434F55"/>
                </a:solidFill>
                <a:latin typeface="Gill Sans MT" panose="020B0502020104020203" pitchFamily="34" charset="0"/>
              </a:rPr>
              <a:t>Überlegen Sie gemeinsam, wer eine </a:t>
            </a:r>
            <a:r>
              <a:rPr lang="de-DE" altLang="de-DE" b="1" dirty="0">
                <a:solidFill>
                  <a:srgbClr val="434F55"/>
                </a:solidFill>
                <a:latin typeface="Gill Sans MT" panose="020B0502020104020203" pitchFamily="34" charset="0"/>
              </a:rPr>
              <a:t>Vertrauensperson</a:t>
            </a:r>
            <a:r>
              <a:rPr lang="de-DE" altLang="de-DE" dirty="0">
                <a:solidFill>
                  <a:srgbClr val="434F55"/>
                </a:solidFill>
                <a:latin typeface="Gill Sans MT" panose="020B0502020104020203" pitchFamily="34" charset="0"/>
              </a:rPr>
              <a:t> und somit </a:t>
            </a:r>
            <a:r>
              <a:rPr lang="de-DE" altLang="de-DE" dirty="0" err="1">
                <a:solidFill>
                  <a:srgbClr val="434F55"/>
                </a:solidFill>
                <a:latin typeface="Gill Sans MT" panose="020B0502020104020203" pitchFamily="34" charset="0"/>
              </a:rPr>
              <a:t>AnsprechpartnerIn</a:t>
            </a:r>
            <a:r>
              <a:rPr lang="de-DE" altLang="de-DE" dirty="0">
                <a:solidFill>
                  <a:srgbClr val="434F55"/>
                </a:solidFill>
                <a:latin typeface="Gill Sans MT" panose="020B0502020104020203" pitchFamily="34" charset="0"/>
              </a:rPr>
              <a:t> für Ihr Kind sein kann!</a:t>
            </a:r>
          </a:p>
          <a:p>
            <a:pPr marL="514350" indent="-514350" defTabSz="914400">
              <a:lnSpc>
                <a:spcPct val="70000"/>
              </a:lnSpc>
              <a:spcBef>
                <a:spcPts val="1000"/>
              </a:spcBef>
              <a:buClr>
                <a:srgbClr val="F39200"/>
              </a:buClr>
              <a:buFont typeface="Wingdings" panose="05000000000000000000" pitchFamily="2" charset="2"/>
              <a:buChar char="l"/>
            </a:pPr>
            <a:r>
              <a:rPr lang="de-DE" altLang="de-DE" b="1" dirty="0">
                <a:solidFill>
                  <a:srgbClr val="434F55"/>
                </a:solidFill>
                <a:latin typeface="Gill Sans MT" panose="020B0502020104020203" pitchFamily="34" charset="0"/>
              </a:rPr>
              <a:t>Reden Sie mit Lehrenden!</a:t>
            </a:r>
          </a:p>
          <a:p>
            <a:pPr marL="514350" indent="-514350" defTabSz="914400">
              <a:lnSpc>
                <a:spcPct val="70000"/>
              </a:lnSpc>
              <a:spcBef>
                <a:spcPts val="1000"/>
              </a:spcBef>
              <a:buClr>
                <a:srgbClr val="F39200"/>
              </a:buClr>
              <a:buFont typeface="Wingdings" panose="05000000000000000000" pitchFamily="2" charset="2"/>
              <a:buChar char="l"/>
            </a:pPr>
            <a:r>
              <a:rPr lang="de-DE" altLang="de-DE" dirty="0">
                <a:solidFill>
                  <a:srgbClr val="434F55"/>
                </a:solidFill>
                <a:latin typeface="Gill Sans MT" panose="020B0502020104020203" pitchFamily="34" charset="0"/>
              </a:rPr>
              <a:t>Sorgen Sie für den </a:t>
            </a:r>
            <a:r>
              <a:rPr lang="de-DE" altLang="de-DE" b="1" dirty="0">
                <a:solidFill>
                  <a:srgbClr val="434F55"/>
                </a:solidFill>
                <a:latin typeface="Gill Sans MT" panose="020B0502020104020203" pitchFamily="34" charset="0"/>
              </a:rPr>
              <a:t>Schutz der Privatsphäre im Internet </a:t>
            </a:r>
            <a:r>
              <a:rPr lang="de-DE" altLang="de-DE" dirty="0">
                <a:solidFill>
                  <a:srgbClr val="434F55"/>
                </a:solidFill>
                <a:latin typeface="Gill Sans MT" panose="020B0502020104020203" pitchFamily="34" charset="0"/>
              </a:rPr>
              <a:t>(besonders in Sozialen Netzwerken)!</a:t>
            </a:r>
            <a:endParaRPr lang="de-DE" altLang="de-DE" sz="1800" dirty="0">
              <a:solidFill>
                <a:schemeClr val="bg1"/>
              </a:solidFill>
              <a:ea typeface="ＭＳ Ｐゴシック" panose="020B0600070205080204" pitchFamily="34" charset="-128"/>
            </a:endParaRPr>
          </a:p>
          <a:p>
            <a:endParaRPr lang="de-DE" dirty="0"/>
          </a:p>
          <a:p>
            <a:pPr algn="l">
              <a:spcBef>
                <a:spcPct val="0"/>
              </a:spcBef>
              <a:buClrTx/>
              <a:buFontTx/>
              <a:buNone/>
            </a:pPr>
            <a:r>
              <a:rPr lang="de-AT" altLang="de-DE" sz="1200" dirty="0">
                <a:solidFill>
                  <a:srgbClr val="434F55"/>
                </a:solidFill>
                <a:latin typeface="Gill Sans MT" panose="020B0502020104020203" pitchFamily="34" charset="0"/>
                <a:ea typeface="ＭＳ Ｐゴシック" panose="020B0600070205080204" pitchFamily="34" charset="-128"/>
              </a:rPr>
              <a:t>Internetverbot und Handyverbot sind keine Lösung, sondern machen es eventuell noch schlimmer!</a:t>
            </a:r>
          </a:p>
          <a:p>
            <a:pPr algn="l">
              <a:spcBef>
                <a:spcPct val="0"/>
              </a:spcBef>
              <a:buClrTx/>
              <a:buFontTx/>
              <a:buNone/>
            </a:pPr>
            <a:endParaRPr lang="de-AT" sz="1200" dirty="0">
              <a:solidFill>
                <a:srgbClr val="434F55"/>
              </a:solidFill>
              <a:latin typeface="Gill Sans MT" panose="020B0502020104020203" pitchFamily="34" charset="0"/>
              <a:ea typeface="ＭＳ Ｐゴシック" panose="020B0600070205080204" pitchFamily="34" charset="-128"/>
            </a:endParaRPr>
          </a:p>
          <a:p>
            <a:pPr algn="l">
              <a:spcBef>
                <a:spcPct val="0"/>
              </a:spcBef>
              <a:buClrTx/>
              <a:buFontTx/>
              <a:buNone/>
            </a:pPr>
            <a:r>
              <a:rPr lang="de-AT" dirty="0"/>
              <a:t>Was sagt das Gesetz zu Hass im Netz?: https://www.saferinternet.at/news-detail/hasspostings-im-internet-was-sagt-das-gesetz/</a:t>
            </a:r>
          </a:p>
          <a:p>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26</a:t>
            </a:fld>
            <a:endParaRPr lang="de-AT"/>
          </a:p>
        </p:txBody>
      </p:sp>
    </p:spTree>
    <p:extLst>
      <p:ext uri="{BB962C8B-B14F-4D97-AF65-F5344CB8AC3E}">
        <p14:creationId xmlns:p14="http://schemas.microsoft.com/office/powerpoint/2010/main" val="42837551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AT" sz="1200" dirty="0">
                <a:solidFill>
                  <a:schemeClr val="tx1"/>
                </a:solidFill>
                <a:latin typeface="Gill Sans MT" panose="020B0502020104020203" pitchFamily="34" charset="0"/>
              </a:rPr>
              <a:t>Beschimpfungen, Drohungen, Erpressungen </a:t>
            </a:r>
          </a:p>
          <a:p>
            <a:pPr marL="171450" indent="-171450">
              <a:buFont typeface="Arial" panose="020B0604020202020204" pitchFamily="34" charset="0"/>
              <a:buChar char="•"/>
            </a:pPr>
            <a:r>
              <a:rPr lang="de-AT" sz="1200" dirty="0">
                <a:solidFill>
                  <a:schemeClr val="tx1"/>
                </a:solidFill>
                <a:latin typeface="Gill Sans MT" panose="020B0502020104020203" pitchFamily="34" charset="0"/>
              </a:rPr>
              <a:t>Sexuelle Belästigungen</a:t>
            </a:r>
          </a:p>
          <a:p>
            <a:pPr marL="171450" indent="-171450">
              <a:buFont typeface="Arial" panose="020B0604020202020204" pitchFamily="34" charset="0"/>
              <a:buChar char="•"/>
            </a:pPr>
            <a:r>
              <a:rPr lang="de-AT" sz="1200" dirty="0">
                <a:solidFill>
                  <a:schemeClr val="tx1"/>
                </a:solidFill>
                <a:latin typeface="Gill Sans MT" panose="020B0502020104020203" pitchFamily="34" charset="0"/>
              </a:rPr>
              <a:t>Verbreitung von intimen Informationen, Gerüchten oder peinlichen Bildern</a:t>
            </a:r>
          </a:p>
          <a:p>
            <a:pPr marL="171450" indent="-171450">
              <a:buFont typeface="Arial" panose="020B0604020202020204" pitchFamily="34" charset="0"/>
              <a:buChar char="•"/>
            </a:pPr>
            <a:r>
              <a:rPr lang="de-AT" sz="1200" dirty="0">
                <a:solidFill>
                  <a:schemeClr val="tx1"/>
                </a:solidFill>
                <a:latin typeface="Gill Sans MT" panose="020B0502020104020203" pitchFamily="34" charset="0"/>
              </a:rPr>
              <a:t>Ausschluss von Spielen oder WhatsApp-Gruppen</a:t>
            </a:r>
          </a:p>
          <a:p>
            <a:pPr marL="171450" indent="-171450">
              <a:buFont typeface="Arial" panose="020B0604020202020204" pitchFamily="34" charset="0"/>
              <a:buChar char="•"/>
            </a:pPr>
            <a:r>
              <a:rPr lang="de-AT" sz="1200" dirty="0">
                <a:solidFill>
                  <a:schemeClr val="tx1"/>
                </a:solidFill>
                <a:latin typeface="Gill Sans MT" panose="020B0502020104020203" pitchFamily="34" charset="0"/>
              </a:rPr>
              <a:t>Identitätsdiebstahl: Änderung oder Missbrauch des Profils</a:t>
            </a:r>
          </a:p>
          <a:p>
            <a:pPr marL="514350" indent="-514350" defTabSz="914400">
              <a:lnSpc>
                <a:spcPct val="70000"/>
              </a:lnSpc>
              <a:spcBef>
                <a:spcPts val="1000"/>
              </a:spcBef>
              <a:buClr>
                <a:srgbClr val="F39200"/>
              </a:buClr>
              <a:buFont typeface="Wingdings" panose="05000000000000000000" pitchFamily="2" charset="2"/>
              <a:buChar char="l"/>
            </a:pPr>
            <a:endParaRPr lang="de-DE" altLang="de-DE" b="1" dirty="0">
              <a:solidFill>
                <a:srgbClr val="434F55"/>
              </a:solidFill>
              <a:latin typeface="Gill Sans MT" panose="020B0502020104020203" pitchFamily="34" charset="0"/>
            </a:endParaRPr>
          </a:p>
          <a:p>
            <a:pPr marL="514350" indent="-514350" defTabSz="914400">
              <a:lnSpc>
                <a:spcPct val="70000"/>
              </a:lnSpc>
              <a:spcBef>
                <a:spcPts val="1000"/>
              </a:spcBef>
              <a:buClr>
                <a:srgbClr val="F39200"/>
              </a:buClr>
              <a:buFont typeface="Wingdings" panose="05000000000000000000" pitchFamily="2" charset="2"/>
              <a:buChar char="l"/>
            </a:pPr>
            <a:endParaRPr lang="de-DE" altLang="de-DE" b="1" dirty="0">
              <a:solidFill>
                <a:srgbClr val="434F55"/>
              </a:solidFill>
              <a:latin typeface="Gill Sans MT" panose="020B0502020104020203" pitchFamily="34" charset="0"/>
            </a:endParaRPr>
          </a:p>
          <a:p>
            <a:pPr marL="514350" indent="-514350" defTabSz="914400">
              <a:lnSpc>
                <a:spcPct val="70000"/>
              </a:lnSpc>
              <a:spcBef>
                <a:spcPts val="1000"/>
              </a:spcBef>
              <a:buClr>
                <a:srgbClr val="F39200"/>
              </a:buClr>
              <a:buFont typeface="Wingdings" panose="05000000000000000000" pitchFamily="2" charset="2"/>
              <a:buChar char="l"/>
            </a:pPr>
            <a:r>
              <a:rPr lang="de-DE" altLang="de-DE" b="1" dirty="0">
                <a:solidFill>
                  <a:srgbClr val="434F55"/>
                </a:solidFill>
                <a:latin typeface="Gill Sans MT" panose="020B0502020104020203" pitchFamily="34" charset="0"/>
              </a:rPr>
              <a:t>Glauben Sie Ihrem Kind </a:t>
            </a:r>
            <a:r>
              <a:rPr lang="de-DE" altLang="de-DE" dirty="0">
                <a:solidFill>
                  <a:srgbClr val="434F55"/>
                </a:solidFill>
                <a:latin typeface="Gill Sans MT" panose="020B0502020104020203" pitchFamily="34" charset="0"/>
              </a:rPr>
              <a:t>und stehen Sie hinter ihm!</a:t>
            </a:r>
          </a:p>
          <a:p>
            <a:pPr marL="514350" indent="-514350" defTabSz="914400">
              <a:lnSpc>
                <a:spcPct val="70000"/>
              </a:lnSpc>
              <a:spcBef>
                <a:spcPts val="1000"/>
              </a:spcBef>
              <a:buClr>
                <a:srgbClr val="F39200"/>
              </a:buClr>
              <a:buFont typeface="Wingdings" panose="05000000000000000000" pitchFamily="2" charset="2"/>
              <a:buChar char="l"/>
            </a:pPr>
            <a:r>
              <a:rPr lang="de-DE" altLang="de-DE" dirty="0">
                <a:solidFill>
                  <a:srgbClr val="434F55"/>
                </a:solidFill>
                <a:latin typeface="Gill Sans MT" panose="020B0502020104020203" pitchFamily="34" charset="0"/>
              </a:rPr>
              <a:t>Überlegen Sie gemeinsam, wer eine </a:t>
            </a:r>
            <a:r>
              <a:rPr lang="de-DE" altLang="de-DE" b="1" dirty="0">
                <a:solidFill>
                  <a:srgbClr val="434F55"/>
                </a:solidFill>
                <a:latin typeface="Gill Sans MT" panose="020B0502020104020203" pitchFamily="34" charset="0"/>
              </a:rPr>
              <a:t>Vertrauensperson</a:t>
            </a:r>
            <a:r>
              <a:rPr lang="de-DE" altLang="de-DE" dirty="0">
                <a:solidFill>
                  <a:srgbClr val="434F55"/>
                </a:solidFill>
                <a:latin typeface="Gill Sans MT" panose="020B0502020104020203" pitchFamily="34" charset="0"/>
              </a:rPr>
              <a:t> und somit </a:t>
            </a:r>
            <a:r>
              <a:rPr lang="de-DE" altLang="de-DE" dirty="0" err="1">
                <a:solidFill>
                  <a:srgbClr val="434F55"/>
                </a:solidFill>
                <a:latin typeface="Gill Sans MT" panose="020B0502020104020203" pitchFamily="34" charset="0"/>
              </a:rPr>
              <a:t>AnsprechpartnerIn</a:t>
            </a:r>
            <a:r>
              <a:rPr lang="de-DE" altLang="de-DE" dirty="0">
                <a:solidFill>
                  <a:srgbClr val="434F55"/>
                </a:solidFill>
                <a:latin typeface="Gill Sans MT" panose="020B0502020104020203" pitchFamily="34" charset="0"/>
              </a:rPr>
              <a:t> für Ihr Kind sein kann!</a:t>
            </a:r>
          </a:p>
          <a:p>
            <a:pPr marL="514350" indent="-514350" defTabSz="914400">
              <a:lnSpc>
                <a:spcPct val="70000"/>
              </a:lnSpc>
              <a:spcBef>
                <a:spcPts val="1000"/>
              </a:spcBef>
              <a:buClr>
                <a:srgbClr val="F39200"/>
              </a:buClr>
              <a:buFont typeface="Wingdings" panose="05000000000000000000" pitchFamily="2" charset="2"/>
              <a:buChar char="l"/>
            </a:pPr>
            <a:r>
              <a:rPr lang="de-DE" altLang="de-DE" b="1" dirty="0">
                <a:solidFill>
                  <a:srgbClr val="434F55"/>
                </a:solidFill>
                <a:latin typeface="Gill Sans MT" panose="020B0502020104020203" pitchFamily="34" charset="0"/>
              </a:rPr>
              <a:t>Reden Sie mit Lehrenden!</a:t>
            </a:r>
          </a:p>
          <a:p>
            <a:pPr marL="514350" indent="-514350" defTabSz="914400">
              <a:lnSpc>
                <a:spcPct val="70000"/>
              </a:lnSpc>
              <a:spcBef>
                <a:spcPts val="1000"/>
              </a:spcBef>
              <a:buClr>
                <a:srgbClr val="F39200"/>
              </a:buClr>
              <a:buFont typeface="Wingdings" panose="05000000000000000000" pitchFamily="2" charset="2"/>
              <a:buChar char="l"/>
            </a:pPr>
            <a:r>
              <a:rPr lang="de-DE" altLang="de-DE" dirty="0">
                <a:solidFill>
                  <a:srgbClr val="434F55"/>
                </a:solidFill>
                <a:latin typeface="Gill Sans MT" panose="020B0502020104020203" pitchFamily="34" charset="0"/>
              </a:rPr>
              <a:t>Sorgen Sie für den </a:t>
            </a:r>
            <a:r>
              <a:rPr lang="de-DE" altLang="de-DE" b="1" dirty="0">
                <a:solidFill>
                  <a:srgbClr val="434F55"/>
                </a:solidFill>
                <a:latin typeface="Gill Sans MT" panose="020B0502020104020203" pitchFamily="34" charset="0"/>
              </a:rPr>
              <a:t>Schutz der Privatsphäre im Internet </a:t>
            </a:r>
            <a:r>
              <a:rPr lang="de-DE" altLang="de-DE" dirty="0">
                <a:solidFill>
                  <a:srgbClr val="434F55"/>
                </a:solidFill>
                <a:latin typeface="Gill Sans MT" panose="020B0502020104020203" pitchFamily="34" charset="0"/>
              </a:rPr>
              <a:t>(besonders in Sozialen Netzwerken)! </a:t>
            </a:r>
            <a:r>
              <a:rPr lang="de-DE" altLang="de-DE" dirty="0">
                <a:solidFill>
                  <a:srgbClr val="434F55"/>
                </a:solidFill>
                <a:latin typeface="Gill Sans MT" panose="020B0502020104020203" pitchFamily="34" charset="0"/>
                <a:sym typeface="Wingdings" panose="05000000000000000000" pitchFamily="2" charset="2"/>
              </a:rPr>
              <a:t> neue Meldefunktion auf Facebook &amp; Instagram: https://www.saferinternet.at/news-detail/facebooks-meldefunktion-passt-sich-dem-oesterreichischen-gesetz-an/ </a:t>
            </a:r>
            <a:endParaRPr lang="de-DE" altLang="de-DE" sz="1800" dirty="0">
              <a:solidFill>
                <a:schemeClr val="bg1"/>
              </a:solidFill>
              <a:ea typeface="ＭＳ Ｐゴシック" panose="020B0600070205080204" pitchFamily="34" charset="-128"/>
            </a:endParaRPr>
          </a:p>
          <a:p>
            <a:endParaRPr lang="de-DE" dirty="0"/>
          </a:p>
          <a:p>
            <a:pPr algn="l">
              <a:spcBef>
                <a:spcPct val="0"/>
              </a:spcBef>
              <a:buClrTx/>
              <a:buFontTx/>
              <a:buNone/>
            </a:pPr>
            <a:r>
              <a:rPr lang="de-AT" altLang="de-DE" sz="1200" dirty="0">
                <a:solidFill>
                  <a:srgbClr val="434F55"/>
                </a:solidFill>
                <a:latin typeface="Gill Sans MT" panose="020B0502020104020203" pitchFamily="34" charset="0"/>
                <a:ea typeface="ＭＳ Ｐゴシック" panose="020B0600070205080204" pitchFamily="34" charset="-128"/>
              </a:rPr>
              <a:t>Internetverbot und Handyverbot sind keine Lösung, sondern machen es eventuell noch schlimmer!</a:t>
            </a:r>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27</a:t>
            </a:fld>
            <a:endParaRPr lang="de-AT"/>
          </a:p>
        </p:txBody>
      </p:sp>
    </p:spTree>
    <p:extLst>
      <p:ext uri="{BB962C8B-B14F-4D97-AF65-F5344CB8AC3E}">
        <p14:creationId xmlns:p14="http://schemas.microsoft.com/office/powerpoint/2010/main" val="32167702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dirty="0">
                <a:latin typeface="Times" panose="02020603050405020304" pitchFamily="18" charset="0"/>
                <a:ea typeface="ＭＳ Ｐゴシック" panose="020B0600070205080204" pitchFamily="34" charset="-128"/>
              </a:rPr>
              <a:t>Viele Kinder kennen Kettenbriefe – Nachrichten, die etwa über WhatsApp verschickt werden, mit der Aufforderung, sie an andere Personen weiterzuleiten. Manche dieser Kettennachrichten beinhalten lustige Geschichten, andere wiederum gruselige Inhalte, die Kindern Angst machen, </a:t>
            </a:r>
            <a:r>
              <a:rPr lang="de-DE" altLang="de-DE" dirty="0" err="1">
                <a:latin typeface="Times" panose="02020603050405020304" pitchFamily="18" charset="0"/>
                <a:ea typeface="ＭＳ Ｐゴシック" panose="020B0600070205080204" pitchFamily="34" charset="-128"/>
              </a:rPr>
              <a:t>z.B</a:t>
            </a:r>
            <a:r>
              <a:rPr lang="de-DE" altLang="de-DE" dirty="0">
                <a:latin typeface="Times" panose="02020603050405020304" pitchFamily="18" charset="0"/>
                <a:ea typeface="ＭＳ Ｐゴシック" panose="020B0600070205080204" pitchFamily="34" charset="-128"/>
              </a:rPr>
              <a:t> Morddrohungen oder angsteinflößende Warnungen. </a:t>
            </a:r>
          </a:p>
          <a:p>
            <a:endParaRPr lang="de-DE" altLang="de-DE" dirty="0">
              <a:latin typeface="Times" panose="02020603050405020304" pitchFamily="18" charset="0"/>
              <a:ea typeface="ＭＳ Ｐゴシック" panose="020B0600070205080204" pitchFamily="34" charset="-128"/>
            </a:endParaRPr>
          </a:p>
          <a:p>
            <a:r>
              <a:rPr lang="de-DE" altLang="de-DE" dirty="0">
                <a:latin typeface="Times" panose="02020603050405020304" pitchFamily="18" charset="0"/>
                <a:ea typeface="ＭＳ Ｐゴシック" panose="020B0600070205080204" pitchFamily="34" charset="-128"/>
              </a:rPr>
              <a:t>Solche Kettenbriefe werden von Kindern als sehr bedrohlich empfunden. Es fällt ihnen schwer zu glauben, dass diese Drohungen nicht wahr werden. </a:t>
            </a:r>
          </a:p>
          <a:p>
            <a:endParaRPr lang="de-DE" altLang="de-DE" dirty="0">
              <a:latin typeface="Times" panose="02020603050405020304" pitchFamily="18" charset="0"/>
              <a:ea typeface="ＭＳ Ｐゴシック" panose="020B0600070205080204" pitchFamily="34" charset="-128"/>
            </a:endParaRPr>
          </a:p>
          <a:p>
            <a:r>
              <a:rPr lang="de-DE" altLang="de-DE" dirty="0">
                <a:latin typeface="Times" panose="02020603050405020304" pitchFamily="18" charset="0"/>
                <a:ea typeface="ＭＳ Ｐゴシック" panose="020B0600070205080204" pitchFamily="34" charset="-128"/>
              </a:rPr>
              <a:t>Tipps für Eltern: </a:t>
            </a:r>
          </a:p>
          <a:p>
            <a:pPr algn="l">
              <a:buFont typeface="Arial" panose="020B0604020202020204" pitchFamily="34" charset="0"/>
              <a:buChar char="•"/>
            </a:pPr>
            <a:r>
              <a:rPr lang="de-AT" b="0" i="0" dirty="0">
                <a:solidFill>
                  <a:srgbClr val="333333"/>
                </a:solidFill>
                <a:effectLst/>
                <a:latin typeface="Roboto" pitchFamily="2" charset="0"/>
              </a:rPr>
              <a:t>Ergreifen Sie die Initiative. Sprechen Sie das Thema von sich aus an und fragen Sie nach, ob ihr Kind angsteinflößende WhatsApp-Nachrichten oder andere Kettenbriefe bekommt.</a:t>
            </a:r>
          </a:p>
          <a:p>
            <a:pPr algn="l">
              <a:buFont typeface="Arial" panose="020B0604020202020204" pitchFamily="34" charset="0"/>
              <a:buChar char="•"/>
            </a:pPr>
            <a:r>
              <a:rPr lang="de-AT" b="0" i="0" dirty="0">
                <a:solidFill>
                  <a:srgbClr val="333333"/>
                </a:solidFill>
                <a:effectLst/>
                <a:latin typeface="Roboto" pitchFamily="2" charset="0"/>
              </a:rPr>
              <a:t>Erklären Sie Ihrem Kind, was Kettenbriefe sind. Kindern ist oft nicht bewusst, was hinter diesen Nachrichten steckt und dass die darin beschriebenen Gefahren nur leere Drohungen – also Fakes – sind, die nichts mit ihnen persönlich zu tun haben.</a:t>
            </a:r>
          </a:p>
          <a:p>
            <a:pPr algn="l">
              <a:buFont typeface="Arial" panose="020B0604020202020204" pitchFamily="34" charset="0"/>
              <a:buChar char="•"/>
            </a:pPr>
            <a:r>
              <a:rPr lang="de-AT" b="0" i="0" dirty="0">
                <a:solidFill>
                  <a:srgbClr val="333333"/>
                </a:solidFill>
                <a:effectLst/>
                <a:latin typeface="Roboto" pitchFamily="2" charset="0"/>
              </a:rPr>
              <a:t>Nehmen Sie die Ängste Ihres Kindes ernst! Wenn es für uns Erwachsenen noch so lächerlich erscheinen mag, dass man diesen Drohungen Glauben schenkt, den Jüngsten bereiten diese große Sorgen. Machen Sie dem Kind immer wieder klar, dass nichts Schlimmes passiert, wenn der Kettenbrief nicht weitergeleitet wird.</a:t>
            </a:r>
          </a:p>
          <a:p>
            <a:pPr algn="l">
              <a:buFont typeface="Arial" panose="020B0604020202020204" pitchFamily="34" charset="0"/>
              <a:buChar char="•"/>
            </a:pPr>
            <a:r>
              <a:rPr lang="de-AT" b="0" i="0" dirty="0">
                <a:solidFill>
                  <a:srgbClr val="333333"/>
                </a:solidFill>
                <a:effectLst/>
                <a:latin typeface="Roboto" pitchFamily="2" charset="0"/>
              </a:rPr>
              <a:t>Diskutieren Sie die jeweilige Nachricht. Bedenken Sie: Irrationale Ängste sind nicht immer mit logischen Argumenten zu entkräftigen. Vielleicht hilft es aber, Geschichten aus Ihrer eigenen Kindheit zu erzählen und damit zu beweisen, dass Ihnen kein Unglück wiederfahren ist, obwohl Sie damals Kettenbriefe ignoriert haben.</a:t>
            </a:r>
          </a:p>
          <a:p>
            <a:pPr algn="l">
              <a:buFont typeface="Arial" panose="020B0604020202020204" pitchFamily="34" charset="0"/>
              <a:buChar char="•"/>
            </a:pPr>
            <a:r>
              <a:rPr lang="de-AT" b="0" i="0" dirty="0">
                <a:solidFill>
                  <a:srgbClr val="333333"/>
                </a:solidFill>
                <a:effectLst/>
                <a:latin typeface="Roboto" pitchFamily="2" charset="0"/>
              </a:rPr>
              <a:t>Vereinbaren Sie Regeln. Es gibt auch nette, unbedenkliche Kettenbriefe. Diskutieren Sie mit Ihrem Kind, welche Kettenbriefe weitergeschickt werden können und welche nicht.</a:t>
            </a:r>
          </a:p>
          <a:p>
            <a:pPr algn="l">
              <a:buFont typeface="Arial" panose="020B0604020202020204" pitchFamily="34" charset="0"/>
              <a:buChar char="•"/>
            </a:pPr>
            <a:r>
              <a:rPr lang="de-AT" b="0" i="0" dirty="0">
                <a:solidFill>
                  <a:srgbClr val="333333"/>
                </a:solidFill>
                <a:effectLst/>
                <a:latin typeface="Roboto" pitchFamily="2" charset="0"/>
              </a:rPr>
              <a:t>Beweisen Sie, dass Kettenbriefe nicht wahr sind. Fragen Sie den </a:t>
            </a:r>
            <a:r>
              <a:rPr lang="de-AT" b="0" i="0" u="sng" dirty="0" err="1">
                <a:solidFill>
                  <a:srgbClr val="106CAB"/>
                </a:solidFill>
                <a:effectLst/>
                <a:latin typeface="Roboto" pitchFamily="2" charset="0"/>
                <a:hlinkClick r:id="rId3"/>
              </a:rPr>
              <a:t>Saferinternet</a:t>
            </a:r>
            <a:r>
              <a:rPr lang="de-AT" b="0" i="0" u="sng" dirty="0">
                <a:solidFill>
                  <a:srgbClr val="106CAB"/>
                </a:solidFill>
                <a:effectLst/>
                <a:latin typeface="Roboto" pitchFamily="2" charset="0"/>
                <a:hlinkClick r:id="rId3"/>
              </a:rPr>
              <a:t>-Roboter</a:t>
            </a:r>
            <a:r>
              <a:rPr lang="de-AT" b="0" i="0" dirty="0">
                <a:solidFill>
                  <a:srgbClr val="333333"/>
                </a:solidFill>
                <a:effectLst/>
                <a:latin typeface="Roboto" pitchFamily="2" charset="0"/>
              </a:rPr>
              <a:t>, ob der Kettenbrief stimmt. Verängstigte Kinder können sich aber auch rund um die Uhr an die kostenlose Beratungsstelle</a:t>
            </a:r>
            <a:r>
              <a:rPr lang="de-AT" b="0" i="0" u="sng" dirty="0">
                <a:solidFill>
                  <a:srgbClr val="106CAB"/>
                </a:solidFill>
                <a:effectLst/>
                <a:latin typeface="Roboto" pitchFamily="2" charset="0"/>
              </a:rPr>
              <a:t> </a:t>
            </a:r>
            <a:r>
              <a:rPr lang="de-AT" b="0" i="0" u="sng" dirty="0">
                <a:solidFill>
                  <a:srgbClr val="106CAB"/>
                </a:solidFill>
                <a:effectLst/>
                <a:latin typeface="Roboto" pitchFamily="2" charset="0"/>
                <a:hlinkClick r:id="rId4"/>
              </a:rPr>
              <a:t>Rat auf Draht</a:t>
            </a:r>
            <a:r>
              <a:rPr lang="de-AT" b="0" i="0" dirty="0">
                <a:solidFill>
                  <a:srgbClr val="333333"/>
                </a:solidFill>
                <a:effectLst/>
                <a:latin typeface="Roboto" pitchFamily="2" charset="0"/>
              </a:rPr>
              <a:t> wenden.</a:t>
            </a:r>
          </a:p>
          <a:p>
            <a:endParaRPr lang="de-DE" altLang="de-DE" dirty="0">
              <a:latin typeface="Times" panose="02020603050405020304" pitchFamily="18" charset="0"/>
              <a:ea typeface="ＭＳ Ｐゴシック" panose="020B0600070205080204" pitchFamily="34" charset="-128"/>
            </a:endParaRPr>
          </a:p>
          <a:p>
            <a:r>
              <a:rPr lang="de-DE" altLang="de-DE" b="1" dirty="0">
                <a:latin typeface="Times" panose="02020603050405020304" pitchFamily="18" charset="0"/>
                <a:ea typeface="ＭＳ Ｐゴシック" panose="020B0600070205080204" pitchFamily="34" charset="-128"/>
              </a:rPr>
              <a:t>NEU: </a:t>
            </a:r>
            <a:r>
              <a:rPr lang="de-DE" altLang="de-DE" dirty="0">
                <a:latin typeface="Times" panose="02020603050405020304" pitchFamily="18" charset="0"/>
                <a:ea typeface="ＭＳ Ｐゴシック" panose="020B0600070205080204" pitchFamily="34" charset="-128"/>
              </a:rPr>
              <a:t>Ab sofort gibt</a:t>
            </a:r>
            <a:r>
              <a:rPr lang="de-DE" altLang="de-DE" baseline="0" dirty="0">
                <a:latin typeface="Times" panose="02020603050405020304" pitchFamily="18" charset="0"/>
                <a:ea typeface="ＭＳ Ｐゴシック" panose="020B0600070205080204" pitchFamily="34" charset="-128"/>
              </a:rPr>
              <a:t> es </a:t>
            </a:r>
            <a:r>
              <a:rPr lang="de-DE" altLang="de-DE" dirty="0">
                <a:latin typeface="Times" panose="02020603050405020304" pitchFamily="18" charset="0"/>
                <a:ea typeface="ＭＳ Ｐゴシック" panose="020B0600070205080204" pitchFamily="34" charset="-128"/>
              </a:rPr>
              <a:t>die Möglichkeit, Kettenbriefe an den Kettenbrief-Chatbot zu senden: </a:t>
            </a:r>
            <a:r>
              <a:rPr lang="de-AT" b="0" i="0" dirty="0">
                <a:solidFill>
                  <a:srgbClr val="333333"/>
                </a:solidFill>
                <a:effectLst/>
                <a:latin typeface="Roboto" pitchFamily="2" charset="0"/>
              </a:rPr>
              <a:t> 0681 108 094 49  </a:t>
            </a:r>
          </a:p>
          <a:p>
            <a:r>
              <a:rPr lang="de-DE" baseline="0" dirty="0">
                <a:latin typeface="Times" panose="02020603050405020304" pitchFamily="18" charset="0"/>
                <a:ea typeface="ＭＳ Ｐゴシック" panose="020B0600070205080204" pitchFamily="34" charset="-128"/>
              </a:rPr>
              <a:t>https://www.saferinternet.at/projekte/der-kettenbrief-chatbot/</a:t>
            </a:r>
          </a:p>
        </p:txBody>
      </p:sp>
      <p:sp>
        <p:nvSpPr>
          <p:cNvPr id="4" name="Foliennummernplatzhalter 3"/>
          <p:cNvSpPr>
            <a:spLocks noGrp="1"/>
          </p:cNvSpPr>
          <p:nvPr>
            <p:ph type="sldNum" sz="quarter" idx="10"/>
          </p:nvPr>
        </p:nvSpPr>
        <p:spPr/>
        <p:txBody>
          <a:bodyPr/>
          <a:lstStyle/>
          <a:p>
            <a:fld id="{5BC9136F-CA9D-4FE5-85DC-58A8F95C26FC}" type="slidenum">
              <a:rPr lang="de-AT" smtClean="0"/>
              <a:t>28</a:t>
            </a:fld>
            <a:endParaRPr lang="de-AT"/>
          </a:p>
        </p:txBody>
      </p:sp>
    </p:spTree>
    <p:extLst>
      <p:ext uri="{BB962C8B-B14F-4D97-AF65-F5344CB8AC3E}">
        <p14:creationId xmlns:p14="http://schemas.microsoft.com/office/powerpoint/2010/main" val="31808489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b="0" i="0" dirty="0">
                <a:solidFill>
                  <a:srgbClr val="333333"/>
                </a:solidFill>
                <a:effectLst/>
                <a:latin typeface="Roboto" pitchFamily="2" charset="0"/>
              </a:rPr>
              <a:t>Der Chatbot "Kettenbrief-Roboter" ist ein automatisiertes Online-Beratungsangebot, das mithilfe von Künstlicher Intelligenz weiterentwickelt wird. Er erkennt ausschließlich Kettenbriefe und kann darauf mit Antworten, die von Saferinternet.at verfasst wurden, entsprechend reagieren.</a:t>
            </a:r>
          </a:p>
          <a:p>
            <a:endParaRPr lang="de-AT" b="0" i="0" dirty="0">
              <a:solidFill>
                <a:srgbClr val="333333"/>
              </a:solidFill>
              <a:effectLst/>
              <a:latin typeface="Roboto" pitchFamily="2" charset="0"/>
            </a:endParaRPr>
          </a:p>
          <a:p>
            <a:r>
              <a:rPr lang="de-AT" b="0" i="0" dirty="0">
                <a:solidFill>
                  <a:srgbClr val="333333"/>
                </a:solidFill>
                <a:effectLst/>
                <a:latin typeface="Roboto" pitchFamily="2" charset="0"/>
              </a:rPr>
              <a:t>Statt Kettenbriefe an andere Kinder weiterzuleiten und damit den Schaden zu vergrößern, können Kinder diese direkt via WhatsApp an die Nummer</a:t>
            </a:r>
            <a:r>
              <a:rPr lang="de-AT" dirty="0"/>
              <a:t> 0681 108 094 49 </a:t>
            </a:r>
            <a:r>
              <a:rPr lang="de-AT" b="0" i="0" dirty="0">
                <a:solidFill>
                  <a:srgbClr val="333333"/>
                </a:solidFill>
                <a:effectLst/>
                <a:latin typeface="Roboto" pitchFamily="2" charset="0"/>
              </a:rPr>
              <a:t>schicken. </a:t>
            </a:r>
          </a:p>
          <a:p>
            <a:endParaRPr lang="de-AT" b="0" i="0" dirty="0">
              <a:solidFill>
                <a:srgbClr val="333333"/>
              </a:solidFill>
              <a:effectLst/>
              <a:latin typeface="Roboto" pitchFamily="2" charset="0"/>
            </a:endParaRPr>
          </a:p>
          <a:p>
            <a:r>
              <a:rPr lang="de-AT" b="0" i="0" dirty="0">
                <a:solidFill>
                  <a:srgbClr val="333333"/>
                </a:solidFill>
                <a:effectLst/>
                <a:latin typeface="Roboto" pitchFamily="2" charset="0"/>
              </a:rPr>
              <a:t>Mehr zum Kettenbrief-Chatbot: https://www.saferinternet.at/projekte/der-kettenbrief-chatbot/</a:t>
            </a:r>
          </a:p>
        </p:txBody>
      </p:sp>
      <p:sp>
        <p:nvSpPr>
          <p:cNvPr id="4" name="Foliennummernplatzhalter 3"/>
          <p:cNvSpPr>
            <a:spLocks noGrp="1"/>
          </p:cNvSpPr>
          <p:nvPr>
            <p:ph type="sldNum" sz="quarter" idx="5"/>
          </p:nvPr>
        </p:nvSpPr>
        <p:spPr/>
        <p:txBody>
          <a:bodyPr/>
          <a:lstStyle/>
          <a:p>
            <a:fld id="{5BC9136F-CA9D-4FE5-85DC-58A8F95C26FC}" type="slidenum">
              <a:rPr lang="de-AT" smtClean="0"/>
              <a:t>29</a:t>
            </a:fld>
            <a:endParaRPr lang="de-AT"/>
          </a:p>
        </p:txBody>
      </p:sp>
    </p:spTree>
    <p:extLst>
      <p:ext uri="{BB962C8B-B14F-4D97-AF65-F5344CB8AC3E}">
        <p14:creationId xmlns:p14="http://schemas.microsoft.com/office/powerpoint/2010/main" val="474730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b="1" dirty="0">
                <a:latin typeface="Times" panose="02020603050405020304" pitchFamily="18" charset="0"/>
                <a:ea typeface="ＭＳ Ｐゴシック" panose="020B0600070205080204" pitchFamily="34" charset="-128"/>
              </a:rPr>
              <a:t>Das Informationsangebot von Saferinternet.at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altLang="de-DE" b="1" dirty="0">
              <a:latin typeface="Times" panose="02020603050405020304" pitchFamily="18"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b="1" dirty="0">
                <a:latin typeface="Times" panose="02020603050405020304" pitchFamily="18" charset="0"/>
                <a:ea typeface="ＭＳ Ｐゴシック" panose="020B0600070205080204" pitchFamily="34" charset="-128"/>
              </a:rPr>
              <a:t>Tipps &amp; Infos: </a:t>
            </a:r>
            <a:r>
              <a:rPr lang="de-DE" altLang="de-DE" b="0" dirty="0">
                <a:latin typeface="Times" panose="02020603050405020304" pitchFamily="18" charset="0"/>
                <a:ea typeface="ＭＳ Ｐゴシック" panose="020B0600070205080204" pitchFamily="34" charset="-128"/>
              </a:rPr>
              <a:t>Die Website </a:t>
            </a:r>
            <a:r>
              <a:rPr lang="de-DE" altLang="de-DE" b="0" u="sng" dirty="0">
                <a:latin typeface="Times" panose="02020603050405020304" pitchFamily="18" charset="0"/>
                <a:ea typeface="ＭＳ Ｐゴシック" panose="020B0600070205080204" pitchFamily="34" charset="-128"/>
              </a:rPr>
              <a:t>www.saferinternet.at</a:t>
            </a:r>
            <a:r>
              <a:rPr lang="de-DE" altLang="de-DE" b="0" dirty="0">
                <a:latin typeface="Times" panose="02020603050405020304" pitchFamily="18" charset="0"/>
                <a:ea typeface="ＭＳ Ｐゴシック" panose="020B0600070205080204" pitchFamily="34" charset="-128"/>
              </a:rPr>
              <a:t> bietet umfassende</a:t>
            </a:r>
            <a:r>
              <a:rPr lang="de-DE" altLang="de-DE" b="1" dirty="0">
                <a:latin typeface="Times" panose="02020603050405020304" pitchFamily="18" charset="0"/>
                <a:ea typeface="ＭＳ Ｐゴシック" panose="020B0600070205080204" pitchFamily="34" charset="-128"/>
              </a:rPr>
              <a:t> </a:t>
            </a:r>
            <a:r>
              <a:rPr lang="de-DE" altLang="de-DE" dirty="0">
                <a:latin typeface="Times" panose="02020603050405020304" pitchFamily="18" charset="0"/>
                <a:ea typeface="ＭＳ Ｐゴシック" panose="020B0600070205080204" pitchFamily="34" charset="-128"/>
              </a:rPr>
              <a:t>Informationen,</a:t>
            </a:r>
            <a:r>
              <a:rPr lang="de-DE" altLang="de-DE" baseline="0" dirty="0">
                <a:latin typeface="Times" panose="02020603050405020304" pitchFamily="18" charset="0"/>
                <a:ea typeface="ＭＳ Ｐゴシック" panose="020B0600070205080204" pitchFamily="34" charset="-128"/>
              </a:rPr>
              <a:t> </a:t>
            </a:r>
            <a:r>
              <a:rPr lang="de-DE" altLang="de-DE" dirty="0">
                <a:latin typeface="Times" panose="02020603050405020304" pitchFamily="18" charset="0"/>
                <a:ea typeface="ＭＳ Ｐゴシック" panose="020B0600070205080204" pitchFamily="34" charset="-128"/>
              </a:rPr>
              <a:t>Tipps und Tricks rund um die sichere Internet- und Handynutzung für Eltern, Lehrende, Jugendliche, </a:t>
            </a:r>
            <a:r>
              <a:rPr lang="de-DE" altLang="de-DE" dirty="0" err="1">
                <a:latin typeface="Times" panose="02020603050405020304" pitchFamily="18" charset="0"/>
                <a:ea typeface="ＭＳ Ｐゴシック" panose="020B0600070205080204" pitchFamily="34" charset="-128"/>
              </a:rPr>
              <a:t>JugendarbeiterInnen</a:t>
            </a:r>
            <a:r>
              <a:rPr lang="de-DE" altLang="de-DE" dirty="0">
                <a:latin typeface="Times" panose="02020603050405020304" pitchFamily="18" charset="0"/>
                <a:ea typeface="ＭＳ Ｐゴシック" panose="020B0600070205080204" pitchFamily="34" charset="-128"/>
              </a:rPr>
              <a:t> und SeniorInnen. Tagesaktuelle Infos gibt es auch auf Facebook (</a:t>
            </a:r>
            <a:r>
              <a:rPr lang="de-DE" altLang="de-DE" u="sng" dirty="0">
                <a:latin typeface="Times" panose="02020603050405020304" pitchFamily="18" charset="0"/>
                <a:ea typeface="ＭＳ Ｐゴシック" panose="020B0600070205080204" pitchFamily="34" charset="-128"/>
              </a:rPr>
              <a:t>facebook.com/saferinternetat)</a:t>
            </a:r>
            <a:r>
              <a:rPr lang="de-DE" altLang="de-DE" dirty="0">
                <a:latin typeface="Times" panose="02020603050405020304" pitchFamily="18" charset="0"/>
                <a:ea typeface="ＭＳ Ｐゴシック" panose="020B0600070205080204" pitchFamily="34" charset="-128"/>
              </a:rPr>
              <a:t>, Instagram (</a:t>
            </a:r>
            <a:r>
              <a:rPr lang="de-DE" altLang="de-DE" u="sng" dirty="0">
                <a:latin typeface="Times" panose="02020603050405020304" pitchFamily="18" charset="0"/>
                <a:ea typeface="ＭＳ Ｐゴシック" panose="020B0600070205080204" pitchFamily="34" charset="-128"/>
              </a:rPr>
              <a:t>instagram.com/saferinternet.at)</a:t>
            </a:r>
            <a:r>
              <a:rPr lang="de-DE" altLang="de-DE" u="none" baseline="0" dirty="0">
                <a:latin typeface="Times" panose="02020603050405020304" pitchFamily="18" charset="0"/>
                <a:ea typeface="ＭＳ Ｐゴシック" panose="020B0600070205080204" pitchFamily="34" charset="-128"/>
              </a:rPr>
              <a:t>, Twitter (</a:t>
            </a:r>
            <a:r>
              <a:rPr lang="de-DE" altLang="de-DE" u="sng" dirty="0">
                <a:latin typeface="Times" panose="02020603050405020304" pitchFamily="18" charset="0"/>
                <a:ea typeface="ＭＳ Ｐゴシック" panose="020B0600070205080204" pitchFamily="34" charset="-128"/>
              </a:rPr>
              <a:t>twitter.com/saferinternetat)</a:t>
            </a:r>
            <a:r>
              <a:rPr lang="de-DE" altLang="de-DE" u="none" dirty="0">
                <a:latin typeface="Times" panose="02020603050405020304" pitchFamily="18" charset="0"/>
                <a:ea typeface="ＭＳ Ｐゴシック" panose="020B0600070205080204" pitchFamily="34" charset="-128"/>
              </a:rPr>
              <a:t> oder auf Snapchat unter </a:t>
            </a:r>
            <a:r>
              <a:rPr lang="de-DE" altLang="de-DE" u="sng" dirty="0">
                <a:latin typeface="Times" panose="02020603050405020304" pitchFamily="18" charset="0"/>
                <a:ea typeface="ＭＳ Ｐゴシック" panose="020B0600070205080204" pitchFamily="34" charset="-128"/>
              </a:rPr>
              <a:t>@saferinternetat</a:t>
            </a:r>
            <a:r>
              <a:rPr lang="de-DE" altLang="de-DE" u="none" dirty="0">
                <a:latin typeface="Times" panose="02020603050405020304" pitchFamily="18" charset="0"/>
                <a:ea typeface="ＭＳ Ｐゴシック" panose="020B0600070205080204" pitchFamily="34" charset="-128"/>
              </a:rPr>
              <a:t>.</a:t>
            </a:r>
            <a:endParaRPr lang="de-DE" altLang="de-DE" dirty="0">
              <a:latin typeface="Times" panose="02020603050405020304" pitchFamily="18"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altLang="de-DE" dirty="0">
              <a:latin typeface="Times" panose="02020603050405020304" pitchFamily="18"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b="1" dirty="0">
                <a:latin typeface="Times" panose="02020603050405020304" pitchFamily="18" charset="0"/>
                <a:ea typeface="ＭＳ Ｐゴシック" panose="020B0600070205080204" pitchFamily="34" charset="-128"/>
              </a:rPr>
              <a:t>Broschürenservice: </a:t>
            </a:r>
            <a:r>
              <a:rPr lang="de-DE" altLang="de-DE" dirty="0">
                <a:latin typeface="Times" panose="02020603050405020304" pitchFamily="18" charset="0"/>
                <a:ea typeface="ＭＳ Ｐゴシック" panose="020B0600070205080204" pitchFamily="34" charset="-128"/>
              </a:rPr>
              <a:t>mit kostenlosen Infomaterialien, Unterrichtsmaterialien, Ratgebern und Broschüren zum Bestellen und Downloaden unter </a:t>
            </a:r>
            <a:r>
              <a:rPr lang="de-DE" altLang="de-DE" u="sng" dirty="0">
                <a:latin typeface="Times" panose="02020603050405020304" pitchFamily="18" charset="0"/>
                <a:ea typeface="ＭＳ Ｐゴシック" panose="020B0600070205080204" pitchFamily="34" charset="-128"/>
              </a:rPr>
              <a:t>www.saferinternet.at/broschuerenservice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altLang="de-DE" dirty="0">
              <a:latin typeface="Times" panose="02020603050405020304" pitchFamily="18"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b="1" dirty="0">
                <a:latin typeface="Times" panose="02020603050405020304" pitchFamily="18" charset="0"/>
                <a:ea typeface="ＭＳ Ｐゴシック" panose="020B0600070205080204" pitchFamily="34" charset="-128"/>
              </a:rPr>
              <a:t>Veranstaltungsservice:</a:t>
            </a:r>
            <a:r>
              <a:rPr lang="de-DE" altLang="de-DE" b="1" baseline="0" dirty="0">
                <a:latin typeface="Times" panose="02020603050405020304" pitchFamily="18" charset="0"/>
                <a:ea typeface="ＭＳ Ｐゴシック" panose="020B0600070205080204" pitchFamily="34" charset="-128"/>
              </a:rPr>
              <a:t> </a:t>
            </a:r>
            <a:r>
              <a:rPr lang="de-DE" altLang="de-DE" dirty="0">
                <a:latin typeface="Times" panose="02020603050405020304" pitchFamily="18" charset="0"/>
                <a:ea typeface="ＭＳ Ｐゴシック" panose="020B0600070205080204" pitchFamily="34" charset="-128"/>
              </a:rPr>
              <a:t>zum Buchen von Workshops für SchülerInnen, Lehrende und Eltern unter </a:t>
            </a:r>
            <a:r>
              <a:rPr lang="de-DE" altLang="de-DE" u="sng" dirty="0">
                <a:latin typeface="Times" panose="02020603050405020304" pitchFamily="18" charset="0"/>
                <a:ea typeface="ＭＳ Ｐゴシック" panose="020B0600070205080204" pitchFamily="34" charset="-128"/>
              </a:rPr>
              <a:t>www.saferinternet.at/veranstaltungsservice</a:t>
            </a:r>
            <a:r>
              <a:rPr lang="de-DE" altLang="de-DE" baseline="0" dirty="0">
                <a:latin typeface="Times" panose="02020603050405020304" pitchFamily="18" charset="0"/>
                <a:ea typeface="ＭＳ Ｐゴシック" panose="020B0600070205080204" pitchFamily="34" charset="-128"/>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altLang="de-DE" baseline="0" dirty="0">
              <a:latin typeface="Times" panose="02020603050405020304" pitchFamily="18"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b="1" baseline="0" dirty="0">
                <a:latin typeface="Times" panose="02020603050405020304" pitchFamily="18" charset="0"/>
                <a:ea typeface="ＭＳ Ｐゴシック" panose="020B0600070205080204" pitchFamily="34" charset="-128"/>
              </a:rPr>
              <a:t>Privatsphäre-Leitfäden: </a:t>
            </a:r>
            <a:r>
              <a:rPr lang="de-DE" altLang="de-DE" baseline="0" dirty="0">
                <a:latin typeface="Times" panose="02020603050405020304" pitchFamily="18" charset="0"/>
                <a:ea typeface="ＭＳ Ｐゴシック" panose="020B0600070205080204" pitchFamily="34" charset="-128"/>
              </a:rPr>
              <a:t>Praktische Schritt-für-Schritt-Anleitungen für mehr Sicherheit und Privatsphäre in beliebten Sozialen Netzwerken </a:t>
            </a:r>
            <a:r>
              <a:rPr lang="de-DE" altLang="de-DE" u="sng" baseline="0" dirty="0">
                <a:latin typeface="Times" panose="02020603050405020304" pitchFamily="18" charset="0"/>
                <a:ea typeface="ＭＳ Ｐゴシック" panose="020B0600070205080204" pitchFamily="34" charset="-128"/>
              </a:rPr>
              <a:t>www.saferinternet.at/privatsphaere-leitfaeden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altLang="de-DE" baseline="0" dirty="0">
              <a:latin typeface="Times" panose="02020603050405020304" pitchFamily="18"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b="1" baseline="0" dirty="0">
                <a:latin typeface="Times" panose="02020603050405020304" pitchFamily="18" charset="0"/>
                <a:ea typeface="ＭＳ Ｐゴシック" panose="020B0600070205080204" pitchFamily="34" charset="-128"/>
              </a:rPr>
              <a:t>Tests und Quiz: </a:t>
            </a:r>
            <a:r>
              <a:rPr lang="de-DE" altLang="de-DE" baseline="0" dirty="0">
                <a:latin typeface="Times" panose="02020603050405020304" pitchFamily="18" charset="0"/>
                <a:ea typeface="ＭＳ Ｐゴシック" panose="020B0600070205080204" pitchFamily="34" charset="-128"/>
              </a:rPr>
              <a:t>für Eltern, Kinder und Jugendliche rund um die sichere Internet- und Handynutzung </a:t>
            </a:r>
            <a:r>
              <a:rPr lang="de-DE" altLang="de-DE" u="sng" baseline="0" dirty="0">
                <a:latin typeface="Times" panose="02020603050405020304" pitchFamily="18" charset="0"/>
                <a:ea typeface="ＭＳ Ｐゴシック" panose="020B0600070205080204" pitchFamily="34" charset="-128"/>
              </a:rPr>
              <a:t>www.saferinternet.at/quiz</a:t>
            </a:r>
            <a:endParaRPr lang="de-DE" altLang="de-DE" u="sng" dirty="0">
              <a:latin typeface="Times" panose="02020603050405020304" pitchFamily="18"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altLang="de-DE" dirty="0">
              <a:latin typeface="Times" panose="02020603050405020304" pitchFamily="18"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b="1" dirty="0">
                <a:latin typeface="Times" panose="02020603050405020304" pitchFamily="18" charset="0"/>
                <a:ea typeface="ＭＳ Ｐゴシック" panose="020B0600070205080204" pitchFamily="34" charset="-128"/>
              </a:rPr>
              <a:t>Tipps &amp; Infos für Jugendliche</a:t>
            </a:r>
            <a:r>
              <a:rPr lang="de-DE" altLang="de-DE" b="1" baseline="0" dirty="0">
                <a:latin typeface="Times" panose="02020603050405020304" pitchFamily="18" charset="0"/>
                <a:ea typeface="ＭＳ Ｐゴシック" panose="020B0600070205080204" pitchFamily="34" charset="-128"/>
              </a:rPr>
              <a:t>: </a:t>
            </a:r>
            <a:r>
              <a:rPr lang="de-DE" altLang="de-DE" b="0" baseline="0" dirty="0">
                <a:latin typeface="Times" panose="02020603050405020304" pitchFamily="18" charset="0"/>
                <a:ea typeface="ＭＳ Ｐゴシック" panose="020B0600070205080204" pitchFamily="34" charset="-128"/>
              </a:rPr>
              <a:t>Jugendseite von Saferinternet.at mit den wichtigsten Tipps für mehr Sicherheit im Internet, aktuellen News, den bunten Info-Foldern zu und vieles mehr. www.saferinternet.at/zielgruppen/jugendliche/</a:t>
            </a:r>
            <a:endParaRPr lang="de-AT" b="0" dirty="0"/>
          </a:p>
          <a:p>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3</a:t>
            </a:fld>
            <a:endParaRPr lang="de-AT"/>
          </a:p>
        </p:txBody>
      </p:sp>
    </p:spTree>
    <p:extLst>
      <p:ext uri="{BB962C8B-B14F-4D97-AF65-F5344CB8AC3E}">
        <p14:creationId xmlns:p14="http://schemas.microsoft.com/office/powerpoint/2010/main" val="40181893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Bef>
                <a:spcPct val="20000"/>
              </a:spcBef>
              <a:spcAft>
                <a:spcPts val="600"/>
              </a:spcAft>
              <a:buClr>
                <a:schemeClr val="accent2"/>
              </a:buClr>
              <a:buSzPct val="70000"/>
              <a:buFont typeface="Wingdings" pitchFamily="2" charset="2"/>
              <a:buNone/>
              <a:defRPr/>
            </a:pPr>
            <a:r>
              <a:rPr lang="de-DE" sz="8000" dirty="0"/>
              <a:t>Immer wieder hört man von Eltern und Lehrenden, wie ungesund es ist, zu lange vor dem Computer zu sitzen – angeblich kann man sogar richtig süchtig werden. Sicher ist: Nur wenige Leute, die viel Zeit am Computer oder mit dem Handy verbringen, sind wirklich süchtig. </a:t>
            </a:r>
          </a:p>
          <a:p>
            <a:pPr>
              <a:spcBef>
                <a:spcPct val="20000"/>
              </a:spcBef>
              <a:spcAft>
                <a:spcPts val="600"/>
              </a:spcAft>
              <a:buClr>
                <a:schemeClr val="accent2"/>
              </a:buClr>
              <a:buSzPct val="70000"/>
              <a:buFont typeface="Wingdings" pitchFamily="2" charset="2"/>
              <a:buNone/>
              <a:defRPr/>
            </a:pPr>
            <a:endParaRPr lang="de-AT" sz="8000" b="0" u="none" kern="0" dirty="0">
              <a:solidFill>
                <a:schemeClr val="tx1"/>
              </a:solidFill>
              <a:latin typeface="Gill Sans MT" panose="020B0502020104020203" pitchFamily="34" charset="0"/>
              <a:ea typeface="ＭＳ Ｐゴシック" charset="-128"/>
            </a:endParaRPr>
          </a:p>
          <a:p>
            <a:r>
              <a:rPr lang="de-DE" sz="3600" b="0" i="0" kern="1200" dirty="0">
                <a:solidFill>
                  <a:schemeClr val="tx1"/>
                </a:solidFill>
                <a:effectLst/>
                <a:latin typeface="+mn-lt"/>
                <a:ea typeface="+mn-ea"/>
                <a:cs typeface="+mn-cs"/>
              </a:rPr>
              <a:t>Folgende Kriterien helfen bei der (Selbst-)Einschätzung:</a:t>
            </a:r>
          </a:p>
          <a:p>
            <a:r>
              <a:rPr lang="de-DE" sz="3600" b="0" i="0" kern="1200" dirty="0">
                <a:solidFill>
                  <a:schemeClr val="tx1"/>
                </a:solidFill>
                <a:effectLst/>
                <a:latin typeface="+mn-lt"/>
                <a:ea typeface="+mn-ea"/>
                <a:cs typeface="+mn-cs"/>
              </a:rPr>
              <a:t> </a:t>
            </a:r>
          </a:p>
          <a:p>
            <a:pPr marL="171450" lvl="0" indent="-171450">
              <a:buFont typeface="Arial" panose="020B0604020202020204" pitchFamily="34" charset="0"/>
              <a:buChar char="•"/>
            </a:pPr>
            <a:r>
              <a:rPr lang="de-AT" sz="3600" b="1" kern="1200" dirty="0">
                <a:solidFill>
                  <a:schemeClr val="tx1"/>
                </a:solidFill>
                <a:effectLst/>
                <a:latin typeface="+mn-lt"/>
                <a:ea typeface="+mn-ea"/>
                <a:cs typeface="+mn-cs"/>
              </a:rPr>
              <a:t>Nichts anderes geht mehr: </a:t>
            </a:r>
            <a:r>
              <a:rPr lang="de-AT" sz="3600" kern="1200" dirty="0">
                <a:solidFill>
                  <a:schemeClr val="tx1"/>
                </a:solidFill>
                <a:effectLst/>
                <a:latin typeface="+mn-lt"/>
                <a:ea typeface="+mn-ea"/>
                <a:cs typeface="+mn-cs"/>
              </a:rPr>
              <a:t>Ich möchte tagein, tagaus nur mehr am Computer spielen oder mich mit meinem Handy beschäftigen. Wichtige Lebensbereiche, wie z. B. Schule, Arbeit, Freundschaften, Freizeitaktivitäten etc., kommen bereits zu kurz.</a:t>
            </a:r>
          </a:p>
          <a:p>
            <a:pPr marL="171450" lvl="0" indent="-171450">
              <a:buFont typeface="Arial" panose="020B0604020202020204" pitchFamily="34" charset="0"/>
              <a:buChar char="•"/>
            </a:pPr>
            <a:r>
              <a:rPr lang="de-AT" sz="3600" b="1" kern="1200" dirty="0">
                <a:solidFill>
                  <a:schemeClr val="tx1"/>
                </a:solidFill>
                <a:effectLst/>
                <a:latin typeface="+mn-lt"/>
                <a:ea typeface="+mn-ea"/>
                <a:cs typeface="+mn-cs"/>
              </a:rPr>
              <a:t>Kontrollverlust: </a:t>
            </a:r>
            <a:r>
              <a:rPr lang="de-AT" sz="3600" kern="1200" dirty="0">
                <a:solidFill>
                  <a:schemeClr val="tx1"/>
                </a:solidFill>
                <a:effectLst/>
                <a:latin typeface="+mn-lt"/>
                <a:ea typeface="+mn-ea"/>
                <a:cs typeface="+mn-cs"/>
              </a:rPr>
              <a:t>Ich kann mich nicht von Computer bzw. Handy lösen, auch wenn mir durchaus bewusst ist, dass es schon zu viel ist. Ich kann einfach nicht aufhören, auch wenn ich das eigentlich möchte.</a:t>
            </a:r>
          </a:p>
          <a:p>
            <a:pPr marL="171450" lvl="0" indent="-171450">
              <a:buFont typeface="Arial" panose="020B0604020202020204" pitchFamily="34" charset="0"/>
              <a:buChar char="•"/>
            </a:pPr>
            <a:r>
              <a:rPr lang="de-AT" sz="3600" b="1" kern="1200" dirty="0">
                <a:solidFill>
                  <a:schemeClr val="tx1"/>
                </a:solidFill>
                <a:effectLst/>
                <a:latin typeface="+mn-lt"/>
                <a:ea typeface="+mn-ea"/>
                <a:cs typeface="+mn-cs"/>
              </a:rPr>
              <a:t>Toleranzentwicklung: </a:t>
            </a:r>
            <a:r>
              <a:rPr lang="de-AT" sz="3600" kern="1200" dirty="0">
                <a:solidFill>
                  <a:schemeClr val="tx1"/>
                </a:solidFill>
                <a:effectLst/>
                <a:latin typeface="+mn-lt"/>
                <a:ea typeface="+mn-ea"/>
                <a:cs typeface="+mn-cs"/>
              </a:rPr>
              <a:t>Die „Dosis“ muss gesteigert werden, d. h. die Tätigkeit muss entweder ausgeweitet oder – wenn das nicht mehr möglich ist – intensiviert werden. Die Folge: Es wird immer länger und häufiger am Computer oder am Handy gespielt.</a:t>
            </a:r>
          </a:p>
          <a:p>
            <a:pPr marL="171450" lvl="0" indent="-171450">
              <a:buFont typeface="Arial" panose="020B0604020202020204" pitchFamily="34" charset="0"/>
              <a:buChar char="•"/>
            </a:pPr>
            <a:r>
              <a:rPr lang="de-AT" sz="3600" b="1" kern="1200" dirty="0">
                <a:solidFill>
                  <a:schemeClr val="tx1"/>
                </a:solidFill>
                <a:effectLst/>
                <a:latin typeface="+mn-lt"/>
                <a:ea typeface="+mn-ea"/>
                <a:cs typeface="+mn-cs"/>
              </a:rPr>
              <a:t>Entzugserscheinungen: </a:t>
            </a:r>
            <a:r>
              <a:rPr lang="de-AT" sz="3600" kern="1200" dirty="0">
                <a:solidFill>
                  <a:schemeClr val="tx1"/>
                </a:solidFill>
                <a:effectLst/>
                <a:latin typeface="+mn-lt"/>
                <a:ea typeface="+mn-ea"/>
                <a:cs typeface="+mn-cs"/>
              </a:rPr>
              <a:t>Ist einmal kein Zugang zum Computer oder Internet möglich, treten klassische Entzugserscheinungen wie Unruhe, Nervosität, Unzufriedenheit, Gereiztheit, Aggressivität und psychisches Verlangen auf.</a:t>
            </a:r>
          </a:p>
          <a:p>
            <a:pPr marL="171450" lvl="0" indent="-171450">
              <a:buFont typeface="Arial" panose="020B0604020202020204" pitchFamily="34" charset="0"/>
              <a:buChar char="•"/>
            </a:pPr>
            <a:r>
              <a:rPr lang="de-AT" sz="3600" b="1" kern="1200" dirty="0">
                <a:solidFill>
                  <a:schemeClr val="tx1"/>
                </a:solidFill>
                <a:effectLst/>
                <a:latin typeface="+mn-lt"/>
                <a:ea typeface="+mn-ea"/>
                <a:cs typeface="+mn-cs"/>
              </a:rPr>
              <a:t>Negative soziale Folgen: </a:t>
            </a:r>
            <a:r>
              <a:rPr lang="de-AT" sz="3600" kern="1200" dirty="0">
                <a:solidFill>
                  <a:schemeClr val="tx1"/>
                </a:solidFill>
                <a:effectLst/>
                <a:latin typeface="+mn-lt"/>
                <a:ea typeface="+mn-ea"/>
                <a:cs typeface="+mn-cs"/>
              </a:rPr>
              <a:t>Ich nehme in Kauf, dass es zu Konflikten mit Familie, Schule, Vorgesetzten etc. kommen kann.</a:t>
            </a:r>
          </a:p>
          <a:p>
            <a:pPr>
              <a:spcBef>
                <a:spcPct val="20000"/>
              </a:spcBef>
              <a:spcAft>
                <a:spcPts val="600"/>
              </a:spcAft>
              <a:buClr>
                <a:schemeClr val="accent2"/>
              </a:buClr>
              <a:buSzPct val="70000"/>
              <a:buFont typeface="Wingdings" pitchFamily="2" charset="2"/>
              <a:buNone/>
              <a:defRPr/>
            </a:pPr>
            <a:endParaRPr lang="de-AT" sz="8000" b="0" u="none" kern="0" dirty="0">
              <a:solidFill>
                <a:schemeClr val="tx1"/>
              </a:solidFill>
              <a:latin typeface="Gill Sans MT" panose="020B0502020104020203" pitchFamily="34" charset="0"/>
              <a:ea typeface="ＭＳ Ｐゴシック" charset="-128"/>
            </a:endParaRPr>
          </a:p>
          <a:p>
            <a:pPr>
              <a:spcBef>
                <a:spcPct val="20000"/>
              </a:spcBef>
              <a:spcAft>
                <a:spcPts val="600"/>
              </a:spcAft>
              <a:buClr>
                <a:schemeClr val="accent2"/>
              </a:buClr>
              <a:buSzPct val="70000"/>
              <a:buFont typeface="Wingdings" pitchFamily="2" charset="2"/>
              <a:buNone/>
              <a:defRPr/>
            </a:pPr>
            <a:endParaRPr lang="de-AT" sz="8000" b="0" u="none" kern="0" dirty="0">
              <a:solidFill>
                <a:schemeClr val="tx1"/>
              </a:solidFill>
              <a:latin typeface="Gill Sans MT" panose="020B0502020104020203" pitchFamily="34" charset="0"/>
              <a:ea typeface="ＭＳ Ｐゴシック" charset="-128"/>
            </a:endParaRPr>
          </a:p>
          <a:p>
            <a:pPr>
              <a:spcBef>
                <a:spcPct val="20000"/>
              </a:spcBef>
              <a:spcAft>
                <a:spcPts val="600"/>
              </a:spcAft>
              <a:buClr>
                <a:schemeClr val="accent2"/>
              </a:buClr>
              <a:buSzPct val="70000"/>
              <a:buFont typeface="Wingdings" pitchFamily="2" charset="2"/>
              <a:buNone/>
              <a:defRPr/>
            </a:pPr>
            <a:r>
              <a:rPr lang="de-AT" sz="8000" b="0" u="none" kern="0" dirty="0">
                <a:solidFill>
                  <a:schemeClr val="tx1"/>
                </a:solidFill>
                <a:latin typeface="Gill Sans MT" panose="020B0502020104020203" pitchFamily="34" charset="0"/>
                <a:ea typeface="ＭＳ Ｐゴシック" charset="-128"/>
              </a:rPr>
              <a:t>Folder für Jugendliche „Süchtig nach Internet und Handy?“: </a:t>
            </a:r>
            <a:r>
              <a:rPr lang="de-AT" altLang="de-DE" sz="8000" b="0" u="sng" dirty="0">
                <a:solidFill>
                  <a:schemeClr val="tx1"/>
                </a:solidFill>
                <a:latin typeface="Gill Sans MT" panose="020B0502020104020203" pitchFamily="34" charset="0"/>
                <a:ea typeface="ＭＳ Ｐゴシック" panose="020B0600070205080204" pitchFamily="34" charset="-128"/>
              </a:rPr>
              <a:t>www.saferinternet.at/services/broschuerenservice/</a:t>
            </a:r>
            <a:br>
              <a:rPr lang="de-AT" altLang="de-DE" sz="8000" b="1" dirty="0">
                <a:solidFill>
                  <a:srgbClr val="434F55"/>
                </a:solidFill>
                <a:latin typeface="Gill Sans MT" panose="020B0502020104020203" pitchFamily="34" charset="0"/>
                <a:ea typeface="ＭＳ Ｐゴシック" panose="020B0600070205080204" pitchFamily="34" charset="-128"/>
              </a:rPr>
            </a:br>
            <a:endParaRPr lang="de-AT" sz="80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30</a:t>
            </a:fld>
            <a:endParaRPr lang="de-AT"/>
          </a:p>
        </p:txBody>
      </p:sp>
    </p:spTree>
    <p:extLst>
      <p:ext uri="{BB962C8B-B14F-4D97-AF65-F5344CB8AC3E}">
        <p14:creationId xmlns:p14="http://schemas.microsoft.com/office/powerpoint/2010/main" val="42936238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dirty="0">
                <a:latin typeface="Arial" panose="020B0604020202020204" pitchFamily="34" charset="0"/>
                <a:ea typeface="ＭＳ Ｐゴシック" panose="020B0600070205080204" pitchFamily="34" charset="-128"/>
              </a:rPr>
              <a:t>Die exzessive Computer- und Handynutzung bei Jugendlichen muss nicht unbedingt gleich eine Sucht sein. Bei ca. 10% der Jugendlichen oder 3% der Gesamtbevölkerung handelt es sich tatsächlich um eine Sucht. Von Sucht wird gesprochen, wenn Jugendliche sich dessen bewusst sind, aber aus eigenem Antrieb nicht mehr herauskönnen. In den meisten Fällen haben Jugendliche gar keine Motivation mehr, sich mit etwas anderem zu beschäftigen. Sie dazu zu bewegen, sich auch anderen Dingen zu widmen, kann ein hartes Stück Erziehungsarbeit sein. Übersteigt dies die eigenen Möglichkeiten, so ist es sinnvoll, Unterstützung bei einer Familienberatungsstelle (</a:t>
            </a:r>
            <a:r>
              <a:rPr lang="de-DE" altLang="de-DE" u="sng" dirty="0">
                <a:latin typeface="Arial" panose="020B0604020202020204" pitchFamily="34" charset="0"/>
                <a:ea typeface="ＭＳ Ｐゴシック" panose="020B0600070205080204" pitchFamily="34" charset="-128"/>
              </a:rPr>
              <a:t>www.familienberatung.gv.at/beratungsstellen</a:t>
            </a:r>
            <a:r>
              <a:rPr lang="de-DE" altLang="de-DE" dirty="0">
                <a:latin typeface="Arial" panose="020B0604020202020204" pitchFamily="34" charset="0"/>
                <a:ea typeface="ＭＳ Ｐゴシック" panose="020B0600070205080204" pitchFamily="34" charset="-128"/>
              </a:rPr>
              <a:t>)</a:t>
            </a:r>
            <a:r>
              <a:rPr lang="de-DE" altLang="de-DE" baseline="0" dirty="0">
                <a:latin typeface="Arial" panose="020B0604020202020204" pitchFamily="34" charset="0"/>
                <a:ea typeface="ＭＳ Ｐゴシック" panose="020B0600070205080204" pitchFamily="34" charset="-128"/>
              </a:rPr>
              <a:t> </a:t>
            </a:r>
            <a:r>
              <a:rPr lang="de-DE" altLang="de-DE" dirty="0">
                <a:latin typeface="Arial" panose="020B0604020202020204" pitchFamily="34" charset="0"/>
                <a:ea typeface="ＭＳ Ｐゴシック" panose="020B0600070205080204" pitchFamily="34" charset="-128"/>
              </a:rPr>
              <a:t>zu suchen.</a:t>
            </a:r>
          </a:p>
          <a:p>
            <a:endParaRPr lang="de-DE" altLang="de-DE" dirty="0">
              <a:latin typeface="Arial" panose="020B0604020202020204" pitchFamily="34" charset="0"/>
              <a:ea typeface="ＭＳ Ｐゴシック" panose="020B0600070205080204" pitchFamily="34" charset="-128"/>
            </a:endParaRPr>
          </a:p>
          <a:p>
            <a:r>
              <a:rPr lang="de-DE" altLang="de-DE" dirty="0">
                <a:latin typeface="Arial" panose="020B0604020202020204" pitchFamily="34" charset="0"/>
                <a:ea typeface="ＭＳ Ｐゴシック" panose="020B0600070205080204" pitchFamily="34" charset="-128"/>
              </a:rPr>
              <a:t>Hilfe für Kinder, Jugendliche und deren Bezugspersonen bietet auch Rat auf Draht, per Telefon (147 ohne Vorwahl), Online- oder Chat-Beratung (</a:t>
            </a:r>
            <a:r>
              <a:rPr lang="de-DE" altLang="de-DE" u="sng" dirty="0">
                <a:latin typeface="Arial" panose="020B0604020202020204" pitchFamily="34" charset="0"/>
                <a:ea typeface="ＭＳ Ｐゴシック" panose="020B0600070205080204" pitchFamily="34" charset="-128"/>
              </a:rPr>
              <a:t>www.rataufdraht.at</a:t>
            </a:r>
            <a:r>
              <a:rPr lang="de-DE" altLang="de-DE" dirty="0">
                <a:latin typeface="Arial" panose="020B0604020202020204" pitchFamily="34" charset="0"/>
                <a:ea typeface="ＭＳ Ｐゴシック" panose="020B0600070205080204" pitchFamily="34" charset="-128"/>
              </a:rPr>
              <a:t>) </a:t>
            </a:r>
            <a:endParaRPr lang="de-AT" altLang="de-DE" dirty="0">
              <a:latin typeface="Arial" panose="020B0604020202020204" pitchFamily="34" charset="0"/>
              <a:ea typeface="ＭＳ Ｐゴシック" panose="020B0600070205080204" pitchFamily="34" charset="-128"/>
            </a:endParaRPr>
          </a:p>
          <a:p>
            <a:endParaRPr lang="de-DE" altLang="de-DE" dirty="0">
              <a:latin typeface="Arial" panose="020B0604020202020204" pitchFamily="34" charset="0"/>
              <a:ea typeface="ＭＳ Ｐゴシック" panose="020B0600070205080204" pitchFamily="34" charset="-128"/>
            </a:endParaRPr>
          </a:p>
          <a:p>
            <a:r>
              <a:rPr lang="de-DE" altLang="de-DE" dirty="0">
                <a:latin typeface="Arial" panose="020B0604020202020204" pitchFamily="34" charset="0"/>
                <a:ea typeface="ＭＳ Ｐゴシック" panose="020B0600070205080204" pitchFamily="34" charset="-128"/>
              </a:rPr>
              <a:t>Die Definition der Online-Sucht erfolgte hier nach Hahn/Jerusalem.</a:t>
            </a:r>
            <a:endParaRPr lang="de-AT" altLang="de-DE" dirty="0">
              <a:latin typeface="Arial" panose="020B0604020202020204" pitchFamily="34" charset="0"/>
              <a:ea typeface="ＭＳ Ｐゴシック" panose="020B0600070205080204" pitchFamily="34" charset="-128"/>
            </a:endParaRPr>
          </a:p>
          <a:p>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31</a:t>
            </a:fld>
            <a:endParaRPr lang="de-AT"/>
          </a:p>
        </p:txBody>
      </p:sp>
    </p:spTree>
    <p:extLst>
      <p:ext uri="{BB962C8B-B14F-4D97-AF65-F5344CB8AC3E}">
        <p14:creationId xmlns:p14="http://schemas.microsoft.com/office/powerpoint/2010/main" val="39789304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Können und wollen wir uns noch ohne Handy oder digitale Medien entspannen? Wissen wir noch, was wir tun können, wenn uns fad ist, außer aufs Handy zu schauen? </a:t>
            </a:r>
          </a:p>
          <a:p>
            <a:r>
              <a:rPr lang="de-DE" dirty="0"/>
              <a:t>Ideen dazu: https://www.saferinternet.at/news-detail/mama-mir-ist-fad/ oder </a:t>
            </a:r>
          </a:p>
          <a:p>
            <a:r>
              <a:rPr lang="de-DE" dirty="0"/>
              <a:t>https://www.saferinternet.at/news-detail/den-advent-zwischendurch-offline-verbringen-warum-und-wie/</a:t>
            </a:r>
          </a:p>
        </p:txBody>
      </p:sp>
      <p:sp>
        <p:nvSpPr>
          <p:cNvPr id="4" name="Foliennummernplatzhalter 3"/>
          <p:cNvSpPr>
            <a:spLocks noGrp="1"/>
          </p:cNvSpPr>
          <p:nvPr>
            <p:ph type="sldNum" sz="quarter" idx="5"/>
          </p:nvPr>
        </p:nvSpPr>
        <p:spPr/>
        <p:txBody>
          <a:bodyPr/>
          <a:lstStyle/>
          <a:p>
            <a:fld id="{5BC9136F-CA9D-4FE5-85DC-58A8F95C26FC}" type="slidenum">
              <a:rPr lang="de-AT" smtClean="0"/>
              <a:t>32</a:t>
            </a:fld>
            <a:endParaRPr lang="de-AT"/>
          </a:p>
        </p:txBody>
      </p:sp>
    </p:spTree>
    <p:extLst>
      <p:ext uri="{BB962C8B-B14F-4D97-AF65-F5344CB8AC3E}">
        <p14:creationId xmlns:p14="http://schemas.microsoft.com/office/powerpoint/2010/main" val="19789551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https://www.saferinternet.at/news-detail/lifehacks-gegen-den-digitalen-zeitstress/ </a:t>
            </a:r>
          </a:p>
        </p:txBody>
      </p:sp>
      <p:sp>
        <p:nvSpPr>
          <p:cNvPr id="4" name="Foliennummernplatzhalter 3"/>
          <p:cNvSpPr>
            <a:spLocks noGrp="1"/>
          </p:cNvSpPr>
          <p:nvPr>
            <p:ph type="sldNum" sz="quarter" idx="5"/>
          </p:nvPr>
        </p:nvSpPr>
        <p:spPr/>
        <p:txBody>
          <a:bodyPr/>
          <a:lstStyle/>
          <a:p>
            <a:fld id="{5BC9136F-CA9D-4FE5-85DC-58A8F95C26FC}" type="slidenum">
              <a:rPr lang="de-AT" smtClean="0"/>
              <a:t>33</a:t>
            </a:fld>
            <a:endParaRPr lang="de-AT"/>
          </a:p>
        </p:txBody>
      </p:sp>
    </p:spTree>
    <p:extLst>
      <p:ext uri="{BB962C8B-B14F-4D97-AF65-F5344CB8AC3E}">
        <p14:creationId xmlns:p14="http://schemas.microsoft.com/office/powerpoint/2010/main" val="33950530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spcAft>
                <a:spcPts val="800"/>
              </a:spcAft>
              <a:buFont typeface="Arial" panose="020B0604020202020204" pitchFamily="34" charset="0"/>
              <a:buChar char="•"/>
            </a:pPr>
            <a:r>
              <a:rPr lang="de-AT" altLang="de-DE" sz="1200" dirty="0">
                <a:solidFill>
                  <a:schemeClr val="tx1"/>
                </a:solidFill>
                <a:latin typeface="Gill Sans MT" panose="020B0502020104020203" pitchFamily="34" charset="0"/>
              </a:rPr>
              <a:t>Entdecken Sie das Internet gemeinsam mit Ihrem Kind. </a:t>
            </a:r>
          </a:p>
          <a:p>
            <a:pPr marL="171450" indent="-171450">
              <a:spcAft>
                <a:spcPts val="800"/>
              </a:spcAft>
              <a:buFont typeface="Arial" panose="020B0604020202020204" pitchFamily="34" charset="0"/>
              <a:buChar char="•"/>
            </a:pPr>
            <a:r>
              <a:rPr lang="de-AT" altLang="de-DE" sz="1200" dirty="0">
                <a:solidFill>
                  <a:schemeClr val="tx1"/>
                </a:solidFill>
                <a:latin typeface="Gill Sans MT" panose="020B0502020104020203" pitchFamily="34" charset="0"/>
              </a:rPr>
              <a:t>Vereinbaren Sie Regeln für die Internet- und Handynutzung. Diese können z. B. den zeitlichen Umfang, die genutzten Inhalte, den Umgang mit Bildern und persönlichen Daten oder die Kosten betreffen. </a:t>
            </a:r>
          </a:p>
          <a:p>
            <a:pPr marL="171450" indent="-171450">
              <a:spcAft>
                <a:spcPts val="800"/>
              </a:spcAft>
              <a:buFont typeface="Arial" panose="020B0604020202020204" pitchFamily="34" charset="0"/>
              <a:buChar char="•"/>
            </a:pPr>
            <a:r>
              <a:rPr lang="de-AT" altLang="de-DE" sz="1200" dirty="0">
                <a:solidFill>
                  <a:schemeClr val="tx1"/>
                </a:solidFill>
                <a:latin typeface="Gill Sans MT" panose="020B0502020104020203" pitchFamily="34" charset="0"/>
              </a:rPr>
              <a:t>Medienfreie Mahlzeiten für die gesamte Familie (gilt auch für Zeitung, TV und Radio!).</a:t>
            </a:r>
          </a:p>
          <a:p>
            <a:pPr marL="171450" indent="-171450">
              <a:spcAft>
                <a:spcPts val="800"/>
              </a:spcAft>
              <a:buFont typeface="Arial" panose="020B0604020202020204" pitchFamily="34" charset="0"/>
              <a:buChar char="•"/>
            </a:pPr>
            <a:r>
              <a:rPr lang="de-AT" altLang="de-DE" sz="1200" dirty="0">
                <a:solidFill>
                  <a:schemeClr val="tx1"/>
                </a:solidFill>
                <a:latin typeface="Gill Sans MT" panose="020B0502020104020203" pitchFamily="34" charset="0"/>
              </a:rPr>
              <a:t>Jugendschutzeinstellungen und Filter sind bei jüngeren Kindern als Ergänzung sinnvoll, können aber die Begleitung durch Erwachsene nicht ersetzen!</a:t>
            </a:r>
          </a:p>
          <a:p>
            <a:pPr marL="171450" indent="-171450">
              <a:spcAft>
                <a:spcPts val="800"/>
              </a:spcAft>
              <a:buFont typeface="Arial" panose="020B0604020202020204" pitchFamily="34" charset="0"/>
              <a:buChar char="•"/>
              <a:tabLst>
                <a:tab pos="361950" algn="l"/>
              </a:tabLst>
            </a:pPr>
            <a:r>
              <a:rPr lang="de-AT" altLang="de-DE" sz="1200" dirty="0">
                <a:solidFill>
                  <a:schemeClr val="tx1"/>
                </a:solidFill>
                <a:latin typeface="Gill Sans MT" panose="020B0502020104020203" pitchFamily="34" charset="0"/>
              </a:rPr>
              <a:t>Informieren Sie sich über die Mediennutzung Ihres Kindes. Lassen Sie sich von Ihrem Kind aktuelle Lieblingsseiten, -spiele oder -</a:t>
            </a:r>
            <a:r>
              <a:rPr lang="de-AT" altLang="de-DE" sz="1200" dirty="0" err="1">
                <a:solidFill>
                  <a:schemeClr val="tx1"/>
                </a:solidFill>
                <a:latin typeface="Gill Sans MT" panose="020B0502020104020203" pitchFamily="34" charset="0"/>
              </a:rPr>
              <a:t>apps</a:t>
            </a:r>
            <a:r>
              <a:rPr lang="de-AT" altLang="de-DE" sz="1200" dirty="0">
                <a:solidFill>
                  <a:schemeClr val="tx1"/>
                </a:solidFill>
                <a:latin typeface="Gill Sans MT" panose="020B0502020104020203" pitchFamily="34" charset="0"/>
              </a:rPr>
              <a:t> zeigen und versuchen Sie zu verstehen, warum es diese toll findet.</a:t>
            </a:r>
          </a:p>
          <a:p>
            <a:pPr marL="171450" indent="-171450">
              <a:spcAft>
                <a:spcPts val="800"/>
              </a:spcAft>
              <a:buFont typeface="Arial" panose="020B0604020202020204" pitchFamily="34" charset="0"/>
              <a:buChar char="•"/>
              <a:tabLst>
                <a:tab pos="361950" algn="l"/>
              </a:tabLst>
            </a:pPr>
            <a:r>
              <a:rPr lang="de-AT" altLang="de-DE" sz="1200" dirty="0">
                <a:solidFill>
                  <a:schemeClr val="tx1"/>
                </a:solidFill>
                <a:latin typeface="Gill Sans MT" panose="020B0502020104020203" pitchFamily="34" charset="0"/>
              </a:rPr>
              <a:t>Sprechen Sie über Ihre Meinung und Gefühle zu ungeeigneten Inhalten!</a:t>
            </a:r>
          </a:p>
          <a:p>
            <a:pPr marL="171450" indent="-171450">
              <a:spcAft>
                <a:spcPts val="800"/>
              </a:spcAft>
              <a:buFont typeface="Arial" panose="020B0604020202020204" pitchFamily="34" charset="0"/>
              <a:buChar char="•"/>
              <a:tabLst>
                <a:tab pos="361950" algn="l"/>
              </a:tabLst>
            </a:pPr>
            <a:r>
              <a:rPr lang="de-AT" altLang="de-DE" sz="1200" dirty="0">
                <a:solidFill>
                  <a:schemeClr val="tx1"/>
                </a:solidFill>
                <a:latin typeface="Gill Sans MT" panose="020B0502020104020203" pitchFamily="34" charset="0"/>
              </a:rPr>
              <a:t>Seien Sie ein Vorbild! Leben Sie jenen kompetenten Umgang mit Medien vor, den Sie sich auch von Ihren Kindern erwarten.</a:t>
            </a:r>
          </a:p>
          <a:p>
            <a:pPr marL="171450" indent="-171450">
              <a:spcAft>
                <a:spcPts val="800"/>
              </a:spcAft>
              <a:buFont typeface="Arial" panose="020B0604020202020204" pitchFamily="34" charset="0"/>
              <a:buChar char="•"/>
              <a:tabLst>
                <a:tab pos="361950" algn="l"/>
              </a:tabLst>
            </a:pPr>
            <a:r>
              <a:rPr lang="de-AT" altLang="de-DE" sz="1200" dirty="0">
                <a:solidFill>
                  <a:schemeClr val="tx1"/>
                </a:solidFill>
                <a:latin typeface="Gill Sans MT" panose="020B0502020104020203" pitchFamily="34" charset="0"/>
              </a:rPr>
              <a:t>Vergessen Sie nicht: Die Chancen digitaler Medien übertreffen die Risiken bei Weitem!</a:t>
            </a:r>
            <a:endParaRPr lang="de-AT" sz="1200" b="0" i="0" kern="1200" dirty="0">
              <a:solidFill>
                <a:schemeClr val="tx1"/>
              </a:solidFill>
              <a:effectLst/>
              <a:latin typeface="+mn-lt"/>
              <a:ea typeface="+mn-ea"/>
              <a:cs typeface="+mn-cs"/>
            </a:endParaRPr>
          </a:p>
          <a:p>
            <a:endParaRPr lang="de-AT" sz="1200" b="0" i="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5BC9136F-CA9D-4FE5-85DC-58A8F95C26FC}" type="slidenum">
              <a:rPr lang="de-AT" smtClean="0"/>
              <a:t>34</a:t>
            </a:fld>
            <a:endParaRPr lang="de-AT"/>
          </a:p>
        </p:txBody>
      </p:sp>
    </p:spTree>
    <p:extLst>
      <p:ext uri="{BB962C8B-B14F-4D97-AF65-F5344CB8AC3E}">
        <p14:creationId xmlns:p14="http://schemas.microsoft.com/office/powerpoint/2010/main" val="16006130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dirty="0">
                <a:latin typeface="Arial" panose="020B0604020202020204" pitchFamily="34" charset="0"/>
                <a:ea typeface="ＭＳ Ｐゴシック" panose="020B0600070205080204" pitchFamily="34" charset="-128"/>
              </a:rPr>
              <a:t>Je mehr Eltern sich dafür interessieren, was ihre Kinder im Internet bzw. am Handy machen, desto besser können sie in problematischen Situationen reagieren. Dazu gehört es, die Lieblings-App, -spiele und -websites der Kinder zu kennen und auch zu wissen, warum und wie diese genutzt werden. Überlegen Sie etwa bei Spielen gemeinsam, wann ein guter Zeitpunkt ist, aus einem Spiel auszusteigen (z.B. Level fertigmachen, ein Leben noch…), und vereinbaren Sie solche Zeitpunkte. Wurden Regeln eingeführt, dann müssen diese auch von beiden Seiten befolgt werden. Je früher Kinder mit </a:t>
            </a:r>
            <a:r>
              <a:rPr lang="de-DE" altLang="de-DE" b="1" dirty="0">
                <a:latin typeface="Arial" panose="020B0604020202020204" pitchFamily="34" charset="0"/>
                <a:ea typeface="ＭＳ Ｐゴシック" panose="020B0600070205080204" pitchFamily="34" charset="-128"/>
              </a:rPr>
              <a:t>Regeln </a:t>
            </a:r>
            <a:r>
              <a:rPr lang="de-DE" altLang="de-DE" dirty="0">
                <a:latin typeface="Arial" panose="020B0604020202020204" pitchFamily="34" charset="0"/>
                <a:ea typeface="ＭＳ Ｐゴシック" panose="020B0600070205080204" pitchFamily="34" charset="-128"/>
              </a:rPr>
              <a:t>vertraut sind, desto leichter funktioniert die Einhaltung auch später. </a:t>
            </a:r>
            <a:endParaRPr lang="de-AT" altLang="de-DE" dirty="0">
              <a:latin typeface="Arial" panose="020B0604020202020204" pitchFamily="34" charset="0"/>
              <a:ea typeface="ＭＳ Ｐゴシック" panose="020B0600070205080204" pitchFamily="34" charset="-128"/>
            </a:endParaRPr>
          </a:p>
          <a:p>
            <a:endParaRPr lang="de-DE" altLang="de-DE" dirty="0">
              <a:latin typeface="Arial" panose="020B0604020202020204" pitchFamily="34" charset="0"/>
              <a:ea typeface="ＭＳ Ｐゴシック" panose="020B0600070205080204" pitchFamily="34" charset="-128"/>
            </a:endParaRPr>
          </a:p>
          <a:p>
            <a:r>
              <a:rPr lang="de-DE" altLang="de-DE" dirty="0">
                <a:latin typeface="Arial" panose="020B0604020202020204" pitchFamily="34" charset="0"/>
                <a:ea typeface="ＭＳ Ｐゴシック" panose="020B0600070205080204" pitchFamily="34" charset="-128"/>
              </a:rPr>
              <a:t>Nutzen Sie Ihr Kind auch als </a:t>
            </a:r>
            <a:r>
              <a:rPr lang="de-DE" altLang="de-DE" b="1" dirty="0">
                <a:latin typeface="Arial" panose="020B0604020202020204" pitchFamily="34" charset="0"/>
                <a:ea typeface="ＭＳ Ｐゴシック" panose="020B0600070205080204" pitchFamily="34" charset="-128"/>
              </a:rPr>
              <a:t>Expertin oder Experte</a:t>
            </a:r>
            <a:r>
              <a:rPr lang="de-DE" altLang="de-DE" dirty="0">
                <a:latin typeface="Arial" panose="020B0604020202020204" pitchFamily="34" charset="0"/>
                <a:ea typeface="ＭＳ Ｐゴシック" panose="020B0600070205080204" pitchFamily="34" charset="-128"/>
              </a:rPr>
              <a:t>. Lassen Sie sich dessen Lieblingsanwendungen am Computer bzw. im Internet erklären. Flippen Sie aber nicht aus, wenn Sie mit den Inhalten nichts anfangen können bzw. diese ablehnen. Erklären Sie Ihrem Kind Ihren Standpunkt und machen Sie es auf mögliche Folgen aufmerksam. </a:t>
            </a:r>
            <a:endParaRPr lang="de-AT" altLang="de-DE" dirty="0">
              <a:latin typeface="Arial" panose="020B0604020202020204" pitchFamily="34" charset="0"/>
              <a:ea typeface="ＭＳ Ｐゴシック" panose="020B0600070205080204" pitchFamily="34" charset="-128"/>
            </a:endParaRPr>
          </a:p>
          <a:p>
            <a:endParaRPr lang="de-DE" altLang="de-DE" dirty="0">
              <a:latin typeface="Arial" panose="020B0604020202020204" pitchFamily="34" charset="0"/>
              <a:ea typeface="ＭＳ Ｐゴシック" panose="020B0600070205080204" pitchFamily="34" charset="-128"/>
            </a:endParaRPr>
          </a:p>
          <a:p>
            <a:r>
              <a:rPr lang="de-DE" altLang="de-DE" dirty="0">
                <a:latin typeface="Arial" panose="020B0604020202020204" pitchFamily="34" charset="0"/>
                <a:ea typeface="ＭＳ Ｐゴシック" panose="020B0600070205080204" pitchFamily="34" charset="-128"/>
              </a:rPr>
              <a:t>Sollten die Konflikte in Bezug auf die Computer- und Internetnutzung zunehmen, suchen Sie eine </a:t>
            </a:r>
            <a:r>
              <a:rPr lang="de-DE" altLang="de-DE" b="1" dirty="0">
                <a:latin typeface="Arial" panose="020B0604020202020204" pitchFamily="34" charset="0"/>
                <a:ea typeface="ＭＳ Ｐゴシック" panose="020B0600070205080204" pitchFamily="34" charset="-128"/>
              </a:rPr>
              <a:t>Familienberatungsstelle </a:t>
            </a:r>
            <a:r>
              <a:rPr lang="de-DE" altLang="de-DE" dirty="0">
                <a:latin typeface="Arial" panose="020B0604020202020204" pitchFamily="34" charset="0"/>
                <a:ea typeface="ＭＳ Ｐゴシック" panose="020B0600070205080204" pitchFamily="34" charset="-128"/>
              </a:rPr>
              <a:t>auf und holen Sie sich Hilfe für Ihre Rolle als Mutter</a:t>
            </a:r>
            <a:r>
              <a:rPr lang="de-DE" altLang="de-DE" baseline="0" dirty="0">
                <a:latin typeface="Arial" panose="020B0604020202020204" pitchFamily="34" charset="0"/>
                <a:ea typeface="ＭＳ Ｐゴシック" panose="020B0600070205080204" pitchFamily="34" charset="-128"/>
              </a:rPr>
              <a:t> oder Vater</a:t>
            </a:r>
            <a:r>
              <a:rPr lang="de-DE" altLang="de-DE" dirty="0">
                <a:latin typeface="Arial" panose="020B0604020202020204" pitchFamily="34" charset="0"/>
                <a:ea typeface="ＭＳ Ｐゴシック" panose="020B0600070205080204" pitchFamily="34" charset="-128"/>
              </a:rPr>
              <a:t>. </a:t>
            </a:r>
          </a:p>
          <a:p>
            <a:endParaRPr lang="de-DE" altLang="de-DE" dirty="0">
              <a:latin typeface="Arial" panose="020B0604020202020204" pitchFamily="34" charset="0"/>
              <a:ea typeface="ＭＳ Ｐゴシック" panose="020B0600070205080204" pitchFamily="34" charset="-128"/>
            </a:endParaRPr>
          </a:p>
          <a:p>
            <a:r>
              <a:rPr lang="de-DE" altLang="de-DE" dirty="0">
                <a:latin typeface="Arial" panose="020B0604020202020204" pitchFamily="34" charset="0"/>
                <a:ea typeface="ＭＳ Ｐゴシック" panose="020B0600070205080204" pitchFamily="34" charset="-128"/>
              </a:rPr>
              <a:t>Link: www.familienberatung.gv.at/beratungsstellen</a:t>
            </a:r>
            <a:endParaRPr lang="de-AT" altLang="de-DE" dirty="0">
              <a:latin typeface="Arial" panose="020B0604020202020204" pitchFamily="34" charset="0"/>
              <a:ea typeface="ＭＳ Ｐゴシック" panose="020B0600070205080204" pitchFamily="34" charset="-128"/>
            </a:endParaRPr>
          </a:p>
          <a:p>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35</a:t>
            </a:fld>
            <a:endParaRPr lang="de-AT"/>
          </a:p>
        </p:txBody>
      </p:sp>
    </p:spTree>
    <p:extLst>
      <p:ext uri="{BB962C8B-B14F-4D97-AF65-F5344CB8AC3E}">
        <p14:creationId xmlns:p14="http://schemas.microsoft.com/office/powerpoint/2010/main" val="12594732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altLang="de-DE" dirty="0">
                <a:latin typeface="Arial" panose="020B0604020202020204" pitchFamily="34" charset="0"/>
                <a:ea typeface="ＭＳ Ｐゴシック" panose="020B0600070205080204" pitchFamily="34" charset="-128"/>
              </a:rPr>
              <a:t>Seien Sie nicht zu kritisch bei den Internet-Entdeckungsreisen Ihres Kindes. Ihr Kind kann durch Zufall auf ungeeignete Inhalte stoßen, etwa</a:t>
            </a:r>
            <a:r>
              <a:rPr lang="de-AT" altLang="de-DE" baseline="0" dirty="0">
                <a:latin typeface="Arial" panose="020B0604020202020204" pitchFamily="34" charset="0"/>
                <a:ea typeface="ＭＳ Ｐゴシック" panose="020B0600070205080204" pitchFamily="34" charset="-128"/>
              </a:rPr>
              <a:t> bei einer harmlosen Google-Suche</a:t>
            </a:r>
            <a:r>
              <a:rPr lang="de-AT" altLang="de-DE" dirty="0">
                <a:latin typeface="Arial" panose="020B0604020202020204" pitchFamily="34" charset="0"/>
                <a:ea typeface="ＭＳ Ｐゴシック" panose="020B0600070205080204" pitchFamily="34" charset="-128"/>
              </a:rPr>
              <a:t>. Nehmen Sie den Vorfall zum Anlass, um über diese Inhalte zu sprechen und ev. Regeln zu vereinbaren. Drohen Sie Ihrem Kind aber nicht mit einem Internet- oder Handyverbot, das würde das Vertrauensverhältnis zu Ihrem Kind empfindlich stören!</a:t>
            </a:r>
          </a:p>
          <a:p>
            <a:endParaRPr lang="de-AT" altLang="de-DE" dirty="0">
              <a:latin typeface="Arial" panose="020B0604020202020204" pitchFamily="34" charset="0"/>
              <a:ea typeface="ＭＳ Ｐゴシック" panose="020B0600070205080204" pitchFamily="34" charset="-128"/>
            </a:endParaRPr>
          </a:p>
          <a:p>
            <a:r>
              <a:rPr lang="de-AT" altLang="de-DE" dirty="0">
                <a:latin typeface="Arial" panose="020B0604020202020204" pitchFamily="34" charset="0"/>
                <a:ea typeface="ＭＳ Ｐゴシック" panose="020B0600070205080204" pitchFamily="34" charset="-128"/>
              </a:rPr>
              <a:t>Vergessen Sie nicht: </a:t>
            </a:r>
            <a:r>
              <a:rPr lang="de-AT" altLang="de-DE" b="1" dirty="0">
                <a:latin typeface="Arial" panose="020B0604020202020204" pitchFamily="34" charset="0"/>
                <a:ea typeface="ＭＳ Ｐゴシック" panose="020B0600070205080204" pitchFamily="34" charset="-128"/>
              </a:rPr>
              <a:t>Die Chancen digitaler Medien übertreffen die Risiken!</a:t>
            </a:r>
            <a:r>
              <a:rPr lang="de-AT" altLang="de-DE" dirty="0">
                <a:latin typeface="Arial" panose="020B0604020202020204" pitchFamily="34" charset="0"/>
                <a:ea typeface="ＭＳ Ｐゴシック" panose="020B0600070205080204" pitchFamily="34" charset="-128"/>
              </a:rPr>
              <a:t> Internet und Handy sind ausgezeichnete Medien, die sowohl zum Lernen als auch in der Freizeit sinnvoll eingesetzt werden können. Ermutigen Sie Ihr Kind, digitale Medien bewusst zu nutzen und alle Möglichkeiten zu erforschen. Unter Anleitung und mit Begleitung können die Risiken sehr gut eingeschränkt werden.</a:t>
            </a:r>
          </a:p>
        </p:txBody>
      </p:sp>
      <p:sp>
        <p:nvSpPr>
          <p:cNvPr id="4" name="Foliennummernplatzhalter 3"/>
          <p:cNvSpPr>
            <a:spLocks noGrp="1"/>
          </p:cNvSpPr>
          <p:nvPr>
            <p:ph type="sldNum" sz="quarter" idx="10"/>
          </p:nvPr>
        </p:nvSpPr>
        <p:spPr/>
        <p:txBody>
          <a:bodyPr/>
          <a:lstStyle/>
          <a:p>
            <a:fld id="{5BC9136F-CA9D-4FE5-85DC-58A8F95C26FC}" type="slidenum">
              <a:rPr lang="de-AT" smtClean="0"/>
              <a:t>36</a:t>
            </a:fld>
            <a:endParaRPr lang="de-AT"/>
          </a:p>
        </p:txBody>
      </p:sp>
    </p:spTree>
    <p:extLst>
      <p:ext uri="{BB962C8B-B14F-4D97-AF65-F5344CB8AC3E}">
        <p14:creationId xmlns:p14="http://schemas.microsoft.com/office/powerpoint/2010/main" val="27446889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Wie gehen wir in unserer Familie mit digitalen Geräten um? Welche Regeln soll es geben? Wer ist für was zuständig? Dieses Quiz ist eine Diskussionsgrundlage für alle Familien! Link auf unserer Website: https://www.saferinternet.at/quiz</a:t>
            </a:r>
          </a:p>
          <a:p>
            <a:endParaRPr lang="de-DE" dirty="0"/>
          </a:p>
          <a:p>
            <a:r>
              <a:rPr lang="de-DE" dirty="0"/>
              <a:t>D</a:t>
            </a:r>
            <a:r>
              <a:rPr lang="de-AT" dirty="0" err="1"/>
              <a:t>irekter</a:t>
            </a:r>
            <a:r>
              <a:rPr lang="de-AT" dirty="0"/>
              <a:t> Link: https://play.kahoot.it/#/k/bbe873e4-3a65-42e4-8c91-d903318db13d</a:t>
            </a:r>
          </a:p>
          <a:p>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37</a:t>
            </a:fld>
            <a:endParaRPr lang="de-AT"/>
          </a:p>
        </p:txBody>
      </p:sp>
    </p:spTree>
    <p:extLst>
      <p:ext uri="{BB962C8B-B14F-4D97-AF65-F5344CB8AC3E}">
        <p14:creationId xmlns:p14="http://schemas.microsoft.com/office/powerpoint/2010/main" val="26306454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„Frag Barbara!“ ist</a:t>
            </a:r>
            <a:r>
              <a:rPr lang="de-DE" baseline="0" dirty="0"/>
              <a:t> der Eltern-Videoratgeber von Saferinternet.at und unterstützt Eltern von Kindern von 0 bis 18 Jahren bei der Erziehung im Zeitalter von Internet und Handy: </a:t>
            </a:r>
          </a:p>
          <a:p>
            <a:pPr marL="171450" indent="-171450">
              <a:buFont typeface="Arial" panose="020B0604020202020204" pitchFamily="34" charset="0"/>
              <a:buChar char="•"/>
            </a:pPr>
            <a:r>
              <a:rPr lang="de-DE" u="sng" baseline="0" dirty="0"/>
              <a:t>www.fragbarbara.at</a:t>
            </a:r>
          </a:p>
          <a:p>
            <a:pPr marL="171450" indent="-171450">
              <a:buFont typeface="Arial" panose="020B0604020202020204" pitchFamily="34" charset="0"/>
              <a:buChar char="•"/>
            </a:pPr>
            <a:r>
              <a:rPr lang="de-DE" u="none" baseline="0" dirty="0"/>
              <a:t>Instagram: </a:t>
            </a:r>
            <a:r>
              <a:rPr lang="de-DE" u="none" baseline="0" dirty="0" err="1"/>
              <a:t>frag.barbara</a:t>
            </a:r>
            <a:endParaRPr lang="de-DE" u="none" baseline="0" dirty="0"/>
          </a:p>
          <a:p>
            <a:endParaRPr lang="de-DE" baseline="0" dirty="0"/>
          </a:p>
          <a:p>
            <a:r>
              <a:rPr lang="de-DE" baseline="0" dirty="0"/>
              <a:t>Barbara Buchegger, pädagogische Leiterin von Saferinternet.at, gibt alltagsnahe Tipps zu aktuellen Themen:</a:t>
            </a:r>
          </a:p>
          <a:p>
            <a:endParaRPr lang="de-DE"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0" i="0" kern="1200" dirty="0">
                <a:solidFill>
                  <a:schemeClr val="tx1"/>
                </a:solidFill>
                <a:effectLst/>
                <a:latin typeface="+mn-lt"/>
                <a:ea typeface="+mn-ea"/>
                <a:cs typeface="+mn-cs"/>
              </a:rPr>
              <a:t>YouTube – Niemals ohne Eltern (0-5 Jahre)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0" i="0" kern="1200" dirty="0">
                <a:solidFill>
                  <a:schemeClr val="tx1"/>
                </a:solidFill>
                <a:effectLst/>
                <a:latin typeface="+mn-lt"/>
                <a:ea typeface="+mn-ea"/>
                <a:cs typeface="+mn-cs"/>
              </a:rPr>
              <a:t>Familienfotos im Internet – Gut überlegt (6-12 Jahre)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0" i="0" kern="1200" dirty="0">
                <a:solidFill>
                  <a:schemeClr val="tx1"/>
                </a:solidFill>
                <a:effectLst/>
                <a:latin typeface="+mn-lt"/>
                <a:ea typeface="+mn-ea"/>
                <a:cs typeface="+mn-cs"/>
              </a:rPr>
              <a:t>WhatsApp-Wahnsinn (6-12 Jahre)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0" i="0" kern="1200" dirty="0">
                <a:solidFill>
                  <a:schemeClr val="tx1"/>
                </a:solidFill>
                <a:effectLst/>
                <a:latin typeface="+mn-lt"/>
                <a:ea typeface="+mn-ea"/>
                <a:cs typeface="+mn-cs"/>
              </a:rPr>
              <a:t>Live-Übertragungen von zu Hause (13-18 Jahre)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0" i="0" kern="1200" dirty="0">
                <a:solidFill>
                  <a:schemeClr val="tx1"/>
                </a:solidFill>
                <a:effectLst/>
                <a:latin typeface="+mn-lt"/>
                <a:ea typeface="+mn-ea"/>
                <a:cs typeface="+mn-cs"/>
              </a:rPr>
              <a:t>Bilderwelt auf Instagram (13-18 Jahre)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0" i="0" kern="1200" dirty="0">
                <a:solidFill>
                  <a:schemeClr val="tx1"/>
                </a:solidFill>
                <a:effectLst/>
                <a:latin typeface="+mn-lt"/>
                <a:ea typeface="+mn-ea"/>
                <a:cs typeface="+mn-cs"/>
              </a:rPr>
              <a:t>Das erste Smartphone für die Jüngsten (6-12 Jahre)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0" i="0" kern="1200" dirty="0">
                <a:solidFill>
                  <a:schemeClr val="tx1"/>
                </a:solidFill>
                <a:effectLst/>
                <a:latin typeface="+mn-lt"/>
                <a:ea typeface="+mn-ea"/>
                <a:cs typeface="+mn-cs"/>
              </a:rPr>
              <a:t>Smartphones kindersicher machen (6-12 Jahre)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0" i="0" kern="1200" dirty="0">
                <a:solidFill>
                  <a:schemeClr val="tx1"/>
                </a:solidFill>
                <a:effectLst/>
                <a:latin typeface="+mn-lt"/>
                <a:ea typeface="+mn-ea"/>
                <a:cs typeface="+mn-cs"/>
              </a:rPr>
              <a:t>Hilfe, mein Kind ist handysüchtig! (13-18 Jahre)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0" i="0" kern="1200" dirty="0">
                <a:solidFill>
                  <a:schemeClr val="tx1"/>
                </a:solidFill>
                <a:effectLst/>
                <a:latin typeface="+mn-lt"/>
                <a:ea typeface="+mn-ea"/>
                <a:cs typeface="+mn-cs"/>
              </a:rPr>
              <a:t>u.v.m.</a:t>
            </a:r>
          </a:p>
          <a:p>
            <a:pPr marL="171450" indent="-171450">
              <a:buFont typeface="Arial" panose="020B0604020202020204" pitchFamily="34" charset="0"/>
              <a:buChar char="•"/>
            </a:pPr>
            <a:endParaRPr lang="de-DE" dirty="0"/>
          </a:p>
        </p:txBody>
      </p:sp>
      <p:sp>
        <p:nvSpPr>
          <p:cNvPr id="4" name="Foliennummernplatzhalter 3"/>
          <p:cNvSpPr>
            <a:spLocks noGrp="1"/>
          </p:cNvSpPr>
          <p:nvPr>
            <p:ph type="sldNum" sz="quarter" idx="10"/>
          </p:nvPr>
        </p:nvSpPr>
        <p:spPr/>
        <p:txBody>
          <a:bodyPr/>
          <a:lstStyle/>
          <a:p>
            <a:fld id="{5BC9136F-CA9D-4FE5-85DC-58A8F95C26FC}" type="slidenum">
              <a:rPr lang="de-AT" smtClean="0"/>
              <a:t>38</a:t>
            </a:fld>
            <a:endParaRPr lang="de-AT"/>
          </a:p>
        </p:txBody>
      </p:sp>
    </p:spTree>
    <p:extLst>
      <p:ext uri="{BB962C8B-B14F-4D97-AF65-F5344CB8AC3E}">
        <p14:creationId xmlns:p14="http://schemas.microsoft.com/office/powerpoint/2010/main" val="10850532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2800" dirty="0"/>
              <a:t>Werden im Internet Urheberrechte verletzt,</a:t>
            </a:r>
            <a:r>
              <a:rPr lang="de-DE" sz="2800" baseline="0" dirty="0"/>
              <a:t> kann der/die </a:t>
            </a:r>
            <a:r>
              <a:rPr lang="de-DE" sz="2800" baseline="0" dirty="0" err="1"/>
              <a:t>RechteinhaberIn</a:t>
            </a:r>
            <a:r>
              <a:rPr lang="de-DE" sz="2800" baseline="0" dirty="0"/>
              <a:t> (oder deren Rechtsbeistand) eine Abmahnung per Post schicken. D</a:t>
            </a:r>
            <a:r>
              <a:rPr lang="de-DE" sz="2800" b="0" i="0" kern="1200" dirty="0">
                <a:solidFill>
                  <a:schemeClr val="tx1"/>
                </a:solidFill>
                <a:effectLst/>
                <a:latin typeface="+mn-lt"/>
                <a:ea typeface="+mn-ea"/>
                <a:cs typeface="+mn-cs"/>
              </a:rPr>
              <a:t>arin wird in der Regel dazu aufgefordert, die </a:t>
            </a:r>
            <a:r>
              <a:rPr lang="de-DE" sz="2800" b="1" i="0" kern="1200" dirty="0">
                <a:solidFill>
                  <a:schemeClr val="tx1"/>
                </a:solidFill>
                <a:effectLst/>
                <a:latin typeface="+mn-lt"/>
                <a:ea typeface="+mn-ea"/>
                <a:cs typeface="+mn-cs"/>
              </a:rPr>
              <a:t>konkrete Rechtsverletzung innerhalb einer bestimmten Frist zu unterbinden</a:t>
            </a:r>
            <a:r>
              <a:rPr lang="de-DE" sz="2800" b="0" i="0" kern="1200" dirty="0">
                <a:solidFill>
                  <a:schemeClr val="tx1"/>
                </a:solidFill>
                <a:effectLst/>
                <a:latin typeface="+mn-lt"/>
                <a:ea typeface="+mn-ea"/>
                <a:cs typeface="+mn-cs"/>
              </a:rPr>
              <a:t> (z. B. ein Foto,</a:t>
            </a:r>
            <a:r>
              <a:rPr lang="de-DE" sz="2800" b="0" i="0" kern="1200" baseline="0" dirty="0">
                <a:solidFill>
                  <a:schemeClr val="tx1"/>
                </a:solidFill>
                <a:effectLst/>
                <a:latin typeface="+mn-lt"/>
                <a:ea typeface="+mn-ea"/>
                <a:cs typeface="+mn-cs"/>
              </a:rPr>
              <a:t> das ohne Erlaubnis </a:t>
            </a:r>
            <a:r>
              <a:rPr lang="de-DE" sz="2800" b="0" i="0" kern="1200" dirty="0">
                <a:solidFill>
                  <a:schemeClr val="tx1"/>
                </a:solidFill>
                <a:effectLst/>
                <a:latin typeface="+mn-lt"/>
                <a:ea typeface="+mn-ea"/>
                <a:cs typeface="+mn-cs"/>
              </a:rPr>
              <a:t>verwendet wird, aus dem Internet zu entfernen), eine </a:t>
            </a:r>
            <a:r>
              <a:rPr lang="de-DE" sz="2800" b="1" i="0" kern="1200" dirty="0">
                <a:solidFill>
                  <a:schemeClr val="tx1"/>
                </a:solidFill>
                <a:effectLst/>
                <a:latin typeface="+mn-lt"/>
                <a:ea typeface="+mn-ea"/>
                <a:cs typeface="+mn-cs"/>
              </a:rPr>
              <a:t>Unterlassungserklärung</a:t>
            </a:r>
            <a:r>
              <a:rPr lang="de-DE" sz="2800" b="0" i="0" kern="1200" dirty="0">
                <a:solidFill>
                  <a:schemeClr val="tx1"/>
                </a:solidFill>
                <a:effectLst/>
                <a:latin typeface="+mn-lt"/>
                <a:ea typeface="+mn-ea"/>
                <a:cs typeface="+mn-cs"/>
              </a:rPr>
              <a:t> abzugeben und eventuell </a:t>
            </a:r>
            <a:r>
              <a:rPr lang="de-DE" sz="2800" b="1" i="0" kern="1200" dirty="0">
                <a:solidFill>
                  <a:schemeClr val="tx1"/>
                </a:solidFill>
                <a:effectLst/>
                <a:latin typeface="+mn-lt"/>
                <a:ea typeface="+mn-ea"/>
                <a:cs typeface="+mn-cs"/>
              </a:rPr>
              <a:t>Schadensersatz</a:t>
            </a:r>
            <a:r>
              <a:rPr lang="de-DE" sz="2800" b="0" i="0" kern="1200" dirty="0">
                <a:solidFill>
                  <a:schemeClr val="tx1"/>
                </a:solidFill>
                <a:effectLst/>
                <a:latin typeface="+mn-lt"/>
                <a:ea typeface="+mn-ea"/>
                <a:cs typeface="+mn-cs"/>
              </a:rPr>
              <a:t> zu leisten sowie die </a:t>
            </a:r>
            <a:r>
              <a:rPr lang="de-DE" sz="2800" b="1" i="0" kern="1200" dirty="0">
                <a:solidFill>
                  <a:schemeClr val="tx1"/>
                </a:solidFill>
                <a:effectLst/>
                <a:latin typeface="+mn-lt"/>
                <a:ea typeface="+mn-ea"/>
                <a:cs typeface="+mn-cs"/>
              </a:rPr>
              <a:t>Anwaltskosten</a:t>
            </a:r>
            <a:r>
              <a:rPr lang="de-DE" sz="2800" b="0" i="0" kern="1200" dirty="0">
                <a:solidFill>
                  <a:schemeClr val="tx1"/>
                </a:solidFill>
                <a:effectLst/>
                <a:latin typeface="+mn-lt"/>
                <a:ea typeface="+mn-ea"/>
                <a:cs typeface="+mn-cs"/>
              </a:rPr>
              <a:t> zu übernehmen. Das kann im Extremfall</a:t>
            </a:r>
            <a:r>
              <a:rPr lang="de-DE" sz="2800" b="1" i="0" kern="1200" dirty="0">
                <a:solidFill>
                  <a:schemeClr val="tx1"/>
                </a:solidFill>
                <a:effectLst/>
                <a:latin typeface="+mn-lt"/>
                <a:ea typeface="+mn-ea"/>
                <a:cs typeface="+mn-cs"/>
              </a:rPr>
              <a:t> sehr teuer</a:t>
            </a:r>
            <a:r>
              <a:rPr lang="de-DE" sz="2800" b="0" i="0" kern="1200" dirty="0">
                <a:solidFill>
                  <a:schemeClr val="tx1"/>
                </a:solidFill>
                <a:effectLst/>
                <a:latin typeface="+mn-lt"/>
                <a:ea typeface="+mn-ea"/>
                <a:cs typeface="+mn-cs"/>
              </a:rPr>
              <a:t> werden! Nehmen Sie </a:t>
            </a:r>
            <a:r>
              <a:rPr lang="de-DE" sz="2800" b="1" i="0" kern="1200" dirty="0">
                <a:solidFill>
                  <a:schemeClr val="tx1"/>
                </a:solidFill>
                <a:effectLst/>
                <a:latin typeface="+mn-lt"/>
                <a:ea typeface="+mn-ea"/>
                <a:cs typeface="+mn-cs"/>
              </a:rPr>
              <a:t>solche Abmahnungen unbedingt ernst</a:t>
            </a:r>
            <a:r>
              <a:rPr lang="de-DE" sz="2800" b="0" i="0" kern="1200" dirty="0">
                <a:solidFill>
                  <a:schemeClr val="tx1"/>
                </a:solidFill>
                <a:effectLst/>
                <a:latin typeface="+mn-lt"/>
                <a:ea typeface="+mn-ea"/>
                <a:cs typeface="+mn-cs"/>
              </a:rPr>
              <a:t> und lassen Sie sich beraten, etwa von der Internet Ombudsstelle (</a:t>
            </a:r>
            <a:r>
              <a:rPr lang="de-DE" sz="2800" b="0" i="0" u="none" strike="noStrike" kern="1200" dirty="0">
                <a:solidFill>
                  <a:schemeClr val="tx1"/>
                </a:solidFill>
                <a:effectLst/>
                <a:latin typeface="+mn-lt"/>
                <a:ea typeface="+mn-ea"/>
                <a:cs typeface="+mn-cs"/>
              </a:rPr>
              <a:t>www.ombudsstelle.at</a:t>
            </a:r>
            <a:r>
              <a:rPr lang="de-DE" sz="2800" b="0" i="0" kern="1200" dirty="0">
                <a:solidFill>
                  <a:schemeClr val="tx1"/>
                </a:solidFill>
                <a:effectLst/>
                <a:latin typeface="+mn-lt"/>
                <a:ea typeface="+mn-ea"/>
                <a:cs typeface="+mn-cs"/>
              </a:rPr>
              <a:t>).</a:t>
            </a:r>
          </a:p>
          <a:p>
            <a:endParaRPr lang="de-DE" sz="2800" b="0" i="0" kern="1200" dirty="0">
              <a:solidFill>
                <a:schemeClr val="tx1"/>
              </a:solidFill>
              <a:effectLst/>
              <a:latin typeface="+mn-lt"/>
              <a:ea typeface="+mn-ea"/>
              <a:cs typeface="+mn-cs"/>
            </a:endParaRPr>
          </a:p>
          <a:p>
            <a:r>
              <a:rPr lang="de-DE" sz="2800" b="0" i="0" kern="1200" dirty="0">
                <a:solidFill>
                  <a:schemeClr val="tx1"/>
                </a:solidFill>
                <a:effectLst/>
                <a:latin typeface="+mn-lt"/>
                <a:ea typeface="+mn-ea"/>
                <a:cs typeface="+mn-cs"/>
              </a:rPr>
              <a:t>Auch Schulen</a:t>
            </a:r>
            <a:r>
              <a:rPr lang="de-DE" sz="2800" b="0" i="0" kern="1200" baseline="0" dirty="0">
                <a:solidFill>
                  <a:schemeClr val="tx1"/>
                </a:solidFill>
                <a:effectLst/>
                <a:latin typeface="+mn-lt"/>
                <a:ea typeface="+mn-ea"/>
                <a:cs typeface="+mn-cs"/>
              </a:rPr>
              <a:t> sind immer wieder von solchen Abmahnungen betroffen,  z. B. im Fall von </a:t>
            </a:r>
            <a:r>
              <a:rPr lang="de-DE" sz="2800" b="1" i="0" kern="1200" baseline="0" dirty="0">
                <a:solidFill>
                  <a:schemeClr val="tx1"/>
                </a:solidFill>
                <a:effectLst/>
                <a:latin typeface="+mn-lt"/>
                <a:ea typeface="+mn-ea"/>
                <a:cs typeface="+mn-cs"/>
              </a:rPr>
              <a:t>Landkarten</a:t>
            </a:r>
            <a:r>
              <a:rPr lang="de-DE" sz="2800" b="0" i="0" kern="1200" baseline="0" dirty="0">
                <a:solidFill>
                  <a:schemeClr val="tx1"/>
                </a:solidFill>
                <a:effectLst/>
                <a:latin typeface="+mn-lt"/>
                <a:ea typeface="+mn-ea"/>
                <a:cs typeface="+mn-cs"/>
              </a:rPr>
              <a:t>, die auf der Schulwebsite gezeigt werden. Diese sind in der Regel urheberrechtlich geschützt und dürfen nicht einfach so verwendet werden (das gilt auch für Screenshots von Landkarten!). Alternative: Google Maps in die Website einbetten – das ist rechtlich in Ordnung.</a:t>
            </a:r>
          </a:p>
          <a:p>
            <a:endParaRPr lang="de-DE" sz="2800" b="0" i="0" kern="1200" baseline="0" dirty="0">
              <a:solidFill>
                <a:schemeClr val="tx1"/>
              </a:solidFill>
              <a:effectLst/>
              <a:latin typeface="+mn-lt"/>
              <a:ea typeface="+mn-ea"/>
              <a:cs typeface="+mn-cs"/>
            </a:endParaRPr>
          </a:p>
          <a:p>
            <a:r>
              <a:rPr lang="de-DE" sz="2800" b="1" i="0" kern="1200" baseline="0" dirty="0">
                <a:solidFill>
                  <a:schemeClr val="tx1"/>
                </a:solidFill>
                <a:effectLst/>
                <a:latin typeface="+mn-lt"/>
                <a:ea typeface="+mn-ea"/>
                <a:cs typeface="+mn-cs"/>
              </a:rPr>
              <a:t>Welche Motive sind geschützt?</a:t>
            </a:r>
            <a:br>
              <a:rPr lang="de-DE" sz="2800" b="0" i="0" kern="1200" baseline="0" dirty="0">
                <a:solidFill>
                  <a:schemeClr val="tx1"/>
                </a:solidFill>
                <a:effectLst/>
                <a:latin typeface="+mn-lt"/>
                <a:ea typeface="+mn-ea"/>
                <a:cs typeface="+mn-cs"/>
              </a:rPr>
            </a:br>
            <a:r>
              <a:rPr lang="de-DE" sz="2800" b="0" i="0" kern="1200" baseline="0" dirty="0">
                <a:solidFill>
                  <a:schemeClr val="tx1"/>
                </a:solidFill>
                <a:effectLst/>
                <a:latin typeface="+mn-lt"/>
                <a:ea typeface="+mn-ea"/>
                <a:cs typeface="+mn-cs"/>
              </a:rPr>
              <a:t>Das Urheberrecht schützt alle Motive, auch wenn am Bild nur eine weiße Wand, Wiesenblumen oder der blaue Himmel zu sehen ist. Es kommt nicht auf das Motiv oder die Professionalität des Fotos an – auch wackelige Handyfotos sind urheberrechtlich geschützt!</a:t>
            </a:r>
            <a:endParaRPr lang="de-DE" sz="2800" dirty="0"/>
          </a:p>
          <a:p>
            <a:endParaRPr lang="de-DE" sz="2800" dirty="0"/>
          </a:p>
          <a:p>
            <a:r>
              <a:rPr lang="de-DE" sz="2800" baseline="0" dirty="0"/>
              <a:t>Ein weiteres Beispiel für Foto-Abmahnungen: Eine Food-Bloggerin veröffentlichte ein </a:t>
            </a:r>
            <a:r>
              <a:rPr lang="de-DE" sz="2800" b="1" baseline="0" dirty="0"/>
              <a:t>sehr schönes Foto von Spaghetti</a:t>
            </a:r>
            <a:r>
              <a:rPr lang="de-DE" sz="2800" baseline="0" dirty="0"/>
              <a:t>, das von vielen weiterverwendet wurde (z. B. auf Kochblogs). Die Urheberin suchte danach bewusst nach Seiten, die dieses Bild verwendeten, und verschickte Abmahnungen.</a:t>
            </a:r>
          </a:p>
          <a:p>
            <a:endParaRPr lang="de-DE" sz="2800" baseline="0" dirty="0"/>
          </a:p>
          <a:p>
            <a:r>
              <a:rPr lang="de-DE" sz="2800" b="1" baseline="0" dirty="0"/>
              <a:t>Achtung: </a:t>
            </a:r>
            <a:r>
              <a:rPr lang="de-DE" sz="2800" baseline="0" dirty="0"/>
              <a:t>Es gibt auch </a:t>
            </a:r>
            <a:r>
              <a:rPr lang="de-DE" sz="2800" b="1" baseline="0" dirty="0"/>
              <a:t>gefälschte Abmahnungen</a:t>
            </a:r>
            <a:r>
              <a:rPr lang="de-DE" sz="2800" baseline="0" dirty="0"/>
              <a:t>, die von BetrügerInnen verschickt werden. Diese werden in der Regel nicht per Post, sondern </a:t>
            </a:r>
            <a:r>
              <a:rPr lang="de-DE" sz="2800" b="1" baseline="0" dirty="0"/>
              <a:t>nur per E-Mail </a:t>
            </a:r>
            <a:r>
              <a:rPr lang="de-DE" sz="2800" baseline="0" dirty="0"/>
              <a:t>versendet, sind eher </a:t>
            </a:r>
            <a:r>
              <a:rPr lang="de-DE" sz="2800" b="1" baseline="0" dirty="0"/>
              <a:t>kurz gehalten</a:t>
            </a:r>
            <a:r>
              <a:rPr lang="de-DE" sz="2800" baseline="0" dirty="0"/>
              <a:t> und enthalten </a:t>
            </a:r>
            <a:r>
              <a:rPr lang="de-DE" sz="2800" b="1" baseline="0" dirty="0"/>
              <a:t>keine persönliche Anrede</a:t>
            </a:r>
            <a:r>
              <a:rPr lang="de-DE" sz="2800" baseline="0" dirty="0"/>
              <a:t>. Im Zweifelsfall beim Rechtsbeistand, der die Abmahnung angeblich verschickt hat, nachfragen, ob diese echt ist.</a:t>
            </a:r>
          </a:p>
          <a:p>
            <a:endParaRPr lang="de-DE" sz="2800" baseline="0" dirty="0"/>
          </a:p>
        </p:txBody>
      </p:sp>
      <p:sp>
        <p:nvSpPr>
          <p:cNvPr id="4" name="Foliennummernplatzhalter 3"/>
          <p:cNvSpPr>
            <a:spLocks noGrp="1"/>
          </p:cNvSpPr>
          <p:nvPr>
            <p:ph type="sldNum" sz="quarter" idx="10"/>
          </p:nvPr>
        </p:nvSpPr>
        <p:spPr/>
        <p:txBody>
          <a:bodyPr/>
          <a:lstStyle/>
          <a:p>
            <a:fld id="{5BC9136F-CA9D-4FE5-85DC-58A8F95C26FC}" type="slidenum">
              <a:rPr lang="de-AT" smtClean="0"/>
              <a:t>39</a:t>
            </a:fld>
            <a:endParaRPr lang="de-AT"/>
          </a:p>
        </p:txBody>
      </p:sp>
    </p:spTree>
    <p:extLst>
      <p:ext uri="{BB962C8B-B14F-4D97-AF65-F5344CB8AC3E}">
        <p14:creationId xmlns:p14="http://schemas.microsoft.com/office/powerpoint/2010/main" val="33416828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AT" b="0" dirty="0"/>
              <a:t>72 Prozent der 0- bis 6-Jährigen im Internet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AT" b="0" dirty="0"/>
              <a:t>Durchschnittlich kommen die Kinder im Alter von einem Jahr erstmals mit digitalen Medien in Kontakt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AT" dirty="0"/>
              <a:t>digitale Hauptbeschäftigungen sind </a:t>
            </a:r>
            <a:r>
              <a:rPr lang="de-AT" b="1" dirty="0"/>
              <a:t>Videos anschauen</a:t>
            </a:r>
            <a:r>
              <a:rPr lang="de-AT" dirty="0"/>
              <a:t> (73 %), </a:t>
            </a:r>
            <a:r>
              <a:rPr lang="de-AT" b="1" dirty="0"/>
              <a:t>Fotos anschauen</a:t>
            </a:r>
            <a:r>
              <a:rPr lang="de-AT" dirty="0"/>
              <a:t> (61 %), </a:t>
            </a:r>
            <a:r>
              <a:rPr lang="de-AT" b="1" dirty="0"/>
              <a:t>Musik hören</a:t>
            </a:r>
            <a:r>
              <a:rPr lang="de-AT" dirty="0"/>
              <a:t> (58 %) und </a:t>
            </a:r>
            <a:r>
              <a:rPr lang="de-AT" b="1" dirty="0"/>
              <a:t>Spiele spielen</a:t>
            </a:r>
            <a:r>
              <a:rPr lang="de-AT" dirty="0"/>
              <a:t> (51 %)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AT" dirty="0"/>
              <a:t>Die Hälfte der Kinder nutzt dazu das Gerät ihrer Eltern, 28 Prozent ein Familien-Gerät. 22 Prozent der Kinder unter 6 Jahren haben bereits ein eigenes Gerät zur Verfügung.</a:t>
            </a:r>
            <a:endParaRPr lang="de-AT"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b="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kern="1200" dirty="0">
                <a:solidFill>
                  <a:schemeClr val="tx1"/>
                </a:solidFill>
                <a:effectLst/>
                <a:latin typeface="+mn-lt"/>
                <a:ea typeface="+mn-ea"/>
                <a:cs typeface="+mn-cs"/>
              </a:rPr>
              <a:t>(Ergebnisse stammen von der Studie zum Safer Internet Day 2020)</a:t>
            </a:r>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kern="1200" dirty="0">
                <a:solidFill>
                  <a:schemeClr val="tx1"/>
                </a:solidFill>
                <a:effectLst/>
                <a:latin typeface="+mn-lt"/>
                <a:ea typeface="+mn-ea"/>
                <a:cs typeface="+mn-cs"/>
              </a:rPr>
              <a:t>https://www.saferinternet.at/news-detail/neue-studie-72-prozent-der-0-bis-6-jaehrigen-im-internet/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4</a:t>
            </a:fld>
            <a:endParaRPr lang="de-AT"/>
          </a:p>
        </p:txBody>
      </p:sp>
    </p:spTree>
    <p:extLst>
      <p:ext uri="{BB962C8B-B14F-4D97-AF65-F5344CB8AC3E}">
        <p14:creationId xmlns:p14="http://schemas.microsoft.com/office/powerpoint/2010/main" val="26306454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2800" dirty="0"/>
              <a:t>Werden im Internet Urheberrechte verletzt,</a:t>
            </a:r>
            <a:r>
              <a:rPr lang="de-DE" sz="2800" baseline="0" dirty="0"/>
              <a:t> kann der/die </a:t>
            </a:r>
            <a:r>
              <a:rPr lang="de-DE" sz="2800" baseline="0" dirty="0" err="1"/>
              <a:t>RechteinhaberIn</a:t>
            </a:r>
            <a:r>
              <a:rPr lang="de-DE" sz="2800" baseline="0" dirty="0"/>
              <a:t> (oder deren Rechtsbeistand) eine Abmahnung per Post schicken. D</a:t>
            </a:r>
            <a:r>
              <a:rPr lang="de-DE" sz="2800" b="0" i="0" kern="1200" dirty="0">
                <a:solidFill>
                  <a:schemeClr val="tx1"/>
                </a:solidFill>
                <a:effectLst/>
                <a:latin typeface="+mn-lt"/>
                <a:ea typeface="+mn-ea"/>
                <a:cs typeface="+mn-cs"/>
              </a:rPr>
              <a:t>arin wird in der Regel dazu aufgefordert, die </a:t>
            </a:r>
            <a:r>
              <a:rPr lang="de-DE" sz="2800" b="1" i="0" kern="1200" dirty="0">
                <a:solidFill>
                  <a:schemeClr val="tx1"/>
                </a:solidFill>
                <a:effectLst/>
                <a:latin typeface="+mn-lt"/>
                <a:ea typeface="+mn-ea"/>
                <a:cs typeface="+mn-cs"/>
              </a:rPr>
              <a:t>konkrete Rechtsverletzung innerhalb einer bestimmten Frist zu unterbinden</a:t>
            </a:r>
            <a:r>
              <a:rPr lang="de-DE" sz="2800" b="0" i="0" kern="1200" dirty="0">
                <a:solidFill>
                  <a:schemeClr val="tx1"/>
                </a:solidFill>
                <a:effectLst/>
                <a:latin typeface="+mn-lt"/>
                <a:ea typeface="+mn-ea"/>
                <a:cs typeface="+mn-cs"/>
              </a:rPr>
              <a:t> (z. B. ein Foto,</a:t>
            </a:r>
            <a:r>
              <a:rPr lang="de-DE" sz="2800" b="0" i="0" kern="1200" baseline="0" dirty="0">
                <a:solidFill>
                  <a:schemeClr val="tx1"/>
                </a:solidFill>
                <a:effectLst/>
                <a:latin typeface="+mn-lt"/>
                <a:ea typeface="+mn-ea"/>
                <a:cs typeface="+mn-cs"/>
              </a:rPr>
              <a:t> das ohne Erlaubnis </a:t>
            </a:r>
            <a:r>
              <a:rPr lang="de-DE" sz="2800" b="0" i="0" kern="1200" dirty="0">
                <a:solidFill>
                  <a:schemeClr val="tx1"/>
                </a:solidFill>
                <a:effectLst/>
                <a:latin typeface="+mn-lt"/>
                <a:ea typeface="+mn-ea"/>
                <a:cs typeface="+mn-cs"/>
              </a:rPr>
              <a:t>verwendet wird, aus dem Internet zu entfernen), eine </a:t>
            </a:r>
            <a:r>
              <a:rPr lang="de-DE" sz="2800" b="1" i="0" kern="1200" dirty="0">
                <a:solidFill>
                  <a:schemeClr val="tx1"/>
                </a:solidFill>
                <a:effectLst/>
                <a:latin typeface="+mn-lt"/>
                <a:ea typeface="+mn-ea"/>
                <a:cs typeface="+mn-cs"/>
              </a:rPr>
              <a:t>Unterlassungserklärung</a:t>
            </a:r>
            <a:r>
              <a:rPr lang="de-DE" sz="2800" b="0" i="0" kern="1200" dirty="0">
                <a:solidFill>
                  <a:schemeClr val="tx1"/>
                </a:solidFill>
                <a:effectLst/>
                <a:latin typeface="+mn-lt"/>
                <a:ea typeface="+mn-ea"/>
                <a:cs typeface="+mn-cs"/>
              </a:rPr>
              <a:t> abzugeben und eventuell </a:t>
            </a:r>
            <a:r>
              <a:rPr lang="de-DE" sz="2800" b="1" i="0" kern="1200" dirty="0">
                <a:solidFill>
                  <a:schemeClr val="tx1"/>
                </a:solidFill>
                <a:effectLst/>
                <a:latin typeface="+mn-lt"/>
                <a:ea typeface="+mn-ea"/>
                <a:cs typeface="+mn-cs"/>
              </a:rPr>
              <a:t>Schadensersatz</a:t>
            </a:r>
            <a:r>
              <a:rPr lang="de-DE" sz="2800" b="0" i="0" kern="1200" dirty="0">
                <a:solidFill>
                  <a:schemeClr val="tx1"/>
                </a:solidFill>
                <a:effectLst/>
                <a:latin typeface="+mn-lt"/>
                <a:ea typeface="+mn-ea"/>
                <a:cs typeface="+mn-cs"/>
              </a:rPr>
              <a:t> zu leisten sowie die </a:t>
            </a:r>
            <a:r>
              <a:rPr lang="de-DE" sz="2800" b="1" i="0" kern="1200" dirty="0">
                <a:solidFill>
                  <a:schemeClr val="tx1"/>
                </a:solidFill>
                <a:effectLst/>
                <a:latin typeface="+mn-lt"/>
                <a:ea typeface="+mn-ea"/>
                <a:cs typeface="+mn-cs"/>
              </a:rPr>
              <a:t>Anwaltskosten</a:t>
            </a:r>
            <a:r>
              <a:rPr lang="de-DE" sz="2800" b="0" i="0" kern="1200" dirty="0">
                <a:solidFill>
                  <a:schemeClr val="tx1"/>
                </a:solidFill>
                <a:effectLst/>
                <a:latin typeface="+mn-lt"/>
                <a:ea typeface="+mn-ea"/>
                <a:cs typeface="+mn-cs"/>
              </a:rPr>
              <a:t> zu übernehmen. Das kann im Extremfall</a:t>
            </a:r>
            <a:r>
              <a:rPr lang="de-DE" sz="2800" b="1" i="0" kern="1200" dirty="0">
                <a:solidFill>
                  <a:schemeClr val="tx1"/>
                </a:solidFill>
                <a:effectLst/>
                <a:latin typeface="+mn-lt"/>
                <a:ea typeface="+mn-ea"/>
                <a:cs typeface="+mn-cs"/>
              </a:rPr>
              <a:t> sehr teuer</a:t>
            </a:r>
            <a:r>
              <a:rPr lang="de-DE" sz="2800" b="0" i="0" kern="1200" dirty="0">
                <a:solidFill>
                  <a:schemeClr val="tx1"/>
                </a:solidFill>
                <a:effectLst/>
                <a:latin typeface="+mn-lt"/>
                <a:ea typeface="+mn-ea"/>
                <a:cs typeface="+mn-cs"/>
              </a:rPr>
              <a:t> werden! Nehmen Sie </a:t>
            </a:r>
            <a:r>
              <a:rPr lang="de-DE" sz="2800" b="1" i="0" kern="1200" dirty="0">
                <a:solidFill>
                  <a:schemeClr val="tx1"/>
                </a:solidFill>
                <a:effectLst/>
                <a:latin typeface="+mn-lt"/>
                <a:ea typeface="+mn-ea"/>
                <a:cs typeface="+mn-cs"/>
              </a:rPr>
              <a:t>solche Abmahnungen unbedingt ernst</a:t>
            </a:r>
            <a:r>
              <a:rPr lang="de-DE" sz="2800" b="0" i="0" kern="1200" dirty="0">
                <a:solidFill>
                  <a:schemeClr val="tx1"/>
                </a:solidFill>
                <a:effectLst/>
                <a:latin typeface="+mn-lt"/>
                <a:ea typeface="+mn-ea"/>
                <a:cs typeface="+mn-cs"/>
              </a:rPr>
              <a:t> und lassen Sie sich beraten, etwa von der Internet Ombudsstelle (</a:t>
            </a:r>
            <a:r>
              <a:rPr lang="de-DE" sz="2800" b="0" i="0" u="none" strike="noStrike" kern="1200" dirty="0">
                <a:solidFill>
                  <a:schemeClr val="tx1"/>
                </a:solidFill>
                <a:effectLst/>
                <a:latin typeface="+mn-lt"/>
                <a:ea typeface="+mn-ea"/>
                <a:cs typeface="+mn-cs"/>
                <a:hlinkClick r:id="rId3"/>
              </a:rPr>
              <a:t>www.ombudsstelle.at</a:t>
            </a:r>
            <a:r>
              <a:rPr lang="de-DE" sz="2800" b="0" i="0" kern="1200" dirty="0">
                <a:solidFill>
                  <a:schemeClr val="tx1"/>
                </a:solidFill>
                <a:effectLst/>
                <a:latin typeface="+mn-lt"/>
                <a:ea typeface="+mn-ea"/>
                <a:cs typeface="+mn-cs"/>
              </a:rPr>
              <a:t>).</a:t>
            </a:r>
          </a:p>
          <a:p>
            <a:endParaRPr lang="de-DE" sz="2800" b="0" i="0" kern="1200" dirty="0">
              <a:solidFill>
                <a:schemeClr val="tx1"/>
              </a:solidFill>
              <a:effectLst/>
              <a:latin typeface="+mn-lt"/>
              <a:ea typeface="+mn-ea"/>
              <a:cs typeface="+mn-cs"/>
            </a:endParaRPr>
          </a:p>
          <a:p>
            <a:r>
              <a:rPr lang="de-DE" sz="2800" b="0" i="0" kern="1200" dirty="0">
                <a:solidFill>
                  <a:schemeClr val="tx1"/>
                </a:solidFill>
                <a:effectLst/>
                <a:latin typeface="+mn-lt"/>
                <a:ea typeface="+mn-ea"/>
                <a:cs typeface="+mn-cs"/>
              </a:rPr>
              <a:t>Auch Schulen</a:t>
            </a:r>
            <a:r>
              <a:rPr lang="de-DE" sz="2800" b="0" i="0" kern="1200" baseline="0" dirty="0">
                <a:solidFill>
                  <a:schemeClr val="tx1"/>
                </a:solidFill>
                <a:effectLst/>
                <a:latin typeface="+mn-lt"/>
                <a:ea typeface="+mn-ea"/>
                <a:cs typeface="+mn-cs"/>
              </a:rPr>
              <a:t> sind immer wieder von solchen Abmahnungen betroffen,  z. B. im Fall von </a:t>
            </a:r>
            <a:r>
              <a:rPr lang="de-DE" sz="2800" b="1" i="0" kern="1200" baseline="0" dirty="0">
                <a:solidFill>
                  <a:schemeClr val="tx1"/>
                </a:solidFill>
                <a:effectLst/>
                <a:latin typeface="+mn-lt"/>
                <a:ea typeface="+mn-ea"/>
                <a:cs typeface="+mn-cs"/>
              </a:rPr>
              <a:t>Landkarten</a:t>
            </a:r>
            <a:r>
              <a:rPr lang="de-DE" sz="2800" b="0" i="0" kern="1200" baseline="0" dirty="0">
                <a:solidFill>
                  <a:schemeClr val="tx1"/>
                </a:solidFill>
                <a:effectLst/>
                <a:latin typeface="+mn-lt"/>
                <a:ea typeface="+mn-ea"/>
                <a:cs typeface="+mn-cs"/>
              </a:rPr>
              <a:t>, die auf der Schulwebsite gezeigt werden. Diese sind in der Regel urheberrechtlich geschützt und dürfen nicht einfach so verwendet werden (das gilt auch für Screenshots von Landkarten!). Alternative: Google Maps in die Website einbetten – das ist rechtlich in Ordnung.</a:t>
            </a:r>
          </a:p>
          <a:p>
            <a:endParaRPr lang="de-DE" sz="2800" b="0" i="0" kern="1200" baseline="0" dirty="0">
              <a:solidFill>
                <a:schemeClr val="tx1"/>
              </a:solidFill>
              <a:effectLst/>
              <a:latin typeface="+mn-lt"/>
              <a:ea typeface="+mn-ea"/>
              <a:cs typeface="+mn-cs"/>
            </a:endParaRPr>
          </a:p>
          <a:p>
            <a:r>
              <a:rPr lang="de-DE" sz="2800" b="1" i="0" kern="1200" baseline="0" dirty="0">
                <a:solidFill>
                  <a:schemeClr val="tx1"/>
                </a:solidFill>
                <a:effectLst/>
                <a:latin typeface="+mn-lt"/>
                <a:ea typeface="+mn-ea"/>
                <a:cs typeface="+mn-cs"/>
              </a:rPr>
              <a:t>Welche Motive sind geschützt?</a:t>
            </a:r>
            <a:br>
              <a:rPr lang="de-DE" sz="2800" b="0" i="0" kern="1200" baseline="0" dirty="0">
                <a:solidFill>
                  <a:schemeClr val="tx1"/>
                </a:solidFill>
                <a:effectLst/>
                <a:latin typeface="+mn-lt"/>
                <a:ea typeface="+mn-ea"/>
                <a:cs typeface="+mn-cs"/>
              </a:rPr>
            </a:br>
            <a:r>
              <a:rPr lang="de-DE" sz="2800" b="0" i="0" kern="1200" baseline="0" dirty="0">
                <a:solidFill>
                  <a:schemeClr val="tx1"/>
                </a:solidFill>
                <a:effectLst/>
                <a:latin typeface="+mn-lt"/>
                <a:ea typeface="+mn-ea"/>
                <a:cs typeface="+mn-cs"/>
              </a:rPr>
              <a:t>Das Urheberrecht schützt alle Motive, auch wenn am Bild nur eine weiße Wand, Wiesenblumen oder der blaue Himmel zu sehen ist. Es kommt nicht auf das Motiv oder die Professionalität des Fotos an – auch wackelige Handyfotos sind urheberrechtlich geschützt!</a:t>
            </a:r>
            <a:endParaRPr lang="de-DE" sz="2800" dirty="0"/>
          </a:p>
          <a:p>
            <a:endParaRPr lang="de-DE" sz="2800" dirty="0"/>
          </a:p>
          <a:p>
            <a:r>
              <a:rPr lang="de-DE" sz="2800" baseline="0" dirty="0"/>
              <a:t>Ein weiteres Beispiel für Foto-Abmahnungen: Eine Food-Bloggerin veröffentlichte ein </a:t>
            </a:r>
            <a:r>
              <a:rPr lang="de-DE" sz="2800" b="1" baseline="0" dirty="0"/>
              <a:t>sehr schönes Foto von Spaghetti</a:t>
            </a:r>
            <a:r>
              <a:rPr lang="de-DE" sz="2800" baseline="0" dirty="0"/>
              <a:t>, das von vielen weiterverwendet wurde (z. B. auf Kochblogs). Die Urheberin suchte danach bewusst nach Seiten, die dieses Bild verwendeten, und verschickte Abmahnungen.</a:t>
            </a:r>
          </a:p>
          <a:p>
            <a:endParaRPr lang="de-DE" sz="2800" baseline="0" dirty="0"/>
          </a:p>
          <a:p>
            <a:r>
              <a:rPr lang="de-DE" sz="2800" b="1" baseline="0" dirty="0"/>
              <a:t>Achtung: </a:t>
            </a:r>
            <a:r>
              <a:rPr lang="de-DE" sz="2800" baseline="0" dirty="0"/>
              <a:t>Es gibt auch </a:t>
            </a:r>
            <a:r>
              <a:rPr lang="de-DE" sz="2800" b="1" baseline="0" dirty="0"/>
              <a:t>gefälschte Abmahnungen</a:t>
            </a:r>
            <a:r>
              <a:rPr lang="de-DE" sz="2800" baseline="0" dirty="0"/>
              <a:t>, die von BetrügerInnen verschickt werden. Diese werden in der Regel nicht per Post, sondern </a:t>
            </a:r>
            <a:r>
              <a:rPr lang="de-DE" sz="2800" b="1" baseline="0" dirty="0"/>
              <a:t>nur per E-Mail </a:t>
            </a:r>
            <a:r>
              <a:rPr lang="de-DE" sz="2800" baseline="0" dirty="0"/>
              <a:t>versendet, sind eher </a:t>
            </a:r>
            <a:r>
              <a:rPr lang="de-DE" sz="2800" b="1" baseline="0" dirty="0"/>
              <a:t>kurz gehalten</a:t>
            </a:r>
            <a:r>
              <a:rPr lang="de-DE" sz="2800" baseline="0" dirty="0"/>
              <a:t> und enthalten </a:t>
            </a:r>
            <a:r>
              <a:rPr lang="de-DE" sz="2800" b="1" baseline="0" dirty="0"/>
              <a:t>keine persönliche Anrede</a:t>
            </a:r>
            <a:r>
              <a:rPr lang="de-DE" sz="2800" baseline="0" dirty="0"/>
              <a:t>. Im Zweifelsfall beim Rechtsbeistand, der die Abmahnung angeblich verschickt hat, nachfragen, ob diese echt ist.</a:t>
            </a:r>
          </a:p>
        </p:txBody>
      </p:sp>
      <p:sp>
        <p:nvSpPr>
          <p:cNvPr id="4" name="Foliennummernplatzhalter 3"/>
          <p:cNvSpPr>
            <a:spLocks noGrp="1"/>
          </p:cNvSpPr>
          <p:nvPr>
            <p:ph type="sldNum" sz="quarter" idx="10"/>
          </p:nvPr>
        </p:nvSpPr>
        <p:spPr/>
        <p:txBody>
          <a:bodyPr/>
          <a:lstStyle/>
          <a:p>
            <a:fld id="{5BC9136F-CA9D-4FE5-85DC-58A8F95C26FC}" type="slidenum">
              <a:rPr lang="de-AT" smtClean="0"/>
              <a:t>40</a:t>
            </a:fld>
            <a:endParaRPr lang="de-AT"/>
          </a:p>
        </p:txBody>
      </p:sp>
    </p:spTree>
    <p:extLst>
      <p:ext uri="{BB962C8B-B14F-4D97-AF65-F5344CB8AC3E}">
        <p14:creationId xmlns:p14="http://schemas.microsoft.com/office/powerpoint/2010/main" val="6581597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dirty="0">
                <a:solidFill>
                  <a:schemeClr val="tx1"/>
                </a:solidFill>
                <a:latin typeface="Gill Sans MT" panose="020B0502020104020203" pitchFamily="34" charset="0"/>
              </a:rPr>
              <a:t>Recht am eigenen Bild, </a:t>
            </a:r>
            <a:r>
              <a:rPr lang="de-DE" dirty="0" err="1">
                <a:solidFill>
                  <a:schemeClr val="tx1"/>
                </a:solidFill>
                <a:latin typeface="Gill Sans MT" panose="020B0502020104020203" pitchFamily="34" charset="0"/>
              </a:rPr>
              <a:t>Bildnisschutz</a:t>
            </a:r>
            <a:r>
              <a:rPr lang="de-DE" dirty="0">
                <a:solidFill>
                  <a:schemeClr val="tx1"/>
                </a:solidFill>
                <a:latin typeface="Gill Sans MT" panose="020B0502020104020203" pitchFamily="34" charset="0"/>
              </a:rPr>
              <a:t> (§ 78 UrhG)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dirty="0">
                <a:solidFill>
                  <a:schemeClr val="tx1"/>
                </a:solidFill>
                <a:latin typeface="Gill Sans MT" panose="020B0502020104020203" pitchFamily="34" charset="0"/>
              </a:rPr>
              <a:t>Pornographische Darstellung Minderjähriger (§ 207a StGB)</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dirty="0">
                <a:solidFill>
                  <a:schemeClr val="tx1"/>
                </a:solidFill>
                <a:latin typeface="Gill Sans MT" panose="020B0502020104020203" pitchFamily="34" charset="0"/>
              </a:rPr>
              <a:t>Datenverwendung in Schädigungsabsicht (§ 51 DSG)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dirty="0">
                <a:solidFill>
                  <a:schemeClr val="tx1"/>
                </a:solidFill>
                <a:latin typeface="Gill Sans MT" panose="020B0502020104020203" pitchFamily="34" charset="0"/>
              </a:rPr>
              <a:t>Verleumdung (§ 297 StGB)</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dirty="0">
                <a:solidFill>
                  <a:schemeClr val="tx1"/>
                </a:solidFill>
                <a:latin typeface="Gill Sans MT" panose="020B0502020104020203" pitchFamily="34" charset="0"/>
              </a:rPr>
              <a:t>Kreditschädigung (§ 152 StGB)</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dirty="0">
                <a:solidFill>
                  <a:schemeClr val="tx1"/>
                </a:solidFill>
                <a:latin typeface="Gill Sans MT" panose="020B0502020104020203" pitchFamily="34" charset="0"/>
              </a:rPr>
              <a:t>Nötigung, auch durch Zugänglichmachen von Tatsachen und Bildern (§ 105 StGB)</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dirty="0">
                <a:solidFill>
                  <a:schemeClr val="tx1"/>
                </a:solidFill>
                <a:latin typeface="Gill Sans MT" panose="020B0502020104020203" pitchFamily="34" charset="0"/>
              </a:rPr>
              <a:t>Stalking, Beharrliche Verfolgung (§ 107aStGB)</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dirty="0">
                <a:solidFill>
                  <a:schemeClr val="tx1"/>
                </a:solidFill>
                <a:latin typeface="Gill Sans MT" panose="020B0502020104020203" pitchFamily="34" charset="0"/>
              </a:rPr>
              <a:t>Cyber-Mobbing (§ 107c StGB)</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dirty="0">
                <a:solidFill>
                  <a:schemeClr val="tx1"/>
                </a:solidFill>
                <a:latin typeface="Gill Sans MT" panose="020B0502020104020203" pitchFamily="34" charset="0"/>
              </a:rPr>
              <a:t>Beleidigung (§ 115 StGB)</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dirty="0">
                <a:solidFill>
                  <a:schemeClr val="tx1"/>
                </a:solidFill>
                <a:latin typeface="Gill Sans MT" panose="020B0502020104020203" pitchFamily="34" charset="0"/>
              </a:rPr>
              <a:t>Üble Nachrede (§ 111 StGB)</a:t>
            </a:r>
          </a:p>
          <a:p>
            <a:endParaRPr lang="de-AT" dirty="0"/>
          </a:p>
          <a:p>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41</a:t>
            </a:fld>
            <a:endParaRPr lang="de-AT"/>
          </a:p>
        </p:txBody>
      </p:sp>
    </p:spTree>
    <p:extLst>
      <p:ext uri="{BB962C8B-B14F-4D97-AF65-F5344CB8AC3E}">
        <p14:creationId xmlns:p14="http://schemas.microsoft.com/office/powerpoint/2010/main" val="12168854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dirty="0">
                <a:solidFill>
                  <a:schemeClr val="tx1"/>
                </a:solidFill>
                <a:latin typeface="Gill Sans MT" panose="020B0502020104020203" pitchFamily="34" charset="0"/>
              </a:rPr>
              <a:t>Recht am eigenen Bild, </a:t>
            </a:r>
            <a:r>
              <a:rPr lang="de-DE" dirty="0" err="1">
                <a:solidFill>
                  <a:schemeClr val="tx1"/>
                </a:solidFill>
                <a:latin typeface="Gill Sans MT" panose="020B0502020104020203" pitchFamily="34" charset="0"/>
              </a:rPr>
              <a:t>Bildnisschutz</a:t>
            </a:r>
            <a:r>
              <a:rPr lang="de-DE" dirty="0">
                <a:solidFill>
                  <a:schemeClr val="tx1"/>
                </a:solidFill>
                <a:latin typeface="Gill Sans MT" panose="020B0502020104020203" pitchFamily="34" charset="0"/>
              </a:rPr>
              <a:t> (§ 78 UrhG)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dirty="0">
                <a:solidFill>
                  <a:schemeClr val="tx1"/>
                </a:solidFill>
                <a:latin typeface="Gill Sans MT" panose="020B0502020104020203" pitchFamily="34" charset="0"/>
              </a:rPr>
              <a:t>Pornographische Darstellung Minderjähriger (§ 207a StGB)</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dirty="0">
                <a:solidFill>
                  <a:schemeClr val="tx1"/>
                </a:solidFill>
                <a:latin typeface="Gill Sans MT" panose="020B0502020104020203" pitchFamily="34" charset="0"/>
              </a:rPr>
              <a:t>Datenverwendung in Schädigungsabsicht (§ 51 DSG)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dirty="0">
                <a:solidFill>
                  <a:schemeClr val="tx1"/>
                </a:solidFill>
                <a:latin typeface="Gill Sans MT" panose="020B0502020104020203" pitchFamily="34" charset="0"/>
              </a:rPr>
              <a:t>Verleumdung (§ 297 StGB)</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dirty="0">
                <a:solidFill>
                  <a:schemeClr val="tx1"/>
                </a:solidFill>
                <a:latin typeface="Gill Sans MT" panose="020B0502020104020203" pitchFamily="34" charset="0"/>
              </a:rPr>
              <a:t>Kreditschädigung (§ 152 StGB)</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dirty="0">
                <a:solidFill>
                  <a:schemeClr val="tx1"/>
                </a:solidFill>
                <a:latin typeface="Gill Sans MT" panose="020B0502020104020203" pitchFamily="34" charset="0"/>
              </a:rPr>
              <a:t>Nötigung, auch durch Zugänglichmachen von Tatsachen und Bildern (§ 105 StGB)</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dirty="0">
                <a:solidFill>
                  <a:schemeClr val="tx1"/>
                </a:solidFill>
                <a:latin typeface="Gill Sans MT" panose="020B0502020104020203" pitchFamily="34" charset="0"/>
              </a:rPr>
              <a:t>Stalking, Beharrliche Verfolgung (§ 107aStGB)</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dirty="0">
                <a:solidFill>
                  <a:schemeClr val="tx1"/>
                </a:solidFill>
                <a:latin typeface="Gill Sans MT" panose="020B0502020104020203" pitchFamily="34" charset="0"/>
              </a:rPr>
              <a:t>Cyber-Mobbing (§ 107c StGB)</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dirty="0">
                <a:solidFill>
                  <a:schemeClr val="tx1"/>
                </a:solidFill>
                <a:latin typeface="Gill Sans MT" panose="020B0502020104020203" pitchFamily="34" charset="0"/>
              </a:rPr>
              <a:t>Beleidigung (§ 115 StGB)</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dirty="0">
                <a:solidFill>
                  <a:schemeClr val="tx1"/>
                </a:solidFill>
                <a:latin typeface="Gill Sans MT" panose="020B0502020104020203" pitchFamily="34" charset="0"/>
              </a:rPr>
              <a:t>Üble Nachrede (§ 111 StGB)</a:t>
            </a:r>
          </a:p>
        </p:txBody>
      </p:sp>
      <p:sp>
        <p:nvSpPr>
          <p:cNvPr id="4" name="Foliennummernplatzhalter 3"/>
          <p:cNvSpPr>
            <a:spLocks noGrp="1"/>
          </p:cNvSpPr>
          <p:nvPr>
            <p:ph type="sldNum" sz="quarter" idx="10"/>
          </p:nvPr>
        </p:nvSpPr>
        <p:spPr/>
        <p:txBody>
          <a:bodyPr/>
          <a:lstStyle/>
          <a:p>
            <a:fld id="{5BC9136F-CA9D-4FE5-85DC-58A8F95C26FC}" type="slidenum">
              <a:rPr lang="de-AT" smtClean="0"/>
              <a:t>42</a:t>
            </a:fld>
            <a:endParaRPr lang="de-AT"/>
          </a:p>
        </p:txBody>
      </p:sp>
    </p:spTree>
    <p:extLst>
      <p:ext uri="{BB962C8B-B14F-4D97-AF65-F5344CB8AC3E}">
        <p14:creationId xmlns:p14="http://schemas.microsoft.com/office/powerpoint/2010/main" val="36803630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43</a:t>
            </a:fld>
            <a:endParaRPr lang="de-AT"/>
          </a:p>
        </p:txBody>
      </p:sp>
    </p:spTree>
    <p:extLst>
      <p:ext uri="{BB962C8B-B14F-4D97-AF65-F5344CB8AC3E}">
        <p14:creationId xmlns:p14="http://schemas.microsoft.com/office/powerpoint/2010/main" val="805419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b="1" dirty="0">
                <a:latin typeface="Times" panose="02020603050405020304" pitchFamily="18" charset="0"/>
                <a:ea typeface="ＭＳ Ｐゴシック" panose="020B0600070205080204" pitchFamily="34" charset="-128"/>
              </a:rPr>
              <a:t>Das Informationsangebot von Saferinternet.at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altLang="de-DE" b="1" dirty="0">
              <a:latin typeface="Times" panose="02020603050405020304" pitchFamily="18"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b="1" dirty="0">
                <a:latin typeface="Times" panose="02020603050405020304" pitchFamily="18" charset="0"/>
                <a:ea typeface="ＭＳ Ｐゴシック" panose="020B0600070205080204" pitchFamily="34" charset="-128"/>
              </a:rPr>
              <a:t>Tipps &amp; Infos: </a:t>
            </a:r>
            <a:r>
              <a:rPr lang="de-DE" altLang="de-DE" b="0" dirty="0">
                <a:latin typeface="Times" panose="02020603050405020304" pitchFamily="18" charset="0"/>
                <a:ea typeface="ＭＳ Ｐゴシック" panose="020B0600070205080204" pitchFamily="34" charset="-128"/>
              </a:rPr>
              <a:t>Die Website </a:t>
            </a:r>
            <a:r>
              <a:rPr lang="de-DE" altLang="de-DE" b="0" u="sng" dirty="0">
                <a:latin typeface="Times" panose="02020603050405020304" pitchFamily="18" charset="0"/>
                <a:ea typeface="ＭＳ Ｐゴシック" panose="020B0600070205080204" pitchFamily="34" charset="-128"/>
              </a:rPr>
              <a:t>www.saferinternet.at</a:t>
            </a:r>
            <a:r>
              <a:rPr lang="de-DE" altLang="de-DE" b="0" dirty="0">
                <a:latin typeface="Times" panose="02020603050405020304" pitchFamily="18" charset="0"/>
                <a:ea typeface="ＭＳ Ｐゴシック" panose="020B0600070205080204" pitchFamily="34" charset="-128"/>
              </a:rPr>
              <a:t> bietet umfassende</a:t>
            </a:r>
            <a:r>
              <a:rPr lang="de-DE" altLang="de-DE" b="1" dirty="0">
                <a:latin typeface="Times" panose="02020603050405020304" pitchFamily="18" charset="0"/>
                <a:ea typeface="ＭＳ Ｐゴシック" panose="020B0600070205080204" pitchFamily="34" charset="-128"/>
              </a:rPr>
              <a:t> </a:t>
            </a:r>
            <a:r>
              <a:rPr lang="de-DE" altLang="de-DE" dirty="0">
                <a:latin typeface="Times" panose="02020603050405020304" pitchFamily="18" charset="0"/>
                <a:ea typeface="ＭＳ Ｐゴシック" panose="020B0600070205080204" pitchFamily="34" charset="-128"/>
              </a:rPr>
              <a:t>Informationen,</a:t>
            </a:r>
            <a:r>
              <a:rPr lang="de-DE" altLang="de-DE" baseline="0" dirty="0">
                <a:latin typeface="Times" panose="02020603050405020304" pitchFamily="18" charset="0"/>
                <a:ea typeface="ＭＳ Ｐゴシック" panose="020B0600070205080204" pitchFamily="34" charset="-128"/>
              </a:rPr>
              <a:t> </a:t>
            </a:r>
            <a:r>
              <a:rPr lang="de-DE" altLang="de-DE" dirty="0">
                <a:latin typeface="Times" panose="02020603050405020304" pitchFamily="18" charset="0"/>
                <a:ea typeface="ＭＳ Ｐゴシック" panose="020B0600070205080204" pitchFamily="34" charset="-128"/>
              </a:rPr>
              <a:t>Tipps und Tricks rund um die sichere Internet- und Handynutzung für Eltern, Lehrende, Jugendliche, </a:t>
            </a:r>
            <a:r>
              <a:rPr lang="de-DE" altLang="de-DE" dirty="0" err="1">
                <a:latin typeface="Times" panose="02020603050405020304" pitchFamily="18" charset="0"/>
                <a:ea typeface="ＭＳ Ｐゴシック" panose="020B0600070205080204" pitchFamily="34" charset="-128"/>
              </a:rPr>
              <a:t>JugendarbeiterInnen</a:t>
            </a:r>
            <a:r>
              <a:rPr lang="de-DE" altLang="de-DE" dirty="0">
                <a:latin typeface="Times" panose="02020603050405020304" pitchFamily="18" charset="0"/>
                <a:ea typeface="ＭＳ Ｐゴシック" panose="020B0600070205080204" pitchFamily="34" charset="-128"/>
              </a:rPr>
              <a:t> und SeniorInnen. Tagesaktuelle Infos gibt es auch auf Facebook (</a:t>
            </a:r>
            <a:r>
              <a:rPr lang="de-DE" altLang="de-DE" u="sng" dirty="0">
                <a:latin typeface="Times" panose="02020603050405020304" pitchFamily="18" charset="0"/>
                <a:ea typeface="ＭＳ Ｐゴシック" panose="020B0600070205080204" pitchFamily="34" charset="-128"/>
              </a:rPr>
              <a:t>facebook.com/saferinternetat)</a:t>
            </a:r>
            <a:r>
              <a:rPr lang="de-DE" altLang="de-DE" dirty="0">
                <a:latin typeface="Times" panose="02020603050405020304" pitchFamily="18" charset="0"/>
                <a:ea typeface="ＭＳ Ｐゴシック" panose="020B0600070205080204" pitchFamily="34" charset="-128"/>
              </a:rPr>
              <a:t>, Instagram (</a:t>
            </a:r>
            <a:r>
              <a:rPr lang="de-DE" altLang="de-DE" u="sng" dirty="0">
                <a:latin typeface="Times" panose="02020603050405020304" pitchFamily="18" charset="0"/>
                <a:ea typeface="ＭＳ Ｐゴシック" panose="020B0600070205080204" pitchFamily="34" charset="-128"/>
              </a:rPr>
              <a:t>instagram.com/saferinternet.at)</a:t>
            </a:r>
            <a:r>
              <a:rPr lang="de-DE" altLang="de-DE" u="none" baseline="0" dirty="0">
                <a:latin typeface="Times" panose="02020603050405020304" pitchFamily="18" charset="0"/>
                <a:ea typeface="ＭＳ Ｐゴシック" panose="020B0600070205080204" pitchFamily="34" charset="-128"/>
              </a:rPr>
              <a:t>, Twitter (</a:t>
            </a:r>
            <a:r>
              <a:rPr lang="de-DE" altLang="de-DE" u="sng" dirty="0">
                <a:latin typeface="Times" panose="02020603050405020304" pitchFamily="18" charset="0"/>
                <a:ea typeface="ＭＳ Ｐゴシック" panose="020B0600070205080204" pitchFamily="34" charset="-128"/>
              </a:rPr>
              <a:t>twitter.com/saferinternetat)</a:t>
            </a:r>
            <a:r>
              <a:rPr lang="de-DE" altLang="de-DE" u="none" dirty="0">
                <a:latin typeface="Times" panose="02020603050405020304" pitchFamily="18" charset="0"/>
                <a:ea typeface="ＭＳ Ｐゴシック" panose="020B0600070205080204" pitchFamily="34" charset="-128"/>
              </a:rPr>
              <a:t> oder auf Snapchat unter </a:t>
            </a:r>
            <a:r>
              <a:rPr lang="de-DE" altLang="de-DE" u="sng" dirty="0">
                <a:latin typeface="Times" panose="02020603050405020304" pitchFamily="18" charset="0"/>
                <a:ea typeface="ＭＳ Ｐゴシック" panose="020B0600070205080204" pitchFamily="34" charset="-128"/>
              </a:rPr>
              <a:t>@saferinternetat</a:t>
            </a:r>
            <a:r>
              <a:rPr lang="de-DE" altLang="de-DE" u="none" dirty="0">
                <a:latin typeface="Times" panose="02020603050405020304" pitchFamily="18" charset="0"/>
                <a:ea typeface="ＭＳ Ｐゴシック" panose="020B0600070205080204" pitchFamily="34" charset="-128"/>
              </a:rPr>
              <a:t>.</a:t>
            </a:r>
            <a:endParaRPr lang="de-DE" altLang="de-DE" dirty="0">
              <a:latin typeface="Times" panose="02020603050405020304" pitchFamily="18"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altLang="de-DE" dirty="0">
              <a:latin typeface="Times" panose="02020603050405020304" pitchFamily="18"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b="1" dirty="0">
                <a:latin typeface="Times" panose="02020603050405020304" pitchFamily="18" charset="0"/>
                <a:ea typeface="ＭＳ Ｐゴシック" panose="020B0600070205080204" pitchFamily="34" charset="-128"/>
              </a:rPr>
              <a:t>Broschürenservice: </a:t>
            </a:r>
            <a:r>
              <a:rPr lang="de-DE" altLang="de-DE" dirty="0">
                <a:latin typeface="Times" panose="02020603050405020304" pitchFamily="18" charset="0"/>
                <a:ea typeface="ＭＳ Ｐゴシック" panose="020B0600070205080204" pitchFamily="34" charset="-128"/>
              </a:rPr>
              <a:t>mit kostenlosen Infomaterialien, Unterrichtsmaterialien, Ratgebern und Broschüren zum Bestellen und Downloaden unter </a:t>
            </a:r>
            <a:r>
              <a:rPr lang="de-DE" altLang="de-DE" u="sng" dirty="0">
                <a:latin typeface="Times" panose="02020603050405020304" pitchFamily="18" charset="0"/>
                <a:ea typeface="ＭＳ Ｐゴシック" panose="020B0600070205080204" pitchFamily="34" charset="-128"/>
              </a:rPr>
              <a:t>www.saferinternet.at/broschuerenservice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altLang="de-DE" dirty="0">
              <a:latin typeface="Times" panose="02020603050405020304" pitchFamily="18"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b="1" dirty="0">
                <a:latin typeface="Times" panose="02020603050405020304" pitchFamily="18" charset="0"/>
                <a:ea typeface="ＭＳ Ｐゴシック" panose="020B0600070205080204" pitchFamily="34" charset="-128"/>
              </a:rPr>
              <a:t>Veranstaltungsservice:</a:t>
            </a:r>
            <a:r>
              <a:rPr lang="de-DE" altLang="de-DE" b="1" baseline="0" dirty="0">
                <a:latin typeface="Times" panose="02020603050405020304" pitchFamily="18" charset="0"/>
                <a:ea typeface="ＭＳ Ｐゴシック" panose="020B0600070205080204" pitchFamily="34" charset="-128"/>
              </a:rPr>
              <a:t> </a:t>
            </a:r>
            <a:r>
              <a:rPr lang="de-DE" altLang="de-DE" dirty="0">
                <a:latin typeface="Times" panose="02020603050405020304" pitchFamily="18" charset="0"/>
                <a:ea typeface="ＭＳ Ｐゴシック" panose="020B0600070205080204" pitchFamily="34" charset="-128"/>
              </a:rPr>
              <a:t>zum Buchen von Workshops für SchülerInnen, Lehrende und Eltern unter </a:t>
            </a:r>
            <a:r>
              <a:rPr lang="de-DE" altLang="de-DE" u="sng" dirty="0">
                <a:latin typeface="Times" panose="02020603050405020304" pitchFamily="18" charset="0"/>
                <a:ea typeface="ＭＳ Ｐゴシック" panose="020B0600070205080204" pitchFamily="34" charset="-128"/>
              </a:rPr>
              <a:t>www.saferinternet.at/veranstaltungsservice</a:t>
            </a:r>
            <a:r>
              <a:rPr lang="de-DE" altLang="de-DE" baseline="0" dirty="0">
                <a:latin typeface="Times" panose="02020603050405020304" pitchFamily="18" charset="0"/>
                <a:ea typeface="ＭＳ Ｐゴシック" panose="020B0600070205080204" pitchFamily="34" charset="-128"/>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altLang="de-DE" baseline="0" dirty="0">
              <a:latin typeface="Times" panose="02020603050405020304" pitchFamily="18"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b="1" baseline="0" dirty="0">
                <a:latin typeface="Times" panose="02020603050405020304" pitchFamily="18" charset="0"/>
                <a:ea typeface="ＭＳ Ｐゴシック" panose="020B0600070205080204" pitchFamily="34" charset="-128"/>
              </a:rPr>
              <a:t>Privatsphäre-Leitfäden: </a:t>
            </a:r>
            <a:r>
              <a:rPr lang="de-DE" altLang="de-DE" baseline="0" dirty="0">
                <a:latin typeface="Times" panose="02020603050405020304" pitchFamily="18" charset="0"/>
                <a:ea typeface="ＭＳ Ｐゴシック" panose="020B0600070205080204" pitchFamily="34" charset="-128"/>
              </a:rPr>
              <a:t>Praktische Schritt-für-Schritt-Anleitungen für mehr Sicherheit und Privatsphäre in beliebten Sozialen Netzwerken </a:t>
            </a:r>
            <a:r>
              <a:rPr lang="de-DE" altLang="de-DE" u="sng" baseline="0" dirty="0">
                <a:latin typeface="Times" panose="02020603050405020304" pitchFamily="18" charset="0"/>
                <a:ea typeface="ＭＳ Ｐゴシック" panose="020B0600070205080204" pitchFamily="34" charset="-128"/>
              </a:rPr>
              <a:t>www.saferinternet.at/privatsphaere-leitfaeden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altLang="de-DE" baseline="0" dirty="0">
              <a:latin typeface="Times" panose="02020603050405020304" pitchFamily="18"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b="1" baseline="0" dirty="0">
                <a:latin typeface="Times" panose="02020603050405020304" pitchFamily="18" charset="0"/>
                <a:ea typeface="ＭＳ Ｐゴシック" panose="020B0600070205080204" pitchFamily="34" charset="-128"/>
              </a:rPr>
              <a:t>Tests und Quiz: </a:t>
            </a:r>
            <a:r>
              <a:rPr lang="de-DE" altLang="de-DE" baseline="0" dirty="0">
                <a:latin typeface="Times" panose="02020603050405020304" pitchFamily="18" charset="0"/>
                <a:ea typeface="ＭＳ Ｐゴシック" panose="020B0600070205080204" pitchFamily="34" charset="-128"/>
              </a:rPr>
              <a:t>für Eltern, Kinder und Jugendliche rund um die sichere Internet- und Handynutzung </a:t>
            </a:r>
            <a:r>
              <a:rPr lang="de-DE" altLang="de-DE" u="sng" baseline="0" dirty="0">
                <a:latin typeface="Times" panose="02020603050405020304" pitchFamily="18" charset="0"/>
                <a:ea typeface="ＭＳ Ｐゴシック" panose="020B0600070205080204" pitchFamily="34" charset="-128"/>
              </a:rPr>
              <a:t>www.saferinternet.at/quiz</a:t>
            </a:r>
            <a:endParaRPr lang="de-DE" altLang="de-DE" u="sng" dirty="0">
              <a:latin typeface="Times" panose="02020603050405020304" pitchFamily="18"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altLang="de-DE" dirty="0">
              <a:latin typeface="Times" panose="02020603050405020304" pitchFamily="18"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b="1" dirty="0">
                <a:latin typeface="Times" panose="02020603050405020304" pitchFamily="18" charset="0"/>
                <a:ea typeface="ＭＳ Ｐゴシック" panose="020B0600070205080204" pitchFamily="34" charset="-128"/>
              </a:rPr>
              <a:t>Tipps &amp; Infos für Jugendliche</a:t>
            </a:r>
            <a:r>
              <a:rPr lang="de-DE" altLang="de-DE" b="1" baseline="0" dirty="0">
                <a:latin typeface="Times" panose="02020603050405020304" pitchFamily="18" charset="0"/>
                <a:ea typeface="ＭＳ Ｐゴシック" panose="020B0600070205080204" pitchFamily="34" charset="-128"/>
              </a:rPr>
              <a:t>: </a:t>
            </a:r>
            <a:r>
              <a:rPr lang="de-DE" altLang="de-DE" b="0" baseline="0" dirty="0">
                <a:latin typeface="Times" panose="02020603050405020304" pitchFamily="18" charset="0"/>
                <a:ea typeface="ＭＳ Ｐゴシック" panose="020B0600070205080204" pitchFamily="34" charset="-128"/>
              </a:rPr>
              <a:t>Jugendseite von Saferinternet.at mit den wichtigsten Tipps für mehr Sicherheit im Internet, aktuellen News, den bunten Info-Foldern zu und vieles mehr. www.saferinternet.at/zielgruppen/jugendliche/</a:t>
            </a:r>
            <a:endParaRPr lang="de-AT" b="0" dirty="0"/>
          </a:p>
          <a:p>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44</a:t>
            </a:fld>
            <a:endParaRPr lang="de-AT"/>
          </a:p>
        </p:txBody>
      </p:sp>
    </p:spTree>
    <p:extLst>
      <p:ext uri="{BB962C8B-B14F-4D97-AF65-F5344CB8AC3E}">
        <p14:creationId xmlns:p14="http://schemas.microsoft.com/office/powerpoint/2010/main" val="38526695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50000"/>
              </a:lnSpc>
              <a:buSzPct val="100000"/>
              <a:buFont typeface="Wingdings" panose="05000000000000000000" pitchFamily="2" charset="2"/>
              <a:buChar char="§"/>
              <a:defRPr/>
            </a:pPr>
            <a:r>
              <a:rPr lang="de-DE" sz="1200" dirty="0">
                <a:solidFill>
                  <a:schemeClr val="tx1"/>
                </a:solidFill>
                <a:latin typeface="Gill Sans MT" panose="020B0502020104020203" pitchFamily="34" charset="0"/>
              </a:rPr>
              <a:t>Kommunizieren mit Freunden</a:t>
            </a:r>
          </a:p>
          <a:p>
            <a:pPr>
              <a:lnSpc>
                <a:spcPct val="150000"/>
              </a:lnSpc>
              <a:buSzPct val="100000"/>
              <a:buFont typeface="Wingdings" panose="05000000000000000000" pitchFamily="2" charset="2"/>
              <a:buChar char="§"/>
              <a:defRPr/>
            </a:pPr>
            <a:r>
              <a:rPr lang="de-DE" sz="1200" dirty="0">
                <a:solidFill>
                  <a:schemeClr val="tx1"/>
                </a:solidFill>
                <a:latin typeface="Gill Sans MT" panose="020B0502020104020203" pitchFamily="34" charset="0"/>
              </a:rPr>
              <a:t>Unterhaltung, Spiele, Entspannung </a:t>
            </a:r>
          </a:p>
          <a:p>
            <a:pPr>
              <a:lnSpc>
                <a:spcPct val="150000"/>
              </a:lnSpc>
              <a:buSzPct val="100000"/>
              <a:buFont typeface="Wingdings" panose="05000000000000000000" pitchFamily="2" charset="2"/>
              <a:buChar char="§"/>
              <a:defRPr/>
            </a:pPr>
            <a:r>
              <a:rPr lang="de-DE" sz="1200" dirty="0">
                <a:solidFill>
                  <a:schemeClr val="tx1"/>
                </a:solidFill>
                <a:latin typeface="Gill Sans MT" panose="020B0502020104020203" pitchFamily="34" charset="0"/>
              </a:rPr>
              <a:t>Neugierde, Information, Selbstbestimmtheit</a:t>
            </a:r>
          </a:p>
          <a:p>
            <a:pPr>
              <a:lnSpc>
                <a:spcPct val="150000"/>
              </a:lnSpc>
              <a:buSzPct val="100000"/>
              <a:buFont typeface="Wingdings" panose="05000000000000000000" pitchFamily="2" charset="2"/>
              <a:buChar char="§"/>
              <a:defRPr/>
            </a:pPr>
            <a:r>
              <a:rPr lang="de-DE" sz="1200" dirty="0">
                <a:solidFill>
                  <a:schemeClr val="tx1"/>
                </a:solidFill>
                <a:latin typeface="Gill Sans MT" panose="020B0502020104020203" pitchFamily="34" charset="0"/>
              </a:rPr>
              <a:t>Freunde finden, sich austauschen, Flirten</a:t>
            </a:r>
          </a:p>
          <a:p>
            <a:pPr>
              <a:lnSpc>
                <a:spcPct val="150000"/>
              </a:lnSpc>
              <a:buSzPct val="100000"/>
              <a:buFont typeface="Wingdings" panose="05000000000000000000" pitchFamily="2" charset="2"/>
              <a:buChar char="§"/>
              <a:defRPr/>
            </a:pPr>
            <a:r>
              <a:rPr lang="de-DE" sz="1200" dirty="0">
                <a:solidFill>
                  <a:schemeClr val="tx1"/>
                </a:solidFill>
                <a:latin typeface="Gill Sans MT" panose="020B0502020104020203" pitchFamily="34" charset="0"/>
              </a:rPr>
              <a:t>Inszenierung, Präsentation, Selbstdarstellung</a:t>
            </a:r>
          </a:p>
          <a:p>
            <a:pPr>
              <a:lnSpc>
                <a:spcPct val="150000"/>
              </a:lnSpc>
              <a:buSzPct val="100000"/>
              <a:buFont typeface="Wingdings" panose="05000000000000000000" pitchFamily="2" charset="2"/>
              <a:buChar char="§"/>
              <a:defRPr/>
            </a:pPr>
            <a:endParaRPr lang="de-DE" sz="1200" dirty="0">
              <a:solidFill>
                <a:schemeClr val="tx1"/>
              </a:solidFill>
              <a:latin typeface="Gill Sans MT" panose="020B0502020104020203" pitchFamily="34" charset="0"/>
            </a:endParaRPr>
          </a:p>
        </p:txBody>
      </p:sp>
      <p:sp>
        <p:nvSpPr>
          <p:cNvPr id="4" name="Foliennummernplatzhalter 3"/>
          <p:cNvSpPr>
            <a:spLocks noGrp="1"/>
          </p:cNvSpPr>
          <p:nvPr>
            <p:ph type="sldNum" sz="quarter" idx="10"/>
          </p:nvPr>
        </p:nvSpPr>
        <p:spPr/>
        <p:txBody>
          <a:bodyPr/>
          <a:lstStyle/>
          <a:p>
            <a:fld id="{5BC9136F-CA9D-4FE5-85DC-58A8F95C26FC}" type="slidenum">
              <a:rPr lang="de-AT" smtClean="0"/>
              <a:t>5</a:t>
            </a:fld>
            <a:endParaRPr lang="de-AT"/>
          </a:p>
        </p:txBody>
      </p:sp>
    </p:spTree>
    <p:extLst>
      <p:ext uri="{BB962C8B-B14F-4D97-AF65-F5344CB8AC3E}">
        <p14:creationId xmlns:p14="http://schemas.microsoft.com/office/powerpoint/2010/main" val="24019892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b="1" dirty="0">
                <a:latin typeface="Times" panose="02020603050405020304" pitchFamily="18" charset="0"/>
                <a:ea typeface="ＭＳ Ｐゴシック" panose="020B0600070205080204" pitchFamily="34" charset="-128"/>
              </a:rPr>
              <a:t>Folgende Anwendungen nutzen Jugendliche in ihrer Freizeit im Internet:</a:t>
            </a:r>
          </a:p>
          <a:p>
            <a:endParaRPr lang="de-AT" altLang="de-DE" dirty="0">
              <a:latin typeface="Times" panose="02020603050405020304" pitchFamily="18" charset="0"/>
              <a:ea typeface="ＭＳ Ｐゴシック" panose="020B0600070205080204" pitchFamily="34" charset="-128"/>
            </a:endParaRPr>
          </a:p>
          <a:p>
            <a:r>
              <a:rPr lang="de-DE" altLang="de-DE" b="1" dirty="0">
                <a:latin typeface="Times" panose="02020603050405020304" pitchFamily="18" charset="0"/>
                <a:ea typeface="ＭＳ Ｐゴシック" panose="020B0600070205080204" pitchFamily="34" charset="-128"/>
              </a:rPr>
              <a:t>Fotos</a:t>
            </a:r>
            <a:r>
              <a:rPr lang="de-DE" altLang="de-DE" b="0" dirty="0">
                <a:latin typeface="Times" panose="02020603050405020304" pitchFamily="18" charset="0"/>
                <a:ea typeface="ＭＳ Ｐゴシック" panose="020B0600070205080204" pitchFamily="34" charset="-128"/>
              </a:rPr>
              <a:t>:</a:t>
            </a:r>
            <a:r>
              <a:rPr lang="de-DE" altLang="de-DE" dirty="0">
                <a:latin typeface="Times" panose="02020603050405020304" pitchFamily="18" charset="0"/>
                <a:ea typeface="ＭＳ Ｐゴシック" panose="020B0600070205080204" pitchFamily="34" charset="-128"/>
              </a:rPr>
              <a:t> werden meist über Soziale Netzwerke ausgetauscht. Speziell für Fotos gibt es Instagram oder</a:t>
            </a:r>
            <a:r>
              <a:rPr lang="de-DE" altLang="de-DE" baseline="0" dirty="0">
                <a:latin typeface="Times" panose="02020603050405020304" pitchFamily="18" charset="0"/>
                <a:ea typeface="ＭＳ Ｐゴシック" panose="020B0600070205080204" pitchFamily="34" charset="-128"/>
              </a:rPr>
              <a:t> Snapchat</a:t>
            </a:r>
            <a:r>
              <a:rPr lang="de-DE" altLang="de-DE" dirty="0">
                <a:latin typeface="Times" panose="02020603050405020304" pitchFamily="18" charset="0"/>
                <a:ea typeface="ＭＳ Ｐゴシック" panose="020B0600070205080204" pitchFamily="34" charset="-128"/>
              </a:rPr>
              <a:t>. Das Portal </a:t>
            </a:r>
            <a:r>
              <a:rPr lang="de-DE" altLang="de-DE" dirty="0" err="1">
                <a:latin typeface="Times" panose="02020603050405020304" pitchFamily="18" charset="0"/>
                <a:ea typeface="ＭＳ Ｐゴシック" panose="020B0600070205080204" pitchFamily="34" charset="-128"/>
              </a:rPr>
              <a:t>Pixabay</a:t>
            </a:r>
            <a:r>
              <a:rPr lang="de-DE" altLang="de-DE" dirty="0">
                <a:latin typeface="Times" panose="02020603050405020304" pitchFamily="18" charset="0"/>
                <a:ea typeface="ＭＳ Ｐゴシック" panose="020B0600070205080204" pitchFamily="34" charset="-128"/>
              </a:rPr>
              <a:t> ist eine gute Möglichkeit, um Bilder mit Creative Commons-Lizenz zu finden. Diese Bilder können dann meist frei genutzt werden, wenn der/die </a:t>
            </a:r>
            <a:r>
              <a:rPr lang="de-DE" altLang="de-DE" dirty="0" err="1">
                <a:latin typeface="Times" panose="02020603050405020304" pitchFamily="18" charset="0"/>
                <a:ea typeface="ＭＳ Ｐゴシック" panose="020B0600070205080204" pitchFamily="34" charset="-128"/>
              </a:rPr>
              <a:t>UrheberIn</a:t>
            </a:r>
            <a:r>
              <a:rPr lang="de-DE" altLang="de-DE" dirty="0">
                <a:latin typeface="Times" panose="02020603050405020304" pitchFamily="18" charset="0"/>
                <a:ea typeface="ＭＳ Ｐゴシック" panose="020B0600070205080204" pitchFamily="34" charset="-128"/>
              </a:rPr>
              <a:t> angegeben wird.</a:t>
            </a:r>
            <a:endParaRPr lang="de-AT" altLang="de-DE" dirty="0">
              <a:latin typeface="Times" panose="02020603050405020304" pitchFamily="18" charset="0"/>
              <a:ea typeface="ＭＳ Ｐゴシック" panose="020B0600070205080204" pitchFamily="34" charset="-128"/>
            </a:endParaRPr>
          </a:p>
          <a:p>
            <a:endParaRPr lang="de-AT" altLang="de-DE" dirty="0">
              <a:latin typeface="Times" panose="02020603050405020304" pitchFamily="18" charset="0"/>
              <a:ea typeface="ＭＳ Ｐゴシック" panose="020B0600070205080204" pitchFamily="34" charset="-128"/>
            </a:endParaRPr>
          </a:p>
          <a:p>
            <a:r>
              <a:rPr lang="de-DE" altLang="de-DE" b="1" dirty="0">
                <a:latin typeface="Times" panose="02020603050405020304" pitchFamily="18" charset="0"/>
                <a:ea typeface="ＭＳ Ｐゴシック" panose="020B0600070205080204" pitchFamily="34" charset="-128"/>
              </a:rPr>
              <a:t>Soziale Netzwerke</a:t>
            </a:r>
            <a:r>
              <a:rPr lang="de-DE" altLang="de-DE" dirty="0">
                <a:latin typeface="Times" panose="02020603050405020304" pitchFamily="18" charset="0"/>
                <a:ea typeface="ＭＳ Ｐゴシック" panose="020B0600070205080204" pitchFamily="34" charset="-128"/>
              </a:rPr>
              <a:t>: Zu den beliebtesten</a:t>
            </a:r>
            <a:r>
              <a:rPr lang="de-DE" altLang="de-DE" baseline="0" dirty="0">
                <a:latin typeface="Times" panose="02020603050405020304" pitchFamily="18" charset="0"/>
                <a:ea typeface="ＭＳ Ｐゴシック" panose="020B0600070205080204" pitchFamily="34" charset="-128"/>
              </a:rPr>
              <a:t> Sozialen Netzwerken zählen WhatsApp, YouTube, Instagram und Snapchat. Facebook hat bei Jugendlichen mittlerweile keinen so hohen Stellenwert mehr. Bei den Jüngeren – vor allem den Mädchen von 8-12 Jahren – ist auch die </a:t>
            </a:r>
            <a:r>
              <a:rPr lang="de-DE" altLang="de-DE" dirty="0">
                <a:latin typeface="Times" panose="02020603050405020304" pitchFamily="18" charset="0"/>
                <a:ea typeface="ＭＳ Ｐゴシック" panose="020B0600070205080204" pitchFamily="34" charset="-128"/>
              </a:rPr>
              <a:t>Musikvideo-App </a:t>
            </a:r>
            <a:r>
              <a:rPr lang="de-DE" altLang="de-DE" dirty="0" err="1">
                <a:latin typeface="Times" panose="02020603050405020304" pitchFamily="18" charset="0"/>
                <a:ea typeface="ＭＳ Ｐゴシック" panose="020B0600070205080204" pitchFamily="34" charset="-128"/>
              </a:rPr>
              <a:t>TikTok</a:t>
            </a:r>
            <a:r>
              <a:rPr lang="de-DE" altLang="de-DE" dirty="0">
                <a:latin typeface="Times" panose="02020603050405020304" pitchFamily="18" charset="0"/>
                <a:ea typeface="ＭＳ Ｐゴシック" panose="020B0600070205080204" pitchFamily="34" charset="-128"/>
              </a:rPr>
              <a:t> sehr beliebt.</a:t>
            </a:r>
            <a:br>
              <a:rPr lang="de-DE" altLang="de-DE" dirty="0">
                <a:latin typeface="Times" panose="02020603050405020304" pitchFamily="18" charset="0"/>
                <a:ea typeface="ＭＳ Ｐゴシック" panose="020B0600070205080204" pitchFamily="34" charset="-128"/>
              </a:rPr>
            </a:br>
            <a:endParaRPr lang="de-AT" altLang="de-DE" dirty="0">
              <a:latin typeface="Times" panose="02020603050405020304" pitchFamily="18" charset="0"/>
              <a:ea typeface="ＭＳ Ｐゴシック" panose="020B0600070205080204" pitchFamily="34" charset="-128"/>
            </a:endParaRPr>
          </a:p>
          <a:p>
            <a:r>
              <a:rPr lang="de-DE" altLang="de-DE" b="1" dirty="0">
                <a:latin typeface="Times" panose="02020603050405020304" pitchFamily="18" charset="0"/>
                <a:ea typeface="ＭＳ Ｐゴシック" panose="020B0600070205080204" pitchFamily="34" charset="-128"/>
              </a:rPr>
              <a:t>Computerspiele</a:t>
            </a:r>
            <a:r>
              <a:rPr lang="de-DE" altLang="de-DE" dirty="0">
                <a:latin typeface="Times" panose="02020603050405020304" pitchFamily="18" charset="0"/>
                <a:ea typeface="ＭＳ Ｐゴシック" panose="020B0600070205080204" pitchFamily="34" charset="-128"/>
              </a:rPr>
              <a:t>: Smartphones sind heute weit mehr als „nur“ das Tor zur digitalen Welt. Man kann auch wunderbar mit Computerspielen seine Zeit verbringen. Die hohe Rechenleistung der Geräte erlaubt es heute bereits Spiele am Smartphone zu spielen, welche früher nur am Computer oder auf der Konsole spielbar waren. Die populärsten Beispiel sind dabei </a:t>
            </a:r>
            <a:r>
              <a:rPr lang="de-DE" altLang="de-DE" dirty="0" err="1">
                <a:latin typeface="Times" panose="02020603050405020304" pitchFamily="18" charset="0"/>
                <a:ea typeface="ＭＳ Ｐゴシック" panose="020B0600070205080204" pitchFamily="34" charset="-128"/>
              </a:rPr>
              <a:t>Fortnite</a:t>
            </a:r>
            <a:r>
              <a:rPr lang="de-DE" altLang="de-DE" dirty="0">
                <a:latin typeface="Times" panose="02020603050405020304" pitchFamily="18" charset="0"/>
                <a:ea typeface="ＭＳ Ｐゴシック" panose="020B0600070205080204" pitchFamily="34" charset="-128"/>
              </a:rPr>
              <a:t> oder Minecraft. Aber auch Spiele für Zwischendurch (Clash Royal, </a:t>
            </a:r>
            <a:r>
              <a:rPr lang="de-DE" altLang="de-DE" dirty="0" err="1">
                <a:latin typeface="Times" panose="02020603050405020304" pitchFamily="18" charset="0"/>
                <a:ea typeface="ＭＳ Ｐゴシック" panose="020B0600070205080204" pitchFamily="34" charset="-128"/>
              </a:rPr>
              <a:t>Roblox</a:t>
            </a:r>
            <a:r>
              <a:rPr lang="de-DE" altLang="de-DE" dirty="0">
                <a:latin typeface="Times" panose="02020603050405020304" pitchFamily="18" charset="0"/>
                <a:ea typeface="ＭＳ Ｐゴシック" panose="020B0600070205080204" pitchFamily="34" charset="-128"/>
              </a:rPr>
              <a:t>) haben noch immer einen sehr hohen Stellenwert. Viele der Spiele sind erstmals kostenlos, bieten dann aber sogenannte In-App-Käufe an, die es erlauben mit echtem Geld digitale Währungen zu kaufen, um zum Beispiel ein Level weiter zu kommen. Und das kann schnell sehr teuer werden, denn diese In-App-Käufe kosten zwischen € 0,99 und € 99,-</a:t>
            </a:r>
          </a:p>
          <a:p>
            <a:endParaRPr lang="de-AT" altLang="de-DE" dirty="0">
              <a:latin typeface="Times" panose="02020603050405020304" pitchFamily="18" charset="0"/>
              <a:ea typeface="ＭＳ Ｐゴシック" panose="020B0600070205080204" pitchFamily="34" charset="-128"/>
            </a:endParaRPr>
          </a:p>
          <a:p>
            <a:r>
              <a:rPr lang="de-DE" altLang="de-DE" b="1" dirty="0">
                <a:latin typeface="Times" panose="02020603050405020304" pitchFamily="18" charset="0"/>
                <a:ea typeface="ＭＳ Ｐゴシック" panose="020B0600070205080204" pitchFamily="34" charset="-128"/>
              </a:rPr>
              <a:t>YouTube</a:t>
            </a:r>
            <a:r>
              <a:rPr lang="de-DE" altLang="de-DE" dirty="0">
                <a:latin typeface="Times" panose="02020603050405020304" pitchFamily="18" charset="0"/>
                <a:ea typeface="ＭＳ Ｐゴシック" panose="020B0600070205080204" pitchFamily="34" charset="-128"/>
              </a:rPr>
              <a:t>: bei allen Kindern bekannt und in Verwendung. YouTuberInnen sind die Popstars</a:t>
            </a:r>
            <a:r>
              <a:rPr lang="de-DE" altLang="de-DE" baseline="0" dirty="0">
                <a:latin typeface="Times" panose="02020603050405020304" pitchFamily="18" charset="0"/>
                <a:ea typeface="ＭＳ Ｐゴシック" panose="020B0600070205080204" pitchFamily="34" charset="-128"/>
              </a:rPr>
              <a:t> von heute und auf ihre Meinungen wird viel Wert gelegt. Manchmal werden ihre Videos auf den eigenen Kanälen geteilt und verbreitet. Kinder kommen dabei vor allem mit dem Urheberrecht in Berührung: Grundsätzlich dürfen die Videos geteilt und z. B. im eigenen Blog eingebettet werden. Es muss jedoch hervor gehen, dass es sich nicht um ihr eigenes Video handelt. Das Video herunterladen und es als das eigene ausgeben, verstößt gegen das Urheberrecht! </a:t>
            </a:r>
          </a:p>
          <a:p>
            <a:r>
              <a:rPr lang="de-DE" altLang="de-DE" baseline="0" dirty="0">
                <a:latin typeface="Times" panose="02020603050405020304" pitchFamily="18" charset="0"/>
                <a:ea typeface="ＭＳ Ｐゴシック" panose="020B0600070205080204" pitchFamily="34" charset="-128"/>
              </a:rPr>
              <a:t>Weiters wird YouTube zum Ersatz einer Suchmaschine. Die gewünschte Information wird nicht mehr gegoogelt, sondern das Schlagwort direkt auf YouTube eingetippt – denn dort gibt es meistens bereits Videos, wo die wichtigsten Informationen kompakt erklärt werden.</a:t>
            </a:r>
            <a:br>
              <a:rPr lang="de-DE" altLang="de-DE" baseline="0" dirty="0">
                <a:latin typeface="Times" panose="02020603050405020304" pitchFamily="18" charset="0"/>
                <a:ea typeface="ＭＳ Ｐゴシック" panose="020B0600070205080204" pitchFamily="34" charset="-128"/>
              </a:rPr>
            </a:br>
            <a:endParaRPr lang="de-AT" altLang="de-DE" dirty="0">
              <a:latin typeface="Times" panose="02020603050405020304" pitchFamily="18" charset="0"/>
              <a:ea typeface="ＭＳ Ｐゴシック" panose="020B0600070205080204" pitchFamily="34" charset="-128"/>
            </a:endParaRPr>
          </a:p>
          <a:p>
            <a:r>
              <a:rPr lang="de-DE" altLang="de-DE" b="1" dirty="0">
                <a:latin typeface="Times" panose="02020603050405020304" pitchFamily="18" charset="0"/>
                <a:ea typeface="ＭＳ Ｐゴシック" panose="020B0600070205080204" pitchFamily="34" charset="-128"/>
              </a:rPr>
              <a:t>Wikipedia</a:t>
            </a:r>
            <a:r>
              <a:rPr lang="de-DE" altLang="de-DE" dirty="0">
                <a:latin typeface="Times" panose="02020603050405020304" pitchFamily="18" charset="0"/>
                <a:ea typeface="ＭＳ Ｐゴシック" panose="020B0600070205080204" pitchFamily="34" charset="-128"/>
              </a:rPr>
              <a:t>: Bekanntheit und Nutzungsgrad bei allen Kindern und Lehrenden hoch! Schulen haben unterschiedliche Regeln für die </a:t>
            </a:r>
            <a:r>
              <a:rPr lang="de-AT" altLang="de-DE" dirty="0">
                <a:latin typeface="Times" panose="02020603050405020304" pitchFamily="18" charset="0"/>
                <a:ea typeface="ＭＳ Ｐゴシック" panose="020B0600070205080204" pitchFamily="34" charset="-128"/>
              </a:rPr>
              <a:t>Nutzung dieser Quelle.</a:t>
            </a:r>
          </a:p>
          <a:p>
            <a:endParaRPr lang="de-AT" altLang="de-DE" dirty="0">
              <a:latin typeface="Times" panose="02020603050405020304" pitchFamily="18" charset="0"/>
              <a:ea typeface="ＭＳ Ｐゴシック" panose="020B0600070205080204" pitchFamily="34" charset="-128"/>
            </a:endParaRPr>
          </a:p>
          <a:p>
            <a:r>
              <a:rPr lang="de-DE" altLang="de-DE" b="1" dirty="0">
                <a:latin typeface="Times" panose="02020603050405020304" pitchFamily="18" charset="0"/>
                <a:ea typeface="ＭＳ Ｐゴシック" panose="020B0600070205080204" pitchFamily="34" charset="-128"/>
              </a:rPr>
              <a:t>Filme kostenlos streamen</a:t>
            </a:r>
            <a:r>
              <a:rPr lang="de-DE" altLang="de-DE" dirty="0">
                <a:latin typeface="Times" panose="02020603050405020304" pitchFamily="18" charset="0"/>
                <a:ea typeface="ＭＳ Ｐゴシック" panose="020B0600070205080204" pitchFamily="34" charset="-128"/>
              </a:rPr>
              <a:t>: Weder</a:t>
            </a:r>
            <a:r>
              <a:rPr lang="de-DE" altLang="de-DE" baseline="0" dirty="0">
                <a:latin typeface="Times" panose="02020603050405020304" pitchFamily="18" charset="0"/>
                <a:ea typeface="ＭＳ Ｐゴシック" panose="020B0600070205080204" pitchFamily="34" charset="-128"/>
              </a:rPr>
              <a:t> das Hochladen noch das Herunterladen von Filmen oder Serien ist erlaubt</a:t>
            </a:r>
            <a:r>
              <a:rPr lang="de-DE" altLang="de-DE" dirty="0">
                <a:latin typeface="Times" panose="02020603050405020304" pitchFamily="18" charset="0"/>
                <a:ea typeface="ＭＳ Ｐゴシック" panose="020B0600070205080204" pitchFamily="34" charset="-128"/>
              </a:rPr>
              <a:t>! Daher sind Websites wie kinox.to verboten! Außerdem verbergen sich hinter solchen Seiten oft Kriminelle und Abo-Fallen. Auch die Gefahr von Viren oder Malware ist gegeben.</a:t>
            </a:r>
            <a:r>
              <a:rPr lang="de-AT" altLang="de-DE" dirty="0">
                <a:latin typeface="Times" panose="02020603050405020304" pitchFamily="18" charset="0"/>
                <a:ea typeface="ＭＳ Ｐゴシック" panose="020B0600070205080204" pitchFamily="34" charset="-128"/>
              </a:rPr>
              <a:t> Das</a:t>
            </a:r>
            <a:r>
              <a:rPr lang="de-AT" altLang="de-DE" baseline="0" dirty="0">
                <a:latin typeface="Times" panose="02020603050405020304" pitchFamily="18" charset="0"/>
                <a:ea typeface="ＭＳ Ｐゴシック" panose="020B0600070205080204" pitchFamily="34" charset="-128"/>
              </a:rPr>
              <a:t> Streamen von Filmen ist derzeit eine rechtliche Grauzone – wer es bleiben lässt, ist auf jeden Fall auf der sicheren Seite. Eine Alternative zum Streaming sind offizielle Mediatheken (z. B. </a:t>
            </a:r>
            <a:r>
              <a:rPr lang="de-AT" altLang="de-DE" u="sng" baseline="0" dirty="0">
                <a:latin typeface="Times" panose="02020603050405020304" pitchFamily="18" charset="0"/>
                <a:ea typeface="ＭＳ Ｐゴシック" panose="020B0600070205080204" pitchFamily="34" charset="-128"/>
              </a:rPr>
              <a:t>www.tvthek.orf.at</a:t>
            </a:r>
            <a:r>
              <a:rPr lang="de-AT" altLang="de-DE" baseline="0" dirty="0">
                <a:latin typeface="Times" panose="02020603050405020304" pitchFamily="18" charset="0"/>
                <a:ea typeface="ＭＳ Ｐゴシック" panose="020B0600070205080204" pitchFamily="34" charset="-128"/>
              </a:rPr>
              <a:t>, </a:t>
            </a:r>
            <a:r>
              <a:rPr lang="de-AT" altLang="de-DE" u="sng" baseline="0" dirty="0">
                <a:latin typeface="Times" panose="02020603050405020304" pitchFamily="18" charset="0"/>
                <a:ea typeface="ＭＳ Ｐゴシック" panose="020B0600070205080204" pitchFamily="34" charset="-128"/>
              </a:rPr>
              <a:t>www.rtlnow.de</a:t>
            </a:r>
            <a:r>
              <a:rPr lang="de-AT" altLang="de-DE" baseline="0" dirty="0">
                <a:latin typeface="Times" panose="02020603050405020304" pitchFamily="18" charset="0"/>
                <a:ea typeface="ＭＳ Ｐゴシック" panose="020B0600070205080204" pitchFamily="34" charset="-128"/>
              </a:rPr>
              <a:t>) oder legale Streaming-Dienste gegen Gebühr (z. B. Netflix, Maxdome oder Amazon Prime).</a:t>
            </a:r>
            <a:br>
              <a:rPr lang="de-AT" altLang="de-DE" dirty="0">
                <a:latin typeface="Times" panose="02020603050405020304" pitchFamily="18" charset="0"/>
                <a:ea typeface="ＭＳ Ｐゴシック" panose="020B0600070205080204" pitchFamily="34" charset="-128"/>
              </a:rPr>
            </a:br>
            <a:endParaRPr lang="de-AT" altLang="de-DE" dirty="0">
              <a:latin typeface="Times" panose="02020603050405020304" pitchFamily="18" charset="0"/>
              <a:ea typeface="ＭＳ Ｐゴシック" panose="020B0600070205080204" pitchFamily="34" charset="-128"/>
            </a:endParaRPr>
          </a:p>
          <a:p>
            <a:r>
              <a:rPr lang="de-DE" altLang="de-DE" b="1" dirty="0">
                <a:latin typeface="Times" panose="02020603050405020304" pitchFamily="18" charset="0"/>
                <a:ea typeface="ＭＳ Ｐゴシック" panose="020B0600070205080204" pitchFamily="34" charset="-128"/>
              </a:rPr>
              <a:t>Google</a:t>
            </a:r>
            <a:r>
              <a:rPr lang="de-DE" altLang="de-DE" dirty="0">
                <a:latin typeface="Times" panose="02020603050405020304" pitchFamily="18" charset="0"/>
                <a:ea typeface="ＭＳ Ｐゴシック" panose="020B0600070205080204" pitchFamily="34" charset="-128"/>
              </a:rPr>
              <a:t>: Die Suche nach Informationen mit einer Suchmaschine (z.B. Google oder </a:t>
            </a:r>
            <a:r>
              <a:rPr lang="de-DE" altLang="de-DE" dirty="0" err="1">
                <a:latin typeface="Times" panose="02020603050405020304" pitchFamily="18" charset="0"/>
                <a:ea typeface="ＭＳ Ｐゴシック" panose="020B0600070205080204" pitchFamily="34" charset="-128"/>
              </a:rPr>
              <a:t>Qwant</a:t>
            </a:r>
            <a:r>
              <a:rPr lang="de-DE" altLang="de-DE" dirty="0">
                <a:latin typeface="Times" panose="02020603050405020304" pitchFamily="18" charset="0"/>
                <a:ea typeface="ＭＳ Ｐゴシック" panose="020B0600070205080204" pitchFamily="34" charset="-128"/>
              </a:rPr>
              <a:t>) ist für Kinder selbstverständlich. „Googlen“ gehört wie das Atmen zum Überleben. Die Nutzung erfolgt zielsicher und es entwickelt sich eine unbewusst Nutzungsstrategie. Dadurch werden andere Optionen und Funktionen, die die Suchmaschine bietet ausgeblendet. Kinder tun sich oftmals schwer, sich eine andere Suchstrategie anzueignen oder weitere nützliche Funktionen zu erkennen (z. B. nach Creative Commons-Inhalten suchen, Umgekehrte Bildersuche…).</a:t>
            </a:r>
            <a:r>
              <a:rPr lang="de-AT" altLang="de-DE" dirty="0">
                <a:latin typeface="Times" panose="02020603050405020304" pitchFamily="18" charset="0"/>
                <a:ea typeface="ＭＳ Ｐゴシック" panose="020B0600070205080204" pitchFamily="34" charset="-128"/>
              </a:rPr>
              <a:t> </a:t>
            </a:r>
          </a:p>
          <a:p>
            <a:endParaRPr lang="de-AT" altLang="de-DE" dirty="0">
              <a:latin typeface="Times" panose="02020603050405020304" pitchFamily="18" charset="0"/>
              <a:ea typeface="ＭＳ Ｐゴシック" panose="020B0600070205080204" pitchFamily="34" charset="-128"/>
            </a:endParaRPr>
          </a:p>
          <a:p>
            <a:r>
              <a:rPr lang="de-DE" altLang="de-DE" b="1" dirty="0">
                <a:latin typeface="Times" panose="02020603050405020304" pitchFamily="18" charset="0"/>
                <a:ea typeface="ＭＳ Ｐゴシック" panose="020B0600070205080204" pitchFamily="34" charset="-128"/>
              </a:rPr>
              <a:t>Telefonieren</a:t>
            </a:r>
            <a:r>
              <a:rPr lang="de-DE" altLang="de-DE" b="1" baseline="0" dirty="0">
                <a:latin typeface="Times" panose="02020603050405020304" pitchFamily="18" charset="0"/>
                <a:ea typeface="ＭＳ Ｐゴシック" panose="020B0600070205080204" pitchFamily="34" charset="-128"/>
              </a:rPr>
              <a:t> </a:t>
            </a:r>
            <a:r>
              <a:rPr lang="de-DE" altLang="de-DE" b="1" dirty="0">
                <a:latin typeface="Times" panose="02020603050405020304" pitchFamily="18" charset="0"/>
                <a:ea typeface="ＭＳ Ｐゴシック" panose="020B0600070205080204" pitchFamily="34" charset="-128"/>
              </a:rPr>
              <a:t>online</a:t>
            </a:r>
            <a:r>
              <a:rPr lang="de-DE" altLang="de-DE" dirty="0">
                <a:latin typeface="Times" panose="02020603050405020304" pitchFamily="18" charset="0"/>
                <a:ea typeface="ＭＳ Ｐゴシック" panose="020B0600070205080204" pitchFamily="34" charset="-128"/>
              </a:rPr>
              <a:t>: Viele Telefonate werden heutzutage nur mehr Online durchgeführt. Jeder großer Messenger (WhatsApp, Facebook, …) hat mittlerweile die entsprechende Funktionalität integriert. </a:t>
            </a:r>
            <a:endParaRPr lang="de-AT" altLang="de-DE" dirty="0">
              <a:latin typeface="Times" panose="02020603050405020304" pitchFamily="18" charset="0"/>
              <a:ea typeface="ＭＳ Ｐゴシック" panose="020B0600070205080204" pitchFamily="34" charset="-128"/>
            </a:endParaRPr>
          </a:p>
        </p:txBody>
      </p:sp>
      <p:sp>
        <p:nvSpPr>
          <p:cNvPr id="4" name="Foliennummernplatzhalter 3"/>
          <p:cNvSpPr>
            <a:spLocks noGrp="1"/>
          </p:cNvSpPr>
          <p:nvPr>
            <p:ph type="sldNum" sz="quarter" idx="10"/>
          </p:nvPr>
        </p:nvSpPr>
        <p:spPr/>
        <p:txBody>
          <a:bodyPr/>
          <a:lstStyle/>
          <a:p>
            <a:fld id="{5BC9136F-CA9D-4FE5-85DC-58A8F95C26FC}" type="slidenum">
              <a:rPr lang="de-AT" smtClean="0"/>
              <a:t>6</a:t>
            </a:fld>
            <a:endParaRPr lang="de-AT"/>
          </a:p>
        </p:txBody>
      </p:sp>
    </p:spTree>
    <p:extLst>
      <p:ext uri="{BB962C8B-B14F-4D97-AF65-F5344CB8AC3E}">
        <p14:creationId xmlns:p14="http://schemas.microsoft.com/office/powerpoint/2010/main" val="5114790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b="1" dirty="0"/>
              <a:t>TV und Video: </a:t>
            </a:r>
            <a:r>
              <a:rPr lang="de-AT" dirty="0"/>
              <a:t>YouTube, Netflix, </a:t>
            </a:r>
            <a:r>
              <a:rPr lang="de-AT" dirty="0" err="1"/>
              <a:t>amazon</a:t>
            </a:r>
            <a:r>
              <a:rPr lang="de-AT" dirty="0"/>
              <a:t> prime </a:t>
            </a:r>
            <a:r>
              <a:rPr lang="de-AT" dirty="0" err="1"/>
              <a:t>video</a:t>
            </a:r>
            <a:r>
              <a:rPr lang="de-AT" dirty="0"/>
              <a:t>, </a:t>
            </a:r>
            <a:r>
              <a:rPr lang="de-AT" dirty="0" err="1"/>
              <a:t>dazn</a:t>
            </a:r>
            <a:r>
              <a:rPr lang="de-AT" dirty="0"/>
              <a:t>, </a:t>
            </a:r>
            <a:r>
              <a:rPr lang="de-AT" dirty="0" err="1"/>
              <a:t>sky</a:t>
            </a:r>
            <a:r>
              <a:rPr lang="de-AT" dirty="0"/>
              <a:t>, Disney +</a:t>
            </a:r>
          </a:p>
          <a:p>
            <a:r>
              <a:rPr lang="de-AT" b="1" dirty="0"/>
              <a:t>Musik: </a:t>
            </a:r>
            <a:r>
              <a:rPr lang="de-AT" dirty="0" err="1"/>
              <a:t>spotify</a:t>
            </a:r>
            <a:r>
              <a:rPr lang="de-AT" dirty="0"/>
              <a:t>, </a:t>
            </a:r>
            <a:r>
              <a:rPr lang="de-AT" dirty="0" err="1"/>
              <a:t>apple</a:t>
            </a:r>
            <a:r>
              <a:rPr lang="de-AT" dirty="0"/>
              <a:t> </a:t>
            </a:r>
            <a:r>
              <a:rPr lang="de-AT" dirty="0" err="1"/>
              <a:t>music</a:t>
            </a:r>
            <a:r>
              <a:rPr lang="de-AT" dirty="0"/>
              <a:t>, </a:t>
            </a:r>
            <a:r>
              <a:rPr lang="de-AT" dirty="0" err="1"/>
              <a:t>soundcloud</a:t>
            </a:r>
            <a:endParaRPr lang="de-AT" dirty="0"/>
          </a:p>
          <a:p>
            <a:pPr marL="0" indent="0">
              <a:buFont typeface="Arial" panose="020B0604020202020204" pitchFamily="34" charset="0"/>
              <a:buNone/>
            </a:pPr>
            <a:r>
              <a:rPr lang="de-AT" b="1" dirty="0"/>
              <a:t>Spiele:</a:t>
            </a:r>
            <a:r>
              <a:rPr lang="de-AT" dirty="0"/>
              <a:t> </a:t>
            </a:r>
            <a:r>
              <a:rPr lang="de-DE" sz="1200" dirty="0" err="1">
                <a:latin typeface="Gill Sans MT" panose="020B0502020104020203" pitchFamily="34" charset="0"/>
              </a:rPr>
              <a:t>Fortnite</a:t>
            </a:r>
            <a:r>
              <a:rPr lang="de-DE" sz="1200" dirty="0">
                <a:latin typeface="Gill Sans MT" panose="020B0502020104020203" pitchFamily="34" charset="0"/>
              </a:rPr>
              <a:t>, </a:t>
            </a:r>
            <a:r>
              <a:rPr lang="de-DE" sz="1200" dirty="0" err="1">
                <a:latin typeface="Gill Sans MT" panose="020B0502020104020203" pitchFamily="34" charset="0"/>
              </a:rPr>
              <a:t>ClashRoyal</a:t>
            </a:r>
            <a:r>
              <a:rPr lang="de-DE" sz="1200" dirty="0">
                <a:latin typeface="Gill Sans MT" panose="020B0502020104020203" pitchFamily="34" charset="0"/>
              </a:rPr>
              <a:t>, R6, GTA5, </a:t>
            </a:r>
            <a:r>
              <a:rPr lang="de-DE" sz="1200" dirty="0" err="1">
                <a:latin typeface="Gill Sans MT" panose="020B0502020104020203" pitchFamily="34" charset="0"/>
              </a:rPr>
              <a:t>ApexLegend</a:t>
            </a:r>
            <a:r>
              <a:rPr lang="de-DE" sz="1200" dirty="0">
                <a:latin typeface="Gill Sans MT" panose="020B0502020104020203" pitchFamily="34" charset="0"/>
              </a:rPr>
              <a:t>, Battlefield, CSGO, COD, Raft, Minecraft, </a:t>
            </a:r>
            <a:r>
              <a:rPr lang="de-DE" sz="1200" dirty="0" err="1">
                <a:latin typeface="Gill Sans MT" panose="020B0502020104020203" pitchFamily="34" charset="0"/>
              </a:rPr>
              <a:t>PubG</a:t>
            </a:r>
            <a:r>
              <a:rPr lang="de-DE" sz="1200" dirty="0">
                <a:latin typeface="Gill Sans MT" panose="020B0502020104020203" pitchFamily="34" charset="0"/>
              </a:rPr>
              <a:t>, </a:t>
            </a:r>
            <a:r>
              <a:rPr lang="de-DE" sz="1200" dirty="0" err="1">
                <a:latin typeface="Gill Sans MT" panose="020B0502020104020203" pitchFamily="34" charset="0"/>
              </a:rPr>
              <a:t>Brawl</a:t>
            </a:r>
            <a:r>
              <a:rPr lang="de-DE" sz="1200" dirty="0">
                <a:latin typeface="Gill Sans MT" panose="020B0502020104020203" pitchFamily="34" charset="0"/>
              </a:rPr>
              <a:t> Stars, </a:t>
            </a:r>
            <a:r>
              <a:rPr lang="de-DE" sz="1200" dirty="0" err="1">
                <a:latin typeface="Gill Sans MT" panose="020B0502020104020203" pitchFamily="34" charset="0"/>
              </a:rPr>
              <a:t>Among</a:t>
            </a:r>
            <a:r>
              <a:rPr lang="de-DE" sz="1200" dirty="0">
                <a:latin typeface="Gill Sans MT" panose="020B0502020104020203" pitchFamily="34" charset="0"/>
              </a:rPr>
              <a:t> </a:t>
            </a:r>
            <a:r>
              <a:rPr lang="de-DE" sz="1200" dirty="0" err="1">
                <a:latin typeface="Gill Sans MT" panose="020B0502020104020203" pitchFamily="34" charset="0"/>
              </a:rPr>
              <a:t>Us</a:t>
            </a:r>
            <a:r>
              <a:rPr lang="de-DE" sz="1200" dirty="0">
                <a:latin typeface="Gill Sans MT" panose="020B0502020104020203" pitchFamily="34" charset="0"/>
              </a:rPr>
              <a:t>, </a:t>
            </a:r>
            <a:r>
              <a:rPr lang="de-DE" sz="1200" dirty="0" err="1">
                <a:latin typeface="Gill Sans MT" panose="020B0502020104020203" pitchFamily="34" charset="0"/>
              </a:rPr>
              <a:t>Roblox</a:t>
            </a:r>
            <a:endParaRPr lang="de-DE" sz="1200" dirty="0">
              <a:latin typeface="Gill Sans MT" panose="020B0502020104020203" pitchFamily="34" charset="0"/>
            </a:endParaRPr>
          </a:p>
          <a:p>
            <a:pPr marL="0" indent="0">
              <a:buFont typeface="Arial" panose="020B0604020202020204" pitchFamily="34" charset="0"/>
              <a:buNone/>
            </a:pPr>
            <a:r>
              <a:rPr lang="de-DE" sz="1200" b="1" dirty="0">
                <a:latin typeface="Gill Sans MT" panose="020B0502020104020203" pitchFamily="34" charset="0"/>
              </a:rPr>
              <a:t>Kommunikative Spiele: </a:t>
            </a:r>
            <a:r>
              <a:rPr lang="de-DE" sz="1200" dirty="0">
                <a:latin typeface="Gill Sans MT" panose="020B0502020104020203" pitchFamily="34" charset="0"/>
              </a:rPr>
              <a:t>Twitch, </a:t>
            </a:r>
            <a:r>
              <a:rPr lang="de-DE" sz="1200" dirty="0" err="1">
                <a:latin typeface="Gill Sans MT" panose="020B0502020104020203" pitchFamily="34" charset="0"/>
              </a:rPr>
              <a:t>Discord</a:t>
            </a:r>
            <a:r>
              <a:rPr lang="de-DE" sz="1200" dirty="0">
                <a:latin typeface="Gill Sans MT" panose="020B0502020104020203" pitchFamily="34" charset="0"/>
              </a:rPr>
              <a:t>, Steam, Team </a:t>
            </a:r>
            <a:r>
              <a:rPr lang="de-DE" sz="1200" dirty="0" err="1">
                <a:latin typeface="Gill Sans MT" panose="020B0502020104020203" pitchFamily="34" charset="0"/>
              </a:rPr>
              <a:t>Speak</a:t>
            </a:r>
            <a:r>
              <a:rPr lang="de-DE" sz="1200" dirty="0">
                <a:latin typeface="Gill Sans MT" panose="020B0502020104020203" pitchFamily="34" charset="0"/>
              </a:rPr>
              <a:t>, </a:t>
            </a:r>
            <a:r>
              <a:rPr lang="de-DE" sz="1200" dirty="0" err="1">
                <a:latin typeface="Gill Sans MT" panose="020B0502020104020203" pitchFamily="34" charset="0"/>
              </a:rPr>
              <a:t>Bunch</a:t>
            </a:r>
            <a:endParaRPr lang="de-DE" sz="1200" dirty="0">
              <a:latin typeface="Gill Sans MT" panose="020B0502020104020203" pitchFamily="34" charset="0"/>
            </a:endParaRPr>
          </a:p>
          <a:p>
            <a:pPr marL="0" indent="0">
              <a:buFont typeface="Arial" panose="020B0604020202020204" pitchFamily="34" charset="0"/>
              <a:buNone/>
            </a:pPr>
            <a:r>
              <a:rPr lang="de-DE" sz="1200" b="1" dirty="0">
                <a:latin typeface="Gill Sans MT" panose="020B0502020104020203" pitchFamily="34" charset="0"/>
              </a:rPr>
              <a:t>Soziale Netzwerke:</a:t>
            </a:r>
            <a:r>
              <a:rPr lang="de-DE" sz="1200" dirty="0">
                <a:latin typeface="Gill Sans MT" panose="020B0502020104020203" pitchFamily="34" charset="0"/>
              </a:rPr>
              <a:t> Snapchat, Instagram, WhatsApp, Twitter, Facebook, Reddit, Pinterest, </a:t>
            </a:r>
            <a:r>
              <a:rPr lang="de-DE" sz="1200" dirty="0" err="1">
                <a:latin typeface="Gill Sans MT" panose="020B0502020104020203" pitchFamily="34" charset="0"/>
              </a:rPr>
              <a:t>Houseparty</a:t>
            </a:r>
            <a:r>
              <a:rPr lang="de-DE" sz="1200" dirty="0">
                <a:latin typeface="Gill Sans MT" panose="020B0502020104020203" pitchFamily="34" charset="0"/>
              </a:rPr>
              <a:t>, </a:t>
            </a:r>
            <a:r>
              <a:rPr lang="de-DE" sz="1200" dirty="0" err="1">
                <a:latin typeface="Gill Sans MT" panose="020B0502020104020203" pitchFamily="34" charset="0"/>
              </a:rPr>
              <a:t>Tellonym</a:t>
            </a:r>
            <a:r>
              <a:rPr lang="de-DE" sz="1200" dirty="0">
                <a:latin typeface="Gill Sans MT" panose="020B0502020104020203" pitchFamily="34" charset="0"/>
              </a:rPr>
              <a:t>, </a:t>
            </a:r>
            <a:r>
              <a:rPr lang="de-DE" sz="1200" dirty="0" err="1">
                <a:latin typeface="Gill Sans MT" panose="020B0502020104020203" pitchFamily="34" charset="0"/>
              </a:rPr>
              <a:t>TikTok</a:t>
            </a:r>
            <a:endParaRPr lang="de-DE" sz="1200" dirty="0">
              <a:latin typeface="Gill Sans MT" panose="020B0502020104020203" pitchFamily="34" charset="0"/>
            </a:endParaRPr>
          </a:p>
          <a:p>
            <a:pPr marL="0" indent="0">
              <a:buFont typeface="Arial" panose="020B0604020202020204" pitchFamily="34" charset="0"/>
              <a:buNone/>
            </a:pPr>
            <a:endParaRPr lang="de-DE" sz="1200" dirty="0">
              <a:latin typeface="Gill Sans MT" panose="020B0502020104020203" pitchFamily="34" charset="0"/>
            </a:endParaRPr>
          </a:p>
          <a:p>
            <a:endParaRPr lang="de-AT" dirty="0"/>
          </a:p>
        </p:txBody>
      </p:sp>
      <p:sp>
        <p:nvSpPr>
          <p:cNvPr id="4" name="Foliennummernplatzhalter 3"/>
          <p:cNvSpPr>
            <a:spLocks noGrp="1"/>
          </p:cNvSpPr>
          <p:nvPr>
            <p:ph type="sldNum" sz="quarter" idx="5"/>
          </p:nvPr>
        </p:nvSpPr>
        <p:spPr/>
        <p:txBody>
          <a:bodyPr/>
          <a:lstStyle/>
          <a:p>
            <a:fld id="{5BC9136F-CA9D-4FE5-85DC-58A8F95C26FC}" type="slidenum">
              <a:rPr lang="de-AT" smtClean="0"/>
              <a:t>7</a:t>
            </a:fld>
            <a:endParaRPr lang="de-AT"/>
          </a:p>
        </p:txBody>
      </p:sp>
    </p:spTree>
    <p:extLst>
      <p:ext uri="{BB962C8B-B14F-4D97-AF65-F5344CB8AC3E}">
        <p14:creationId xmlns:p14="http://schemas.microsoft.com/office/powerpoint/2010/main" val="5339898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https://www.saferinternet.at/services/jugend-internet-monitor/</a:t>
            </a:r>
          </a:p>
        </p:txBody>
      </p:sp>
      <p:sp>
        <p:nvSpPr>
          <p:cNvPr id="4" name="Foliennummernplatzhalter 3"/>
          <p:cNvSpPr>
            <a:spLocks noGrp="1"/>
          </p:cNvSpPr>
          <p:nvPr>
            <p:ph type="sldNum" sz="quarter" idx="5"/>
          </p:nvPr>
        </p:nvSpPr>
        <p:spPr/>
        <p:txBody>
          <a:bodyPr/>
          <a:lstStyle/>
          <a:p>
            <a:fld id="{5BC9136F-CA9D-4FE5-85DC-58A8F95C26FC}" type="slidenum">
              <a:rPr lang="de-AT" smtClean="0"/>
              <a:t>8</a:t>
            </a:fld>
            <a:endParaRPr lang="de-AT"/>
          </a:p>
        </p:txBody>
      </p:sp>
    </p:spTree>
    <p:extLst>
      <p:ext uri="{BB962C8B-B14F-4D97-AF65-F5344CB8AC3E}">
        <p14:creationId xmlns:p14="http://schemas.microsoft.com/office/powerpoint/2010/main" val="1296234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altLang="de-DE" dirty="0">
                <a:latin typeface="Arial" panose="020B0604020202020204" pitchFamily="34" charset="0"/>
                <a:ea typeface="ＭＳ Ｐゴシック" panose="020B0600070205080204" pitchFamily="34" charset="-128"/>
              </a:rPr>
              <a:t>Um Risiken zu vermeiden und einzudämmen, sind Aufklärung und eine vertrauensvolle Beziehung zu Eltern oder anderen Vertrauenspersonen für die Jugendlichen wichtig. </a:t>
            </a:r>
          </a:p>
          <a:p>
            <a:endParaRPr lang="de-AT" altLang="de-DE" dirty="0">
              <a:latin typeface="Arial" panose="020B0604020202020204" pitchFamily="34" charset="0"/>
              <a:ea typeface="ＭＳ Ｐゴシック" panose="020B0600070205080204" pitchFamily="34" charset="-128"/>
            </a:endParaRPr>
          </a:p>
          <a:p>
            <a:r>
              <a:rPr lang="de-AT" altLang="de-DE" dirty="0">
                <a:latin typeface="Arial" panose="020B0604020202020204" pitchFamily="34" charset="0"/>
                <a:ea typeface="ＭＳ Ｐゴシック" panose="020B0600070205080204" pitchFamily="34" charset="-128"/>
              </a:rPr>
              <a:t>Risiken auf die Kinder in Netz stoßen: </a:t>
            </a:r>
          </a:p>
          <a:p>
            <a:pPr marL="0" marR="0" lvl="0" indent="0" algn="l" defTabSz="914400" rtl="0" eaLnBrk="1" fontAlgn="auto" latinLnBrk="0" hangingPunct="1">
              <a:lnSpc>
                <a:spcPct val="100000"/>
              </a:lnSpc>
              <a:spcBef>
                <a:spcPts val="0"/>
              </a:spcBef>
              <a:spcAft>
                <a:spcPts val="0"/>
              </a:spcAft>
              <a:buClrTx/>
              <a:buSzTx/>
              <a:buFontTx/>
              <a:buNone/>
              <a:tabLst/>
              <a:defRPr/>
            </a:pPr>
            <a:r>
              <a:rPr lang="de-AT" altLang="de-DE" b="1" dirty="0">
                <a:latin typeface="Arial" panose="020B0604020202020204" pitchFamily="34" charset="0"/>
                <a:ea typeface="ＭＳ Ｐゴシック" panose="020B0600070205080204" pitchFamily="34" charset="-128"/>
              </a:rPr>
              <a:t>Cyber-Mobbing </a:t>
            </a:r>
            <a:r>
              <a:rPr lang="de-AT" altLang="de-DE" dirty="0">
                <a:latin typeface="Arial" panose="020B0604020202020204" pitchFamily="34" charset="0"/>
                <a:ea typeface="ＭＳ Ｐゴシック" panose="020B0600070205080204" pitchFamily="34" charset="-128"/>
              </a:rPr>
              <a:t>meint das absichtliche Beleidigen, Bloßstellen</a:t>
            </a:r>
            <a:r>
              <a:rPr lang="de-AT" altLang="de-DE" baseline="0" dirty="0">
                <a:latin typeface="Arial" panose="020B0604020202020204" pitchFamily="34" charset="0"/>
                <a:ea typeface="ＭＳ Ｐゴシック" panose="020B0600070205080204" pitchFamily="34" charset="-128"/>
              </a:rPr>
              <a:t> oder Belästigen über Internet und Handy – meist über einen längeren Zeitraum hinweg. Cyber-Mobbing kann rund um die Uhr stattfinden und online schnell viele Leute erreichen. Beispiele für Cyber-Mobbing: Beschimpfungen in Facebook-Kommentaren oder WhatsApp-Gruppen, Fake-Profile in Sozialen Netzwerken, beschämende Videos auf YouTube, Ausschluss aus Gruppen, Verbreiten von Lügen etc. Nehmen Sie Ihr Kind unbedingt ernst! Hilfe bietet im Ernstfall die Notrufnummer 147 Rat auf Draht (einfach 147 wählen oder online unter </a:t>
            </a:r>
            <a:r>
              <a:rPr lang="de-AT" altLang="de-DE" u="sng" baseline="0" dirty="0">
                <a:latin typeface="Arial" panose="020B0604020202020204" pitchFamily="34" charset="0"/>
                <a:ea typeface="ＭＳ Ｐゴシック" panose="020B0600070205080204" pitchFamily="34" charset="-128"/>
              </a:rPr>
              <a:t>www.rataufdraht.at</a:t>
            </a:r>
            <a:r>
              <a:rPr lang="de-AT" altLang="de-DE" baseline="0" dirty="0">
                <a:latin typeface="Arial" panose="020B0604020202020204" pitchFamily="34" charset="0"/>
                <a:ea typeface="ＭＳ Ｐゴシック" panose="020B0600070205080204" pitchFamily="34" charset="-128"/>
              </a:rPr>
              <a:t>). Blockieren Sie gemeinsam mit Ihrem Kind die TäterInnen in den Sozialen Netzwerken und sammeln Sie Beweise (z. B. Screenshots). Seit 1.1.2016 ist Cyber-Mobbing ein eigener Straftatbestand im österreichischen Strafgesetzbuch – erstatten Sie in schlimmen Fällen Anzeige.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altLang="de-DE" baseline="0" dirty="0">
              <a:latin typeface="Arial" panose="020B0604020202020204" pitchFamily="34" charset="0"/>
              <a:ea typeface="ＭＳ Ｐゴシック" panose="020B0600070205080204" pitchFamily="34" charset="-128"/>
            </a:endParaRPr>
          </a:p>
          <a:p>
            <a:r>
              <a:rPr lang="de-AT" b="1" dirty="0">
                <a:solidFill>
                  <a:schemeClr val="tx1"/>
                </a:solidFill>
                <a:latin typeface="Gill Sans MT" panose="020B0502020104020203" pitchFamily="34" charset="0"/>
              </a:rPr>
              <a:t>Was ist </a:t>
            </a:r>
            <a:r>
              <a:rPr lang="de-AT" b="1" dirty="0" err="1">
                <a:solidFill>
                  <a:schemeClr val="tx1"/>
                </a:solidFill>
                <a:latin typeface="Gill Sans MT" panose="020B0502020104020203" pitchFamily="34" charset="0"/>
              </a:rPr>
              <a:t>Smack</a:t>
            </a:r>
            <a:r>
              <a:rPr lang="de-AT" b="1" dirty="0">
                <a:solidFill>
                  <a:schemeClr val="tx1"/>
                </a:solidFill>
                <a:latin typeface="Gill Sans MT" panose="020B0502020104020203" pitchFamily="34" charset="0"/>
              </a:rPr>
              <a:t>/</a:t>
            </a:r>
            <a:r>
              <a:rPr lang="de-AT" b="1" dirty="0" err="1">
                <a:solidFill>
                  <a:schemeClr val="tx1"/>
                </a:solidFill>
                <a:latin typeface="Gill Sans MT" panose="020B0502020104020203" pitchFamily="34" charset="0"/>
              </a:rPr>
              <a:t>Slap</a:t>
            </a:r>
            <a:r>
              <a:rPr lang="de-AT" b="1" dirty="0">
                <a:solidFill>
                  <a:schemeClr val="tx1"/>
                </a:solidFill>
                <a:latin typeface="Gill Sans MT" panose="020B0502020104020203" pitchFamily="34" charset="0"/>
              </a:rPr>
              <a:t> Cam?</a:t>
            </a:r>
          </a:p>
          <a:p>
            <a:r>
              <a:rPr lang="de-AT" altLang="de-DE" dirty="0">
                <a:solidFill>
                  <a:schemeClr val="tx1"/>
                </a:solidFill>
                <a:latin typeface="Gill Sans MT" panose="020B0502020104020203" pitchFamily="34" charset="0"/>
                <a:ea typeface="ＭＳ Ｐゴシック" panose="020B0600070205080204" pitchFamily="34" charset="-128"/>
              </a:rPr>
              <a:t>Angriffe auf Personen, die mit dem Handy mitgefilmt und anschließend verbreitet werden</a:t>
            </a:r>
            <a:endParaRPr lang="de-DE" dirty="0">
              <a:solidFill>
                <a:schemeClr val="tx1"/>
              </a:solidFill>
              <a:latin typeface="Gill Sans MT" panose="020B05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AT" altLang="de-DE" dirty="0">
              <a:latin typeface="Arial" panose="020B0604020202020204" pitchFamily="34"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AT" altLang="de-DE" dirty="0">
                <a:latin typeface="Arial" panose="020B0604020202020204" pitchFamily="34" charset="0"/>
                <a:ea typeface="ＭＳ Ｐゴシック" panose="020B0600070205080204" pitchFamily="34" charset="-128"/>
              </a:rPr>
              <a:t>Das Phänomen </a:t>
            </a:r>
            <a:r>
              <a:rPr lang="de-AT" altLang="de-DE" b="1" dirty="0">
                <a:latin typeface="Arial" panose="020B0604020202020204" pitchFamily="34" charset="0"/>
                <a:ea typeface="ＭＳ Ｐゴシック" panose="020B0600070205080204" pitchFamily="34" charset="-128"/>
              </a:rPr>
              <a:t>Cyber-Grooming</a:t>
            </a:r>
            <a:r>
              <a:rPr lang="de-AT" altLang="de-DE" dirty="0">
                <a:latin typeface="Arial" panose="020B0604020202020204" pitchFamily="34" charset="0"/>
                <a:ea typeface="ＭＳ Ｐゴシック" panose="020B0600070205080204" pitchFamily="34" charset="-128"/>
              </a:rPr>
              <a:t> lässt sich oftmals vermeiden, wenn Jugendliche einfache Chatregeln befolgen und sich v. a. niemals alleine mit Fremden treffen. Möglichkeiten, um sicher zu stellen, dass die Person am Ende der Leitung wirklich auch ein Jugendlicher ist: jugendliche Sprache, Schreib- und Grammatikfehler, Themen (wie schnell und kompetent antwortet die Person zu spezifischen Themen), Webcam, …</a:t>
            </a:r>
          </a:p>
          <a:p>
            <a:endParaRPr lang="de-AT" altLang="de-DE" dirty="0">
              <a:latin typeface="Arial" panose="020B0604020202020204" pitchFamily="34" charset="0"/>
              <a:ea typeface="ＭＳ Ｐゴシック" panose="020B0600070205080204" pitchFamily="34" charset="-128"/>
            </a:endParaRPr>
          </a:p>
          <a:p>
            <a:r>
              <a:rPr lang="de-AT" b="1" dirty="0">
                <a:solidFill>
                  <a:schemeClr val="tx1"/>
                </a:solidFill>
                <a:latin typeface="Gill Sans MT" panose="020B0502020104020203" pitchFamily="34" charset="0"/>
              </a:rPr>
              <a:t>Was ist </a:t>
            </a:r>
            <a:r>
              <a:rPr lang="de-AT" b="1" dirty="0" err="1">
                <a:solidFill>
                  <a:schemeClr val="tx1"/>
                </a:solidFill>
                <a:latin typeface="Gill Sans MT" panose="020B0502020104020203" pitchFamily="34" charset="0"/>
              </a:rPr>
              <a:t>Sextortion</a:t>
            </a:r>
            <a:r>
              <a:rPr lang="de-AT" b="1" dirty="0">
                <a:solidFill>
                  <a:schemeClr val="tx1"/>
                </a:solidFill>
                <a:latin typeface="Gill Sans MT" panose="020B0502020104020203" pitchFamily="34" charset="0"/>
              </a:rPr>
              <a:t>?</a:t>
            </a:r>
          </a:p>
          <a:p>
            <a:r>
              <a:rPr lang="de-AT" dirty="0">
                <a:solidFill>
                  <a:schemeClr val="tx1"/>
                </a:solidFill>
                <a:latin typeface="Gill Sans MT" panose="020B0502020104020203" pitchFamily="34" charset="0"/>
                <a:cs typeface="Arial" pitchFamily="34" charset="0"/>
              </a:rPr>
              <a:t>Betrugsmasche, bei der Opfer nach Video-Sex-Chats mit den Aufnahmen erpresst werden</a:t>
            </a:r>
          </a:p>
          <a:p>
            <a:endParaRPr lang="de-AT" dirty="0">
              <a:solidFill>
                <a:schemeClr val="tx1"/>
              </a:solidFill>
              <a:latin typeface="Gill Sans MT" panose="020B0502020104020203" pitchFamily="34" charset="0"/>
              <a:cs typeface="Arial" pitchFamily="34" charset="0"/>
            </a:endParaRPr>
          </a:p>
          <a:p>
            <a:endParaRPr lang="de-AT" dirty="0">
              <a:solidFill>
                <a:schemeClr val="tx1"/>
              </a:solidFill>
              <a:latin typeface="Gill Sans MT" panose="020B0502020104020203" pitchFamily="34" charset="0"/>
              <a:cs typeface="Arial" pitchFamily="34" charset="0"/>
            </a:endParaRPr>
          </a:p>
          <a:p>
            <a:endParaRPr lang="de-AT" altLang="de-DE" dirty="0">
              <a:latin typeface="Arial" panose="020B0604020202020204" pitchFamily="34" charset="0"/>
              <a:ea typeface="ＭＳ Ｐゴシック" panose="020B0600070205080204" pitchFamily="34" charset="-128"/>
            </a:endParaRPr>
          </a:p>
          <a:p>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9</a:t>
            </a:fld>
            <a:endParaRPr lang="de-AT"/>
          </a:p>
        </p:txBody>
      </p:sp>
    </p:spTree>
    <p:extLst>
      <p:ext uri="{BB962C8B-B14F-4D97-AF65-F5344CB8AC3E}">
        <p14:creationId xmlns:p14="http://schemas.microsoft.com/office/powerpoint/2010/main" val="424387343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192753" y="3831903"/>
            <a:ext cx="8748969" cy="1806819"/>
          </a:xfrm>
        </p:spPr>
        <p:txBody>
          <a:bodyPr anchor="b">
            <a:normAutofit/>
          </a:bodyPr>
          <a:lstStyle>
            <a:lvl1pPr algn="l">
              <a:defRPr sz="3600" b="1">
                <a:solidFill>
                  <a:schemeClr val="bg1"/>
                </a:solidFill>
              </a:defRPr>
            </a:lvl1pPr>
          </a:lstStyle>
          <a:p>
            <a:r>
              <a:rPr lang="de-DE" dirty="0"/>
              <a:t>Titelmasterformat durch Klicken bearbeiten</a:t>
            </a:r>
            <a:endParaRPr lang="en-US" dirty="0"/>
          </a:p>
        </p:txBody>
      </p:sp>
      <p:pic>
        <p:nvPicPr>
          <p:cNvPr id="5" name="Grafik 4">
            <a:extLst>
              <a:ext uri="{FF2B5EF4-FFF2-40B4-BE49-F238E27FC236}">
                <a16:creationId xmlns:a16="http://schemas.microsoft.com/office/drawing/2014/main" id="{8EF5F417-A486-4E8E-9400-A5701B6ADE4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763" y="-1"/>
            <a:ext cx="9144000" cy="6421351"/>
          </a:xfrm>
          <a:prstGeom prst="rect">
            <a:avLst/>
          </a:prstGeom>
        </p:spPr>
      </p:pic>
      <p:pic>
        <p:nvPicPr>
          <p:cNvPr id="3" name="Grafik 2" descr="Ein Bild, das Text enthält.&#10;&#10;Automatisch generierte Beschreibung">
            <a:extLst>
              <a:ext uri="{FF2B5EF4-FFF2-40B4-BE49-F238E27FC236}">
                <a16:creationId xmlns:a16="http://schemas.microsoft.com/office/drawing/2014/main" id="{6409BF08-4BDD-6305-607D-BD9E939E720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09587" y="6508192"/>
            <a:ext cx="1227101" cy="257440"/>
          </a:xfrm>
          <a:prstGeom prst="rect">
            <a:avLst/>
          </a:prstGeom>
        </p:spPr>
      </p:pic>
      <p:pic>
        <p:nvPicPr>
          <p:cNvPr id="4" name="Grafik 3">
            <a:extLst>
              <a:ext uri="{FF2B5EF4-FFF2-40B4-BE49-F238E27FC236}">
                <a16:creationId xmlns:a16="http://schemas.microsoft.com/office/drawing/2014/main" id="{D2B187A2-1F61-1BCD-0AF4-5F6AB46CDD0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167722" y="6449955"/>
            <a:ext cx="1227101" cy="410808"/>
          </a:xfrm>
          <a:prstGeom prst="rect">
            <a:avLst/>
          </a:prstGeom>
        </p:spPr>
      </p:pic>
      <p:pic>
        <p:nvPicPr>
          <p:cNvPr id="6" name="Grafik 5" descr="Ein Bild, das Text enthält.&#10;&#10;Automatisch generierte Beschreibung">
            <a:extLst>
              <a:ext uri="{FF2B5EF4-FFF2-40B4-BE49-F238E27FC236}">
                <a16:creationId xmlns:a16="http://schemas.microsoft.com/office/drawing/2014/main" id="{231420D1-DB2B-FC85-4B86-A0576664F71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111133" y="6462141"/>
            <a:ext cx="997441" cy="179156"/>
          </a:xfrm>
          <a:prstGeom prst="rect">
            <a:avLst/>
          </a:prstGeom>
        </p:spPr>
      </p:pic>
      <p:pic>
        <p:nvPicPr>
          <p:cNvPr id="7" name="Grafik 6">
            <a:extLst>
              <a:ext uri="{FF2B5EF4-FFF2-40B4-BE49-F238E27FC236}">
                <a16:creationId xmlns:a16="http://schemas.microsoft.com/office/drawing/2014/main" id="{863C3936-C406-27D0-5FAC-10CFDF7F238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413832" y="6454196"/>
            <a:ext cx="1080621" cy="295989"/>
          </a:xfrm>
          <a:prstGeom prst="rect">
            <a:avLst/>
          </a:prstGeom>
        </p:spPr>
      </p:pic>
      <p:pic>
        <p:nvPicPr>
          <p:cNvPr id="8" name="Grafik 7">
            <a:extLst>
              <a:ext uri="{FF2B5EF4-FFF2-40B4-BE49-F238E27FC236}">
                <a16:creationId xmlns:a16="http://schemas.microsoft.com/office/drawing/2014/main" id="{33F0A176-508A-8357-F7EC-132CE1752232}"/>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629204" y="6481848"/>
            <a:ext cx="312518" cy="312518"/>
          </a:xfrm>
          <a:prstGeom prst="rect">
            <a:avLst/>
          </a:prstGeom>
        </p:spPr>
      </p:pic>
      <p:pic>
        <p:nvPicPr>
          <p:cNvPr id="9" name="Grafik 8" descr="Ein Bild, das Logo enthält.&#10;&#10;Automatisch generierte Beschreibung">
            <a:extLst>
              <a:ext uri="{FF2B5EF4-FFF2-40B4-BE49-F238E27FC236}">
                <a16:creationId xmlns:a16="http://schemas.microsoft.com/office/drawing/2014/main" id="{721E040C-2760-A259-ADF9-346FAB095A67}"/>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677509" y="6449622"/>
            <a:ext cx="895234" cy="385761"/>
          </a:xfrm>
          <a:prstGeom prst="rect">
            <a:avLst/>
          </a:prstGeom>
        </p:spPr>
      </p:pic>
    </p:spTree>
    <p:extLst>
      <p:ext uri="{BB962C8B-B14F-4D97-AF65-F5344CB8AC3E}">
        <p14:creationId xmlns:p14="http://schemas.microsoft.com/office/powerpoint/2010/main" val="27744570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el ohne Fußzeile">
    <p:spTree>
      <p:nvGrpSpPr>
        <p:cNvPr id="1" name=""/>
        <p:cNvGrpSpPr/>
        <p:nvPr/>
      </p:nvGrpSpPr>
      <p:grpSpPr>
        <a:xfrm>
          <a:off x="0" y="0"/>
          <a:ext cx="0" cy="0"/>
          <a:chOff x="0" y="0"/>
          <a:chExt cx="0" cy="0"/>
        </a:xfrm>
      </p:grpSpPr>
      <p:sp>
        <p:nvSpPr>
          <p:cNvPr id="2" name="Title 1"/>
          <p:cNvSpPr>
            <a:spLocks noGrp="1"/>
          </p:cNvSpPr>
          <p:nvPr>
            <p:ph type="title"/>
          </p:nvPr>
        </p:nvSpPr>
        <p:spPr>
          <a:xfrm>
            <a:off x="475024" y="308177"/>
            <a:ext cx="8515350" cy="898859"/>
          </a:xfrm>
        </p:spPr>
        <p:txBody>
          <a:bodyPr>
            <a:normAutofit/>
          </a:bodyPr>
          <a:lstStyle>
            <a:lvl1pPr>
              <a:defRPr sz="3600">
                <a:solidFill>
                  <a:schemeClr val="bg1"/>
                </a:solidFill>
              </a:defRPr>
            </a:lvl1pPr>
          </a:lstStyle>
          <a:p>
            <a:r>
              <a:rPr lang="de-DE" dirty="0"/>
              <a:t>Titelmasterformat durch Klicken bearbeiten</a:t>
            </a:r>
            <a:endParaRPr lang="en-US" dirty="0"/>
          </a:p>
        </p:txBody>
      </p:sp>
      <p:sp>
        <p:nvSpPr>
          <p:cNvPr id="3" name="Content Placeholder 2"/>
          <p:cNvSpPr>
            <a:spLocks noGrp="1"/>
          </p:cNvSpPr>
          <p:nvPr>
            <p:ph idx="1"/>
          </p:nvPr>
        </p:nvSpPr>
        <p:spPr>
          <a:xfrm>
            <a:off x="475024" y="1394801"/>
            <a:ext cx="7886700" cy="4689475"/>
          </a:xfrm>
        </p:spPr>
        <p:txBody>
          <a:bodyPr/>
          <a:lstStyle>
            <a:lvl1pPr marL="514350" indent="-514350">
              <a:buClr>
                <a:srgbClr val="F39200"/>
              </a:buClr>
              <a:buFont typeface="Wingdings" panose="05000000000000000000" pitchFamily="2" charset="2"/>
              <a:buChar char="§"/>
              <a:defRPr/>
            </a:lvl1pPr>
            <a:lvl2pPr marL="896938" indent="-439738">
              <a:buClr>
                <a:srgbClr val="F39200"/>
              </a:buClr>
              <a:buFont typeface="Wingdings" panose="05000000000000000000" pitchFamily="2" charset="2"/>
              <a:buChar char="§"/>
              <a:defRPr/>
            </a:lvl2pPr>
            <a:lvl3pPr marL="1371600" indent="-457200">
              <a:buClr>
                <a:srgbClr val="F39200"/>
              </a:buClr>
              <a:buFont typeface="Wingdings" panose="05000000000000000000" pitchFamily="2" charset="2"/>
              <a:buChar char="§"/>
              <a:defRPr/>
            </a:lvl3pPr>
            <a:lvl4pPr marL="1600200" indent="-228600">
              <a:buClr>
                <a:srgbClr val="F39200"/>
              </a:buClr>
              <a:buFont typeface="Wingdings" panose="05000000000000000000" pitchFamily="2" charset="2"/>
              <a:buChar char="§"/>
              <a:defRPr/>
            </a:lvl4pPr>
            <a:lvl5pPr marL="2057400" indent="-228600">
              <a:buClr>
                <a:srgbClr val="F39200"/>
              </a:buClr>
              <a:buFont typeface="Wingdings" panose="05000000000000000000" pitchFamily="2" charset="2"/>
              <a:buChar char="§"/>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799476765"/>
      </p:ext>
    </p:extLst>
  </p:cSld>
  <p:clrMapOvr>
    <a:masterClrMapping/>
  </p:clrMapOvr>
  <p:extLst>
    <p:ext uri="{DCECCB84-F9BA-43D5-87BE-67443E8EF086}">
      <p15:sldGuideLst xmlns:p15="http://schemas.microsoft.com/office/powerpoint/2012/main">
        <p15:guide id="1" orient="horz" pos="2160">
          <p15:clr>
            <a:srgbClr val="FBAE40"/>
          </p15:clr>
        </p15:guide>
        <p15:guide id="2" pos="363">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ild ganzflächig">
    <p:spTree>
      <p:nvGrpSpPr>
        <p:cNvPr id="1" name=""/>
        <p:cNvGrpSpPr/>
        <p:nvPr/>
      </p:nvGrpSpPr>
      <p:grpSpPr>
        <a:xfrm>
          <a:off x="0" y="0"/>
          <a:ext cx="0" cy="0"/>
          <a:chOff x="0" y="0"/>
          <a:chExt cx="0" cy="0"/>
        </a:xfrm>
      </p:grpSpPr>
      <p:sp>
        <p:nvSpPr>
          <p:cNvPr id="4" name="Bildplatzhalter 3"/>
          <p:cNvSpPr>
            <a:spLocks noGrp="1"/>
          </p:cNvSpPr>
          <p:nvPr>
            <p:ph type="pic" sz="quarter" idx="10"/>
          </p:nvPr>
        </p:nvSpPr>
        <p:spPr>
          <a:xfrm>
            <a:off x="0" y="0"/>
            <a:ext cx="9144000" cy="6858000"/>
          </a:xfrm>
        </p:spPr>
        <p:txBody>
          <a:bodyPr/>
          <a:lstStyle/>
          <a:p>
            <a:endParaRPr lang="de-AT"/>
          </a:p>
        </p:txBody>
      </p:sp>
    </p:spTree>
    <p:extLst>
      <p:ext uri="{BB962C8B-B14F-4D97-AF65-F5344CB8AC3E}">
        <p14:creationId xmlns:p14="http://schemas.microsoft.com/office/powerpoint/2010/main" val="40308470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44245B-51D1-B945-9C00-E8E57F617098}" type="datetimeFigureOut">
              <a:rPr lang="de-DE" smtClean="0"/>
              <a:t>26.04.2023</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24250F0D-E436-224B-B2CE-7C03D857E6E7}" type="slidenum">
              <a:rPr lang="de-DE" smtClean="0"/>
              <a:t>‹Nr.›</a:t>
            </a:fld>
            <a:endParaRPr lang="de-DE"/>
          </a:p>
        </p:txBody>
      </p:sp>
    </p:spTree>
    <p:extLst>
      <p:ext uri="{BB962C8B-B14F-4D97-AF65-F5344CB8AC3E}">
        <p14:creationId xmlns:p14="http://schemas.microsoft.com/office/powerpoint/2010/main" val="541233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a:xfrm>
            <a:off x="475024" y="308177"/>
            <a:ext cx="8515350" cy="898859"/>
          </a:xfrm>
        </p:spPr>
        <p:txBody>
          <a:bodyPr>
            <a:normAutofit/>
          </a:bodyPr>
          <a:lstStyle>
            <a:lvl1pPr>
              <a:defRPr sz="3600">
                <a:solidFill>
                  <a:srgbClr val="F39200"/>
                </a:solidFill>
              </a:defRPr>
            </a:lvl1pPr>
          </a:lstStyle>
          <a:p>
            <a:r>
              <a:rPr lang="de-DE" dirty="0"/>
              <a:t>Titelmasterformat durch Klicken bearbeiten</a:t>
            </a:r>
            <a:endParaRPr lang="en-US" dirty="0"/>
          </a:p>
        </p:txBody>
      </p:sp>
      <p:sp>
        <p:nvSpPr>
          <p:cNvPr id="3" name="Content Placeholder 2"/>
          <p:cNvSpPr>
            <a:spLocks noGrp="1"/>
          </p:cNvSpPr>
          <p:nvPr>
            <p:ph idx="1"/>
          </p:nvPr>
        </p:nvSpPr>
        <p:spPr>
          <a:xfrm>
            <a:off x="475024" y="1394801"/>
            <a:ext cx="7886700" cy="4689475"/>
          </a:xfrm>
        </p:spPr>
        <p:txBody>
          <a:bodyPr/>
          <a:lstStyle>
            <a:lvl1pPr marL="514350" indent="-514350">
              <a:buClr>
                <a:srgbClr val="F39200"/>
              </a:buClr>
              <a:buFont typeface="Wingdings" panose="05000000000000000000" pitchFamily="2" charset="2"/>
              <a:buChar char="§"/>
              <a:defRPr/>
            </a:lvl1pPr>
            <a:lvl2pPr marL="896938" indent="-439738">
              <a:buClr>
                <a:srgbClr val="F39200"/>
              </a:buClr>
              <a:buFont typeface="Wingdings" panose="05000000000000000000" pitchFamily="2" charset="2"/>
              <a:buChar char="§"/>
              <a:defRPr/>
            </a:lvl2pPr>
            <a:lvl3pPr marL="1371600" indent="-457200">
              <a:buClr>
                <a:srgbClr val="F39200"/>
              </a:buClr>
              <a:buFont typeface="Wingdings" panose="05000000000000000000" pitchFamily="2" charset="2"/>
              <a:buChar char="§"/>
              <a:defRPr/>
            </a:lvl3pPr>
            <a:lvl4pPr marL="1600200" indent="-228600">
              <a:buClr>
                <a:srgbClr val="F39200"/>
              </a:buClr>
              <a:buFont typeface="Wingdings" panose="05000000000000000000" pitchFamily="2" charset="2"/>
              <a:buChar char="§"/>
              <a:defRPr/>
            </a:lvl4pPr>
            <a:lvl5pPr marL="2057400" indent="-228600">
              <a:buClr>
                <a:srgbClr val="F39200"/>
              </a:buClr>
              <a:buFont typeface="Wingdings" panose="05000000000000000000" pitchFamily="2" charset="2"/>
              <a:buChar char="§"/>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3404757290"/>
      </p:ext>
    </p:extLst>
  </p:cSld>
  <p:clrMapOvr>
    <a:masterClrMapping/>
  </p:clrMapOvr>
  <p:extLst>
    <p:ext uri="{DCECCB84-F9BA-43D5-87BE-67443E8EF086}">
      <p15:sldGuideLst xmlns:p15="http://schemas.microsoft.com/office/powerpoint/2012/main">
        <p15:guide id="1" orient="horz" pos="2160">
          <p15:clr>
            <a:srgbClr val="FBAE40"/>
          </p15:clr>
        </p15:guide>
        <p15:guide id="2" pos="36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3893C1D3-05D7-4930-B66F-E7EAA8BD3065}"/>
              </a:ext>
            </a:extLst>
          </p:cNvPr>
          <p:cNvSpPr>
            <a:spLocks noGrp="1"/>
          </p:cNvSpPr>
          <p:nvPr>
            <p:ph type="title"/>
          </p:nvPr>
        </p:nvSpPr>
        <p:spPr>
          <a:xfrm>
            <a:off x="475024" y="308177"/>
            <a:ext cx="8515350" cy="898859"/>
          </a:xfrm>
        </p:spPr>
        <p:txBody>
          <a:bodyPr>
            <a:normAutofit/>
          </a:bodyPr>
          <a:lstStyle>
            <a:lvl1pPr>
              <a:defRPr sz="3600">
                <a:solidFill>
                  <a:srgbClr val="F39200"/>
                </a:solidFill>
              </a:defRPr>
            </a:lvl1pPr>
          </a:lstStyle>
          <a:p>
            <a:r>
              <a:rPr lang="de-DE" dirty="0"/>
              <a:t>Titelmasterformat durch Klicken bearbeiten</a:t>
            </a:r>
            <a:endParaRPr lang="en-US" dirty="0"/>
          </a:p>
        </p:txBody>
      </p:sp>
    </p:spTree>
    <p:extLst>
      <p:ext uri="{BB962C8B-B14F-4D97-AF65-F5344CB8AC3E}">
        <p14:creationId xmlns:p14="http://schemas.microsoft.com/office/powerpoint/2010/main" val="1504867014"/>
      </p:ext>
    </p:extLst>
  </p:cSld>
  <p:clrMapOvr>
    <a:masterClrMapping/>
  </p:clrMapOvr>
  <p:extLst>
    <p:ext uri="{DCECCB84-F9BA-43D5-87BE-67443E8EF086}">
      <p15:sldGuideLst xmlns:p15="http://schemas.microsoft.com/office/powerpoint/2012/main">
        <p15:guide id="1" orient="horz" pos="2160">
          <p15:clr>
            <a:srgbClr val="FBAE40"/>
          </p15:clr>
        </p15:guide>
        <p15:guide id="2" pos="36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bschnitts-&#10;überschrift">
    <p:spTree>
      <p:nvGrpSpPr>
        <p:cNvPr id="1" name=""/>
        <p:cNvGrpSpPr/>
        <p:nvPr/>
      </p:nvGrpSpPr>
      <p:grpSpPr>
        <a:xfrm>
          <a:off x="0" y="0"/>
          <a:ext cx="0" cy="0"/>
          <a:chOff x="0" y="0"/>
          <a:chExt cx="0" cy="0"/>
        </a:xfrm>
      </p:grpSpPr>
      <p:sp>
        <p:nvSpPr>
          <p:cNvPr id="7" name="Rechteck 6"/>
          <p:cNvSpPr/>
          <p:nvPr userDrawn="1"/>
        </p:nvSpPr>
        <p:spPr>
          <a:xfrm>
            <a:off x="0" y="3219395"/>
            <a:ext cx="9144000" cy="1620024"/>
          </a:xfrm>
          <a:prstGeom prst="rect">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 name="Title 1"/>
          <p:cNvSpPr>
            <a:spLocks noGrp="1"/>
          </p:cNvSpPr>
          <p:nvPr>
            <p:ph type="title"/>
          </p:nvPr>
        </p:nvSpPr>
        <p:spPr>
          <a:xfrm>
            <a:off x="147088" y="3219395"/>
            <a:ext cx="8738119" cy="1318100"/>
          </a:xfrm>
        </p:spPr>
        <p:txBody>
          <a:bodyPr anchor="b">
            <a:normAutofit/>
          </a:bodyPr>
          <a:lstStyle>
            <a:lvl1pPr>
              <a:defRPr sz="4000" b="1">
                <a:solidFill>
                  <a:schemeClr val="bg1"/>
                </a:solidFill>
              </a:defRPr>
            </a:lvl1pPr>
          </a:lstStyle>
          <a:p>
            <a:r>
              <a:rPr lang="de-DE" dirty="0"/>
              <a:t>Titelmasterformat durch Klicken bearbeiten</a:t>
            </a:r>
            <a:endParaRPr lang="en-US" dirty="0"/>
          </a:p>
        </p:txBody>
      </p:sp>
      <p:pic>
        <p:nvPicPr>
          <p:cNvPr id="15" name="Grafik 14">
            <a:extLst>
              <a:ext uri="{FF2B5EF4-FFF2-40B4-BE49-F238E27FC236}">
                <a16:creationId xmlns:a16="http://schemas.microsoft.com/office/drawing/2014/main" id="{1268F025-C003-483D-AE9D-9C8551B0D23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208" y="71404"/>
            <a:ext cx="2384736" cy="610084"/>
          </a:xfrm>
          <a:prstGeom prst="rect">
            <a:avLst/>
          </a:prstGeom>
        </p:spPr>
      </p:pic>
    </p:spTree>
    <p:extLst>
      <p:ext uri="{BB962C8B-B14F-4D97-AF65-F5344CB8AC3E}">
        <p14:creationId xmlns:p14="http://schemas.microsoft.com/office/powerpoint/2010/main" val="763013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451951"/>
            <a:ext cx="3886200" cy="4645513"/>
          </a:xfrm>
        </p:spPr>
        <p:txBody>
          <a:bodyPr/>
          <a:lstStyle>
            <a:lvl1pPr marL="514350" indent="-514350">
              <a:buFont typeface="Wingdings" panose="05000000000000000000" pitchFamily="2" charset="2"/>
              <a:buChar char="§"/>
              <a:defRPr/>
            </a:lvl1pPr>
            <a:lvl2pPr marL="685800" indent="-228600">
              <a:buFont typeface="Wingdings" panose="05000000000000000000" pitchFamily="2" charset="2"/>
              <a:buChar char="§"/>
              <a:defRPr/>
            </a:lvl2pPr>
            <a:lvl3pPr marL="1371600" indent="-4572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Content Placeholder 3"/>
          <p:cNvSpPr>
            <a:spLocks noGrp="1"/>
          </p:cNvSpPr>
          <p:nvPr>
            <p:ph sz="half" idx="2"/>
          </p:nvPr>
        </p:nvSpPr>
        <p:spPr>
          <a:xfrm>
            <a:off x="4629150" y="1451951"/>
            <a:ext cx="3886200" cy="4645513"/>
          </a:xfrm>
        </p:spPr>
        <p:txBody>
          <a:bodyPr/>
          <a:lstStyle>
            <a:lvl1pPr marL="514350" indent="-514350">
              <a:buFont typeface="Wingdings" panose="05000000000000000000" pitchFamily="2" charset="2"/>
              <a:buChar char="§"/>
              <a:defRPr/>
            </a:lvl1pPr>
            <a:lvl2pPr marL="685800" indent="-228600">
              <a:buFont typeface="Wingdings" panose="05000000000000000000" pitchFamily="2" charset="2"/>
              <a:buChar char="§"/>
              <a:defRPr/>
            </a:lvl2pPr>
            <a:lvl3pPr marL="1371600" indent="-4572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20" name="Slide Number Placeholder 5"/>
          <p:cNvSpPr txBox="1">
            <a:spLocks/>
          </p:cNvSpPr>
          <p:nvPr userDrawn="1"/>
        </p:nvSpPr>
        <p:spPr>
          <a:xfrm>
            <a:off x="7892414" y="6395402"/>
            <a:ext cx="622935" cy="365125"/>
          </a:xfrm>
          <a:prstGeom prst="rect">
            <a:avLst/>
          </a:prstGeom>
        </p:spPr>
        <p:txBody>
          <a:bodyPr/>
          <a:lstStyle>
            <a:defPPr>
              <a:defRPr lang="en-US"/>
            </a:defPPr>
            <a:lvl1pPr marL="0" algn="l" defTabSz="457200" rtl="0" eaLnBrk="1" latinLnBrk="0" hangingPunct="1">
              <a:defRPr sz="1800" kern="1200">
                <a:solidFill>
                  <a:schemeClr val="bg1"/>
                </a:solidFill>
                <a:latin typeface="Gill Sans MT" panose="020B0502020104020203"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de-AT" dirty="0"/>
          </a:p>
        </p:txBody>
      </p:sp>
      <p:sp>
        <p:nvSpPr>
          <p:cNvPr id="23" name="Title 1">
            <a:extLst>
              <a:ext uri="{FF2B5EF4-FFF2-40B4-BE49-F238E27FC236}">
                <a16:creationId xmlns:a16="http://schemas.microsoft.com/office/drawing/2014/main" id="{F63ABA5C-3763-4652-AE96-93F9C2860D21}"/>
              </a:ext>
            </a:extLst>
          </p:cNvPr>
          <p:cNvSpPr>
            <a:spLocks noGrp="1"/>
          </p:cNvSpPr>
          <p:nvPr>
            <p:ph type="title"/>
          </p:nvPr>
        </p:nvSpPr>
        <p:spPr>
          <a:xfrm>
            <a:off x="475024" y="308177"/>
            <a:ext cx="8515350" cy="898859"/>
          </a:xfrm>
        </p:spPr>
        <p:txBody>
          <a:bodyPr>
            <a:normAutofit/>
          </a:bodyPr>
          <a:lstStyle>
            <a:lvl1pPr>
              <a:defRPr sz="3600">
                <a:solidFill>
                  <a:srgbClr val="F39200"/>
                </a:solidFill>
              </a:defRPr>
            </a:lvl1pPr>
          </a:lstStyle>
          <a:p>
            <a:r>
              <a:rPr lang="de-DE" dirty="0"/>
              <a:t>Titelmasterformat durch Klicken bearbeiten</a:t>
            </a:r>
            <a:endParaRPr lang="en-US" dirty="0"/>
          </a:p>
        </p:txBody>
      </p:sp>
    </p:spTree>
    <p:extLst>
      <p:ext uri="{BB962C8B-B14F-4D97-AF65-F5344CB8AC3E}">
        <p14:creationId xmlns:p14="http://schemas.microsoft.com/office/powerpoint/2010/main" val="39815117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6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8650" y="1399809"/>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Formatvorlagen des Textmasters bearbeiten</a:t>
            </a:r>
          </a:p>
        </p:txBody>
      </p:sp>
      <p:sp>
        <p:nvSpPr>
          <p:cNvPr id="4" name="Content Placeholder 3"/>
          <p:cNvSpPr>
            <a:spLocks noGrp="1"/>
          </p:cNvSpPr>
          <p:nvPr>
            <p:ph sz="half" idx="2"/>
          </p:nvPr>
        </p:nvSpPr>
        <p:spPr>
          <a:xfrm>
            <a:off x="628650" y="2223720"/>
            <a:ext cx="3868340" cy="3842971"/>
          </a:xfrm>
        </p:spPr>
        <p:txBody>
          <a:bodyPr/>
          <a:lstStyle>
            <a:lvl1pPr marL="514350" indent="-514350">
              <a:buFontTx/>
              <a:buBlip>
                <a:blip r:embed="rId2"/>
              </a:buBlip>
              <a:defRPr/>
            </a:lvl1pPr>
            <a:lvl2pPr marL="685800" indent="-228600">
              <a:buFontTx/>
              <a:buBlip>
                <a:blip r:embed="rId2"/>
              </a:buBlip>
              <a:defRPr/>
            </a:lvl2pPr>
            <a:lvl3pPr marL="1371600" indent="-4572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5" name="Text Placeholder 4"/>
          <p:cNvSpPr>
            <a:spLocks noGrp="1"/>
          </p:cNvSpPr>
          <p:nvPr>
            <p:ph type="body" sz="quarter" idx="3"/>
          </p:nvPr>
        </p:nvSpPr>
        <p:spPr>
          <a:xfrm>
            <a:off x="4627958" y="1399809"/>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Content Placeholder 5"/>
          <p:cNvSpPr>
            <a:spLocks noGrp="1"/>
          </p:cNvSpPr>
          <p:nvPr>
            <p:ph sz="quarter" idx="4"/>
          </p:nvPr>
        </p:nvSpPr>
        <p:spPr>
          <a:xfrm>
            <a:off x="4627958" y="2223720"/>
            <a:ext cx="3887391" cy="3842971"/>
          </a:xfrm>
        </p:spPr>
        <p:txBody>
          <a:bodyPr/>
          <a:lstStyle>
            <a:lvl1pPr marL="514350" indent="-514350">
              <a:buFontTx/>
              <a:buBlip>
                <a:blip r:embed="rId2"/>
              </a:buBlip>
              <a:defRPr/>
            </a:lvl1pPr>
            <a:lvl2pPr marL="685800" indent="-228600">
              <a:buFontTx/>
              <a:buBlip>
                <a:blip r:embed="rId2"/>
              </a:buBlip>
              <a:defRPr/>
            </a:lvl2pPr>
            <a:lvl3pPr marL="1371600" indent="-4572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21" name="Slide Number Placeholder 5"/>
          <p:cNvSpPr txBox="1">
            <a:spLocks/>
          </p:cNvSpPr>
          <p:nvPr userDrawn="1"/>
        </p:nvSpPr>
        <p:spPr>
          <a:xfrm>
            <a:off x="7892414" y="6395402"/>
            <a:ext cx="622935" cy="365125"/>
          </a:xfrm>
          <a:prstGeom prst="rect">
            <a:avLst/>
          </a:prstGeom>
        </p:spPr>
        <p:txBody>
          <a:bodyPr/>
          <a:lstStyle>
            <a:defPPr>
              <a:defRPr lang="en-US"/>
            </a:defPPr>
            <a:lvl1pPr marL="0" algn="l" defTabSz="457200" rtl="0" eaLnBrk="1" latinLnBrk="0" hangingPunct="1">
              <a:defRPr sz="1800" kern="1200">
                <a:solidFill>
                  <a:schemeClr val="bg1"/>
                </a:solidFill>
                <a:latin typeface="Gill Sans MT" panose="020B0502020104020203"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de-AT" dirty="0"/>
          </a:p>
        </p:txBody>
      </p:sp>
      <p:sp>
        <p:nvSpPr>
          <p:cNvPr id="27" name="Title 1">
            <a:extLst>
              <a:ext uri="{FF2B5EF4-FFF2-40B4-BE49-F238E27FC236}">
                <a16:creationId xmlns:a16="http://schemas.microsoft.com/office/drawing/2014/main" id="{007D317B-BD82-4A76-8E33-568C01648C48}"/>
              </a:ext>
            </a:extLst>
          </p:cNvPr>
          <p:cNvSpPr>
            <a:spLocks noGrp="1"/>
          </p:cNvSpPr>
          <p:nvPr>
            <p:ph type="title"/>
          </p:nvPr>
        </p:nvSpPr>
        <p:spPr>
          <a:xfrm>
            <a:off x="475024" y="308177"/>
            <a:ext cx="8515350" cy="898859"/>
          </a:xfrm>
        </p:spPr>
        <p:txBody>
          <a:bodyPr>
            <a:normAutofit/>
          </a:bodyPr>
          <a:lstStyle>
            <a:lvl1pPr>
              <a:defRPr sz="3600">
                <a:solidFill>
                  <a:srgbClr val="F39200"/>
                </a:solidFill>
              </a:defRPr>
            </a:lvl1pPr>
          </a:lstStyle>
          <a:p>
            <a:r>
              <a:rPr lang="de-DE" dirty="0"/>
              <a:t>Titelmasterformat durch Klicken bearbeiten</a:t>
            </a:r>
            <a:endParaRPr lang="en-US" dirty="0"/>
          </a:p>
        </p:txBody>
      </p:sp>
    </p:spTree>
    <p:extLst>
      <p:ext uri="{BB962C8B-B14F-4D97-AF65-F5344CB8AC3E}">
        <p14:creationId xmlns:p14="http://schemas.microsoft.com/office/powerpoint/2010/main" val="8676211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6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ßzei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65512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ußzeile mit Bild ganzflächig">
    <p:spTree>
      <p:nvGrpSpPr>
        <p:cNvPr id="1" name=""/>
        <p:cNvGrpSpPr/>
        <p:nvPr/>
      </p:nvGrpSpPr>
      <p:grpSpPr>
        <a:xfrm>
          <a:off x="0" y="0"/>
          <a:ext cx="0" cy="0"/>
          <a:chOff x="0" y="0"/>
          <a:chExt cx="0" cy="0"/>
        </a:xfrm>
      </p:grpSpPr>
      <p:sp>
        <p:nvSpPr>
          <p:cNvPr id="7" name="Inhaltsplatzhalter 6"/>
          <p:cNvSpPr>
            <a:spLocks noGrp="1"/>
          </p:cNvSpPr>
          <p:nvPr>
            <p:ph sz="quarter" idx="13"/>
          </p:nvPr>
        </p:nvSpPr>
        <p:spPr>
          <a:xfrm>
            <a:off x="0" y="0"/>
            <a:ext cx="9144000" cy="6326188"/>
          </a:xfrm>
        </p:spPr>
        <p:txBody>
          <a:bodyPr/>
          <a:lstStyle/>
          <a:p>
            <a:pPr lvl="0"/>
            <a:endParaRPr lang="de-AT" dirty="0"/>
          </a:p>
        </p:txBody>
      </p:sp>
    </p:spTree>
    <p:extLst>
      <p:ext uri="{BB962C8B-B14F-4D97-AF65-F5344CB8AC3E}">
        <p14:creationId xmlns:p14="http://schemas.microsoft.com/office/powerpoint/2010/main" val="11333172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ßzeile und Logo">
    <p:spTree>
      <p:nvGrpSpPr>
        <p:cNvPr id="1" name=""/>
        <p:cNvGrpSpPr/>
        <p:nvPr/>
      </p:nvGrpSpPr>
      <p:grpSpPr>
        <a:xfrm>
          <a:off x="0" y="0"/>
          <a:ext cx="0" cy="0"/>
          <a:chOff x="0" y="0"/>
          <a:chExt cx="0" cy="0"/>
        </a:xfrm>
      </p:grpSpPr>
      <p:pic>
        <p:nvPicPr>
          <p:cNvPr id="6" name="Grafik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67804" y="407377"/>
            <a:ext cx="2600027" cy="665162"/>
          </a:xfrm>
          <a:prstGeom prst="rect">
            <a:avLst/>
          </a:prstGeom>
        </p:spPr>
      </p:pic>
    </p:spTree>
    <p:extLst>
      <p:ext uri="{BB962C8B-B14F-4D97-AF65-F5344CB8AC3E}">
        <p14:creationId xmlns:p14="http://schemas.microsoft.com/office/powerpoint/2010/main" val="269943597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553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C3B2017B-50B4-4420-A9BC-0C5E995D8564}"/>
              </a:ext>
            </a:extLst>
          </p:cNvPr>
          <p:cNvSpPr/>
          <p:nvPr userDrawn="1"/>
        </p:nvSpPr>
        <p:spPr>
          <a:xfrm>
            <a:off x="0" y="0"/>
            <a:ext cx="9144000" cy="6858000"/>
          </a:xfrm>
          <a:prstGeom prst="rect">
            <a:avLst/>
          </a:prstGeom>
          <a:solidFill>
            <a:schemeClr val="bg1">
              <a:lumMod val="85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900" dirty="0" err="1">
              <a:solidFill>
                <a:schemeClr val="tx1"/>
              </a:solidFill>
              <a:latin typeface="Gill Sans MT" panose="020B0502020104020203" pitchFamily="34" charset="0"/>
            </a:endParaRPr>
          </a:p>
        </p:txBody>
      </p:sp>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e-DE" dirty="0"/>
              <a:t>Titelmasterformat durch Klicken bearbeiten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Rechteck 3">
            <a:extLst>
              <a:ext uri="{FF2B5EF4-FFF2-40B4-BE49-F238E27FC236}">
                <a16:creationId xmlns:a16="http://schemas.microsoft.com/office/drawing/2014/main" id="{A318EA8C-EE6C-4E86-BFF4-2D2C532FE970}"/>
              </a:ext>
            </a:extLst>
          </p:cNvPr>
          <p:cNvSpPr/>
          <p:nvPr userDrawn="1"/>
        </p:nvSpPr>
        <p:spPr>
          <a:xfrm>
            <a:off x="0" y="6400799"/>
            <a:ext cx="9144000" cy="457200"/>
          </a:xfrm>
          <a:prstGeom prst="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900" dirty="0" err="1">
              <a:solidFill>
                <a:schemeClr val="tx1"/>
              </a:solidFill>
              <a:latin typeface="Gill Sans MT" panose="020B0502020104020203" pitchFamily="34" charset="0"/>
            </a:endParaRPr>
          </a:p>
        </p:txBody>
      </p:sp>
      <p:pic>
        <p:nvPicPr>
          <p:cNvPr id="7" name="Grafik 6">
            <a:extLst>
              <a:ext uri="{FF2B5EF4-FFF2-40B4-BE49-F238E27FC236}">
                <a16:creationId xmlns:a16="http://schemas.microsoft.com/office/drawing/2014/main" id="{686C298A-05C7-4ED7-8E3B-FD61A19F124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19213" y="6525002"/>
            <a:ext cx="912187" cy="233363"/>
          </a:xfrm>
          <a:prstGeom prst="rect">
            <a:avLst/>
          </a:prstGeom>
        </p:spPr>
      </p:pic>
    </p:spTree>
    <p:extLst>
      <p:ext uri="{BB962C8B-B14F-4D97-AF65-F5344CB8AC3E}">
        <p14:creationId xmlns:p14="http://schemas.microsoft.com/office/powerpoint/2010/main" val="24876467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85" r:id="rId3"/>
    <p:sldLayoutId id="2147483663" r:id="rId4"/>
    <p:sldLayoutId id="2147483664" r:id="rId5"/>
    <p:sldLayoutId id="2147483665" r:id="rId6"/>
    <p:sldLayoutId id="2147483681" r:id="rId7"/>
    <p:sldLayoutId id="2147483682" r:id="rId8"/>
    <p:sldLayoutId id="2147483683" r:id="rId9"/>
    <p:sldLayoutId id="2147483684" r:id="rId10"/>
    <p:sldLayoutId id="2147483678" r:id="rId11"/>
    <p:sldLayoutId id="2147483686" r:id="rId12"/>
  </p:sldLayoutIdLst>
  <p:hf hdr="0" ftr="0" dt="0"/>
  <p:txStyles>
    <p:titleStyle>
      <a:lvl1pPr algn="l" defTabSz="914400" rtl="0" eaLnBrk="1" latinLnBrk="0" hangingPunct="1">
        <a:lnSpc>
          <a:spcPct val="90000"/>
        </a:lnSpc>
        <a:spcBef>
          <a:spcPct val="0"/>
        </a:spcBef>
        <a:buNone/>
        <a:defRPr sz="4000" kern="1200">
          <a:solidFill>
            <a:srgbClr val="434F55"/>
          </a:solidFill>
          <a:latin typeface="Gill Sans MT" panose="020B0502020104020203" pitchFamily="34" charset="0"/>
          <a:ea typeface="+mj-ea"/>
          <a:cs typeface="+mj-cs"/>
        </a:defRPr>
      </a:lvl1pPr>
    </p:titleStyle>
    <p:bodyStyle>
      <a:lvl1pPr marL="514350" indent="-514350" algn="l" defTabSz="914400" rtl="0" eaLnBrk="1" latinLnBrk="0" hangingPunct="1">
        <a:lnSpc>
          <a:spcPct val="90000"/>
        </a:lnSpc>
        <a:spcBef>
          <a:spcPts val="1000"/>
        </a:spcBef>
        <a:buClr>
          <a:srgbClr val="F39200"/>
        </a:buClr>
        <a:buFont typeface="Wingdings" panose="05000000000000000000" pitchFamily="2" charset="2"/>
        <a:buChar char="§"/>
        <a:defRPr sz="1800" kern="1200">
          <a:solidFill>
            <a:srgbClr val="434F55"/>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Clr>
          <a:srgbClr val="F39200"/>
        </a:buClr>
        <a:buFont typeface="Wingdings" panose="05000000000000000000" pitchFamily="2" charset="2"/>
        <a:buChar char="§"/>
        <a:defRPr sz="1800" kern="1200">
          <a:solidFill>
            <a:srgbClr val="434F55"/>
          </a:solidFill>
          <a:latin typeface="Gill Sans MT" panose="020B0502020104020203" pitchFamily="34" charset="0"/>
          <a:ea typeface="+mn-ea"/>
          <a:cs typeface="+mn-cs"/>
        </a:defRPr>
      </a:lvl2pPr>
      <a:lvl3pPr marL="1371600" indent="-457200" algn="l" defTabSz="914400" rtl="0" eaLnBrk="1" latinLnBrk="0" hangingPunct="1">
        <a:lnSpc>
          <a:spcPct val="90000"/>
        </a:lnSpc>
        <a:spcBef>
          <a:spcPts val="500"/>
        </a:spcBef>
        <a:buClr>
          <a:srgbClr val="F39200"/>
        </a:buClr>
        <a:buFont typeface="Wingdings" panose="05000000000000000000" pitchFamily="2" charset="2"/>
        <a:buChar char="§"/>
        <a:defRPr sz="1800" kern="1200">
          <a:solidFill>
            <a:srgbClr val="434F55"/>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Clr>
          <a:srgbClr val="F39200"/>
        </a:buClr>
        <a:buFont typeface="Wingdings" panose="05000000000000000000" pitchFamily="2" charset="2"/>
        <a:buChar char="§"/>
        <a:defRPr sz="1800" kern="1200">
          <a:solidFill>
            <a:srgbClr val="434F55"/>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Clr>
          <a:srgbClr val="F39200"/>
        </a:buClr>
        <a:buFont typeface="Wingdings" panose="05000000000000000000" pitchFamily="2" charset="2"/>
        <a:buChar char="§"/>
        <a:defRPr sz="1800" kern="1200">
          <a:solidFill>
            <a:srgbClr val="434F55"/>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unsplash.com/@rawpixel"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unsplash.com/photos/bUgaIaZysH0"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www.bupp.at/"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www.stopline.at/" TargetMode="External"/><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hyperlink" Target="https://www.saferinternet.at/" TargetMode="External"/><Relationship Id="rId4" Type="http://schemas.openxmlformats.org/officeDocument/2006/relationships/hyperlink" Target="http://www.rataufdraht.at/"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unsplash.com/photos/YddMIRck34I"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s://pixabay.com/de/users/BiljaST-2868488/"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hyperlink" Target="https://pixabay.com/de/users/PublicDomainPictures-14/"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s://unsplash.com/@boudewijn_huysmans"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81.png"/><Relationship Id="rId7" Type="http://schemas.openxmlformats.org/officeDocument/2006/relationships/diagramData" Target="../diagrams/data1.xml"/><Relationship Id="rId12" Type="http://schemas.openxmlformats.org/officeDocument/2006/relationships/image" Target="../media/image93.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92.svg"/><Relationship Id="rId11" Type="http://schemas.microsoft.com/office/2007/relationships/diagramDrawing" Target="../diagrams/drawing1.xml"/><Relationship Id="rId5" Type="http://schemas.openxmlformats.org/officeDocument/2006/relationships/image" Target="../media/image91.png"/><Relationship Id="rId10" Type="http://schemas.openxmlformats.org/officeDocument/2006/relationships/diagramColors" Target="../diagrams/colors1.xml"/><Relationship Id="rId4" Type="http://schemas.openxmlformats.org/officeDocument/2006/relationships/image" Target="../media/image90.png"/><Relationship Id="rId9"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8" Type="http://schemas.openxmlformats.org/officeDocument/2006/relationships/hyperlink" Target="http://www.saferinternet.at/leitfaden" TargetMode="External"/><Relationship Id="rId13" Type="http://schemas.openxmlformats.org/officeDocument/2006/relationships/hyperlink" Target="https://www.saferinternet.at/" TargetMode="External"/><Relationship Id="rId18" Type="http://schemas.openxmlformats.org/officeDocument/2006/relationships/hyperlink" Target="https://twitter.com/saferinternetat" TargetMode="External"/><Relationship Id="rId3" Type="http://schemas.openxmlformats.org/officeDocument/2006/relationships/hyperlink" Target="http://www.staysafe.at/" TargetMode="External"/><Relationship Id="rId21" Type="http://schemas.openxmlformats.org/officeDocument/2006/relationships/image" Target="../media/image23.png"/><Relationship Id="rId7" Type="http://schemas.openxmlformats.org/officeDocument/2006/relationships/image" Target="../media/image16.png"/><Relationship Id="rId12" Type="http://schemas.openxmlformats.org/officeDocument/2006/relationships/image" Target="../media/image19.png"/><Relationship Id="rId17" Type="http://schemas.openxmlformats.org/officeDocument/2006/relationships/image" Target="../media/image21.png"/><Relationship Id="rId2" Type="http://schemas.openxmlformats.org/officeDocument/2006/relationships/notesSlide" Target="../notesSlides/notesSlide3.xml"/><Relationship Id="rId16" Type="http://schemas.openxmlformats.org/officeDocument/2006/relationships/hyperlink" Target="https://www.instagram.com/saferinternet.at/" TargetMode="External"/><Relationship Id="rId20" Type="http://schemas.openxmlformats.org/officeDocument/2006/relationships/hyperlink" Target="https://www.youtube.com/user/saferinternetat" TargetMode="External"/><Relationship Id="rId1" Type="http://schemas.openxmlformats.org/officeDocument/2006/relationships/slideLayout" Target="../slideLayouts/slideLayout2.xml"/><Relationship Id="rId6" Type="http://schemas.openxmlformats.org/officeDocument/2006/relationships/hyperlink" Target="https://www.saferinternet.at/veranstaltung-buchen" TargetMode="External"/><Relationship Id="rId11" Type="http://schemas.openxmlformats.org/officeDocument/2006/relationships/image" Target="../media/image18.png"/><Relationship Id="rId24" Type="http://schemas.openxmlformats.org/officeDocument/2006/relationships/image" Target="../media/image25.png"/><Relationship Id="rId5" Type="http://schemas.openxmlformats.org/officeDocument/2006/relationships/image" Target="../media/image15.png"/><Relationship Id="rId15" Type="http://schemas.openxmlformats.org/officeDocument/2006/relationships/image" Target="../media/image20.png"/><Relationship Id="rId23" Type="http://schemas.openxmlformats.org/officeDocument/2006/relationships/hyperlink" Target="https://www.saferinternet.at/uploads/pics/SI_Snapchat_News.png" TargetMode="External"/><Relationship Id="rId10" Type="http://schemas.openxmlformats.org/officeDocument/2006/relationships/hyperlink" Target="https://www.saferinternet.at/tests-und-quiz" TargetMode="External"/><Relationship Id="rId19" Type="http://schemas.openxmlformats.org/officeDocument/2006/relationships/image" Target="../media/image22.png"/><Relationship Id="rId4" Type="http://schemas.openxmlformats.org/officeDocument/2006/relationships/hyperlink" Target="https://www.saferinternet.at/broschuerenservice" TargetMode="External"/><Relationship Id="rId9" Type="http://schemas.openxmlformats.org/officeDocument/2006/relationships/image" Target="../media/image17.png"/><Relationship Id="rId14" Type="http://schemas.openxmlformats.org/officeDocument/2006/relationships/hyperlink" Target="https://www.facebook.com/saferinternet.at" TargetMode="External"/><Relationship Id="rId22" Type="http://schemas.openxmlformats.org/officeDocument/2006/relationships/image" Target="../media/image24.png"/></Relationships>
</file>

<file path=ppt/slides/_rels/slide3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hyperlink" Target="https://pixabay.com/de/photos/technologie-digital-online-hand-2752109/"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hyperlink" Target="https://unsplash.com/photos/XZWH2LSGYVw?utm_source=unsplash&amp;utm_medium=referral&amp;utm_content=creditCopyText"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https://play.kahoot.it/v2/?quizId=bbe873e4-3a65-42e4-8c91-d903318db13d"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38.xml.rels><?xml version="1.0" encoding="UTF-8" standalone="yes"?>
<Relationships xmlns="http://schemas.openxmlformats.org/package/2006/relationships"><Relationship Id="rId3" Type="http://schemas.openxmlformats.org/officeDocument/2006/relationships/hyperlink" Target="http://fragbarbara.at/"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99.png"/></Relationships>
</file>

<file path=ppt/slides/_rels/slide3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hyperlink" Target="https://unsplash.com/@maltewingen"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unsplash.com/photos/2M8_gK12vbw?utm_source=unsplash&amp;utm_medium=referral&amp;utm_content=creditCopyText"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hyperlink" Target="https://www.ombudsstelle.at/"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hyperlink" Target="https://pixabay.com/de/photos/tor-auktion-gesetz-hammer-symbol-2492011/"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hyperlink" Target="http://www.saferinternet.at/leitfaden" TargetMode="External"/><Relationship Id="rId13" Type="http://schemas.openxmlformats.org/officeDocument/2006/relationships/hyperlink" Target="https://www.saferinternet.at/" TargetMode="External"/><Relationship Id="rId18" Type="http://schemas.openxmlformats.org/officeDocument/2006/relationships/hyperlink" Target="https://twitter.com/saferinternetat" TargetMode="External"/><Relationship Id="rId3" Type="http://schemas.openxmlformats.org/officeDocument/2006/relationships/hyperlink" Target="http://www.staysafe.at/" TargetMode="External"/><Relationship Id="rId21" Type="http://schemas.openxmlformats.org/officeDocument/2006/relationships/image" Target="../media/image23.png"/><Relationship Id="rId7" Type="http://schemas.openxmlformats.org/officeDocument/2006/relationships/image" Target="../media/image16.png"/><Relationship Id="rId12" Type="http://schemas.openxmlformats.org/officeDocument/2006/relationships/image" Target="../media/image19.png"/><Relationship Id="rId17" Type="http://schemas.openxmlformats.org/officeDocument/2006/relationships/image" Target="../media/image21.png"/><Relationship Id="rId2" Type="http://schemas.openxmlformats.org/officeDocument/2006/relationships/notesSlide" Target="../notesSlides/notesSlide44.xml"/><Relationship Id="rId16" Type="http://schemas.openxmlformats.org/officeDocument/2006/relationships/hyperlink" Target="https://www.instagram.com/saferinternet.at/" TargetMode="External"/><Relationship Id="rId20" Type="http://schemas.openxmlformats.org/officeDocument/2006/relationships/hyperlink" Target="https://www.youtube.com/user/saferinternetat" TargetMode="External"/><Relationship Id="rId1" Type="http://schemas.openxmlformats.org/officeDocument/2006/relationships/slideLayout" Target="../slideLayouts/slideLayout2.xml"/><Relationship Id="rId6" Type="http://schemas.openxmlformats.org/officeDocument/2006/relationships/hyperlink" Target="https://www.saferinternet.at/veranstaltung-buchen" TargetMode="External"/><Relationship Id="rId11" Type="http://schemas.openxmlformats.org/officeDocument/2006/relationships/image" Target="../media/image18.png"/><Relationship Id="rId24" Type="http://schemas.openxmlformats.org/officeDocument/2006/relationships/image" Target="../media/image25.png"/><Relationship Id="rId5" Type="http://schemas.openxmlformats.org/officeDocument/2006/relationships/image" Target="../media/image15.png"/><Relationship Id="rId15" Type="http://schemas.openxmlformats.org/officeDocument/2006/relationships/image" Target="../media/image20.png"/><Relationship Id="rId23" Type="http://schemas.openxmlformats.org/officeDocument/2006/relationships/hyperlink" Target="https://www.saferinternet.at/uploads/pics/SI_Snapchat_News.png" TargetMode="External"/><Relationship Id="rId10" Type="http://schemas.openxmlformats.org/officeDocument/2006/relationships/hyperlink" Target="https://www.saferinternet.at/tests-und-quiz" TargetMode="External"/><Relationship Id="rId19" Type="http://schemas.openxmlformats.org/officeDocument/2006/relationships/image" Target="../media/image22.png"/><Relationship Id="rId4" Type="http://schemas.openxmlformats.org/officeDocument/2006/relationships/hyperlink" Target="https://www.saferinternet.at/broschuerenservice" TargetMode="External"/><Relationship Id="rId9" Type="http://schemas.openxmlformats.org/officeDocument/2006/relationships/image" Target="../media/image17.png"/><Relationship Id="rId14" Type="http://schemas.openxmlformats.org/officeDocument/2006/relationships/hyperlink" Target="https://www.facebook.com/saferinternet.at" TargetMode="External"/><Relationship Id="rId22"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unsplash.com/photos/_yrCYuCjMYo" TargetMode="Externa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unsplash.com/photos/ZYLmudR28SA" TargetMode="External"/></Relationships>
</file>

<file path=ppt/slides/_rels/slide7.xml.rels><?xml version="1.0" encoding="UTF-8" standalone="yes"?>
<Relationships xmlns="http://schemas.openxmlformats.org/package/2006/relationships"><Relationship Id="rId13" Type="http://schemas.openxmlformats.org/officeDocument/2006/relationships/image" Target="../media/image39.jpeg"/><Relationship Id="rId18" Type="http://schemas.openxmlformats.org/officeDocument/2006/relationships/image" Target="../media/image44.jpeg"/><Relationship Id="rId26" Type="http://schemas.openxmlformats.org/officeDocument/2006/relationships/image" Target="../media/image52.jpeg"/><Relationship Id="rId39" Type="http://schemas.openxmlformats.org/officeDocument/2006/relationships/image" Target="../media/image65.png"/><Relationship Id="rId21" Type="http://schemas.openxmlformats.org/officeDocument/2006/relationships/image" Target="../media/image47.svg"/><Relationship Id="rId34" Type="http://schemas.openxmlformats.org/officeDocument/2006/relationships/image" Target="../media/image60.jpeg"/><Relationship Id="rId42" Type="http://schemas.openxmlformats.org/officeDocument/2006/relationships/image" Target="../media/image68.png"/><Relationship Id="rId47" Type="http://schemas.openxmlformats.org/officeDocument/2006/relationships/image" Target="../media/image73.png"/><Relationship Id="rId50" Type="http://schemas.openxmlformats.org/officeDocument/2006/relationships/image" Target="../media/image76.png"/><Relationship Id="rId7" Type="http://schemas.openxmlformats.org/officeDocument/2006/relationships/image" Target="../media/image33.png"/><Relationship Id="rId2" Type="http://schemas.openxmlformats.org/officeDocument/2006/relationships/notesSlide" Target="../notesSlides/notesSlide7.xml"/><Relationship Id="rId16" Type="http://schemas.openxmlformats.org/officeDocument/2006/relationships/image" Target="../media/image42.png"/><Relationship Id="rId29" Type="http://schemas.openxmlformats.org/officeDocument/2006/relationships/image" Target="../media/image55.png"/><Relationship Id="rId11" Type="http://schemas.openxmlformats.org/officeDocument/2006/relationships/image" Target="../media/image37.png"/><Relationship Id="rId24" Type="http://schemas.openxmlformats.org/officeDocument/2006/relationships/image" Target="../media/image50.jpeg"/><Relationship Id="rId32" Type="http://schemas.openxmlformats.org/officeDocument/2006/relationships/image" Target="../media/image58.png"/><Relationship Id="rId37" Type="http://schemas.openxmlformats.org/officeDocument/2006/relationships/image" Target="../media/image63.png"/><Relationship Id="rId40" Type="http://schemas.openxmlformats.org/officeDocument/2006/relationships/image" Target="../media/image66.png"/><Relationship Id="rId45" Type="http://schemas.openxmlformats.org/officeDocument/2006/relationships/image" Target="../media/image71.png"/><Relationship Id="rId5" Type="http://schemas.openxmlformats.org/officeDocument/2006/relationships/image" Target="../media/image31.png"/><Relationship Id="rId15" Type="http://schemas.openxmlformats.org/officeDocument/2006/relationships/image" Target="../media/image41.png"/><Relationship Id="rId23" Type="http://schemas.openxmlformats.org/officeDocument/2006/relationships/image" Target="../media/image49.jpeg"/><Relationship Id="rId28" Type="http://schemas.openxmlformats.org/officeDocument/2006/relationships/image" Target="../media/image54.png"/><Relationship Id="rId36" Type="http://schemas.openxmlformats.org/officeDocument/2006/relationships/image" Target="../media/image62.png"/><Relationship Id="rId49" Type="http://schemas.openxmlformats.org/officeDocument/2006/relationships/image" Target="../media/image75.png"/><Relationship Id="rId10" Type="http://schemas.openxmlformats.org/officeDocument/2006/relationships/image" Target="../media/image36.svg"/><Relationship Id="rId19" Type="http://schemas.openxmlformats.org/officeDocument/2006/relationships/image" Target="../media/image45.png"/><Relationship Id="rId31" Type="http://schemas.openxmlformats.org/officeDocument/2006/relationships/image" Target="../media/image57.png"/><Relationship Id="rId44" Type="http://schemas.openxmlformats.org/officeDocument/2006/relationships/image" Target="../media/image70.png"/><Relationship Id="rId52" Type="http://schemas.openxmlformats.org/officeDocument/2006/relationships/image" Target="../media/image78.png"/><Relationship Id="rId4" Type="http://schemas.openxmlformats.org/officeDocument/2006/relationships/image" Target="../media/image30.svg"/><Relationship Id="rId9" Type="http://schemas.openxmlformats.org/officeDocument/2006/relationships/image" Target="../media/image35.png"/><Relationship Id="rId14" Type="http://schemas.openxmlformats.org/officeDocument/2006/relationships/image" Target="../media/image40.png"/><Relationship Id="rId22" Type="http://schemas.openxmlformats.org/officeDocument/2006/relationships/image" Target="../media/image48.png"/><Relationship Id="rId27" Type="http://schemas.openxmlformats.org/officeDocument/2006/relationships/image" Target="../media/image53.jpeg"/><Relationship Id="rId30" Type="http://schemas.openxmlformats.org/officeDocument/2006/relationships/image" Target="../media/image56.jpeg"/><Relationship Id="rId35" Type="http://schemas.openxmlformats.org/officeDocument/2006/relationships/image" Target="../media/image61.png"/><Relationship Id="rId43" Type="http://schemas.openxmlformats.org/officeDocument/2006/relationships/image" Target="../media/image69.jpeg"/><Relationship Id="rId48" Type="http://schemas.openxmlformats.org/officeDocument/2006/relationships/image" Target="../media/image74.png"/><Relationship Id="rId8" Type="http://schemas.openxmlformats.org/officeDocument/2006/relationships/image" Target="../media/image34.svg"/><Relationship Id="rId51" Type="http://schemas.openxmlformats.org/officeDocument/2006/relationships/image" Target="../media/image77.png"/><Relationship Id="rId3" Type="http://schemas.openxmlformats.org/officeDocument/2006/relationships/image" Target="../media/image29.png"/><Relationship Id="rId12" Type="http://schemas.openxmlformats.org/officeDocument/2006/relationships/image" Target="../media/image38.svg"/><Relationship Id="rId17" Type="http://schemas.openxmlformats.org/officeDocument/2006/relationships/image" Target="../media/image43.jpeg"/><Relationship Id="rId25" Type="http://schemas.openxmlformats.org/officeDocument/2006/relationships/image" Target="../media/image51.png"/><Relationship Id="rId33" Type="http://schemas.openxmlformats.org/officeDocument/2006/relationships/image" Target="../media/image59.png"/><Relationship Id="rId38" Type="http://schemas.openxmlformats.org/officeDocument/2006/relationships/image" Target="../media/image64.png"/><Relationship Id="rId46" Type="http://schemas.openxmlformats.org/officeDocument/2006/relationships/image" Target="../media/image72.svg"/><Relationship Id="rId20" Type="http://schemas.openxmlformats.org/officeDocument/2006/relationships/image" Target="../media/image46.png"/><Relationship Id="rId41" Type="http://schemas.openxmlformats.org/officeDocument/2006/relationships/image" Target="../media/image67.png"/><Relationship Id="rId1" Type="http://schemas.openxmlformats.org/officeDocument/2006/relationships/slideLayout" Target="../slideLayouts/slideLayout12.xml"/><Relationship Id="rId6" Type="http://schemas.openxmlformats.org/officeDocument/2006/relationships/image" Target="../media/image32.svg"/></Relationships>
</file>

<file path=ppt/slides/_rels/slide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unsplash.com/photos/ut_DpeegS_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D6DFED1A-D6F4-4FFD-8778-F0344078BB46}"/>
              </a:ext>
            </a:extLst>
          </p:cNvPr>
          <p:cNvSpPr/>
          <p:nvPr/>
        </p:nvSpPr>
        <p:spPr>
          <a:xfrm>
            <a:off x="-1" y="4999383"/>
            <a:ext cx="9144001" cy="1112883"/>
          </a:xfrm>
          <a:prstGeom prst="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900" dirty="0" err="1">
              <a:solidFill>
                <a:schemeClr val="tx1"/>
              </a:solidFill>
              <a:latin typeface="Gill Sans MT" panose="020B0502020104020203" pitchFamily="34" charset="0"/>
            </a:endParaRPr>
          </a:p>
        </p:txBody>
      </p:sp>
      <p:sp>
        <p:nvSpPr>
          <p:cNvPr id="4" name="Titel 3"/>
          <p:cNvSpPr>
            <a:spLocks noGrp="1"/>
          </p:cNvSpPr>
          <p:nvPr>
            <p:ph type="ctrTitle"/>
          </p:nvPr>
        </p:nvSpPr>
        <p:spPr>
          <a:xfrm>
            <a:off x="88548" y="4808475"/>
            <a:ext cx="8293452" cy="805465"/>
          </a:xfrm>
        </p:spPr>
        <p:txBody>
          <a:bodyPr>
            <a:noAutofit/>
          </a:bodyPr>
          <a:lstStyle/>
          <a:p>
            <a:r>
              <a:rPr lang="de-DE" sz="2600" dirty="0">
                <a:solidFill>
                  <a:schemeClr val="tx1"/>
                </a:solidFill>
                <a:ea typeface="ＭＳ Ｐゴシック" pitchFamily="34" charset="-128"/>
              </a:rPr>
              <a:t>Internet und Handy ˗ Tipps für die Medienerziehung</a:t>
            </a:r>
            <a:endParaRPr lang="de-AT" sz="2600" dirty="0">
              <a:solidFill>
                <a:schemeClr val="tx1"/>
              </a:solidFill>
              <a:ea typeface="ＭＳ Ｐゴシック" pitchFamily="34" charset="-128"/>
            </a:endParaRPr>
          </a:p>
        </p:txBody>
      </p:sp>
      <p:sp>
        <p:nvSpPr>
          <p:cNvPr id="6" name="Textfeld 5"/>
          <p:cNvSpPr txBox="1"/>
          <p:nvPr/>
        </p:nvSpPr>
        <p:spPr>
          <a:xfrm>
            <a:off x="6265749" y="5656123"/>
            <a:ext cx="2878251" cy="384721"/>
          </a:xfrm>
          <a:prstGeom prst="rect">
            <a:avLst/>
          </a:prstGeom>
          <a:noFill/>
        </p:spPr>
        <p:txBody>
          <a:bodyPr wrap="square" rtlCol="0">
            <a:spAutoFit/>
          </a:bodyPr>
          <a:lstStyle/>
          <a:p>
            <a:pPr algn="r"/>
            <a:r>
              <a:rPr lang="de-AT" sz="1900" dirty="0">
                <a:latin typeface="Gill Sans MT" panose="020B0502020104020203" pitchFamily="34" charset="0"/>
              </a:rPr>
              <a:t>10-14 Jahre</a:t>
            </a:r>
          </a:p>
        </p:txBody>
      </p:sp>
      <p:sp>
        <p:nvSpPr>
          <p:cNvPr id="5" name="Untertitel 4">
            <a:extLst>
              <a:ext uri="{FF2B5EF4-FFF2-40B4-BE49-F238E27FC236}">
                <a16:creationId xmlns:a16="http://schemas.microsoft.com/office/drawing/2014/main" id="{95DE0523-DA14-409A-8535-BB3BDDEF1301}"/>
              </a:ext>
            </a:extLst>
          </p:cNvPr>
          <p:cNvSpPr txBox="1">
            <a:spLocks/>
          </p:cNvSpPr>
          <p:nvPr/>
        </p:nvSpPr>
        <p:spPr>
          <a:xfrm>
            <a:off x="88548" y="5685362"/>
            <a:ext cx="5719763" cy="355482"/>
          </a:xfrm>
          <a:prstGeom prst="rect">
            <a:avLst/>
          </a:prstGeom>
          <a:noFill/>
        </p:spPr>
        <p:txBody>
          <a:bodyPr vert="horz" wrap="square" lIns="91440" tIns="45720" rIns="91440" bIns="45720" rtlCol="0">
            <a:spAutoFit/>
          </a:bodyPr>
          <a:lstStyle>
            <a:lvl1pPr marL="514350" indent="-514350" algn="l" defTabSz="914400" rtl="0" eaLnBrk="1" latinLnBrk="0" hangingPunct="1">
              <a:lnSpc>
                <a:spcPct val="90000"/>
              </a:lnSpc>
              <a:spcBef>
                <a:spcPts val="1000"/>
              </a:spcBef>
              <a:buClr>
                <a:srgbClr val="F39200"/>
              </a:buClr>
              <a:buFont typeface="Wingdings" panose="05000000000000000000" pitchFamily="2" charset="2"/>
              <a:buChar char="§"/>
              <a:defRPr sz="1800" kern="1200">
                <a:solidFill>
                  <a:srgbClr val="434F55"/>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Clr>
                <a:srgbClr val="F39200"/>
              </a:buClr>
              <a:buFont typeface="Wingdings" panose="05000000000000000000" pitchFamily="2" charset="2"/>
              <a:buChar char="§"/>
              <a:defRPr sz="1800" kern="1200">
                <a:solidFill>
                  <a:srgbClr val="434F55"/>
                </a:solidFill>
                <a:latin typeface="Gill Sans MT" panose="020B0502020104020203" pitchFamily="34" charset="0"/>
                <a:ea typeface="+mn-ea"/>
                <a:cs typeface="+mn-cs"/>
              </a:defRPr>
            </a:lvl2pPr>
            <a:lvl3pPr marL="1371600" indent="-457200" algn="l" defTabSz="914400" rtl="0" eaLnBrk="1" latinLnBrk="0" hangingPunct="1">
              <a:lnSpc>
                <a:spcPct val="90000"/>
              </a:lnSpc>
              <a:spcBef>
                <a:spcPts val="500"/>
              </a:spcBef>
              <a:buClr>
                <a:srgbClr val="F39200"/>
              </a:buClr>
              <a:buFont typeface="Wingdings" panose="05000000000000000000" pitchFamily="2" charset="2"/>
              <a:buChar char="§"/>
              <a:defRPr sz="1800" kern="1200">
                <a:solidFill>
                  <a:srgbClr val="434F55"/>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Clr>
                <a:srgbClr val="F39200"/>
              </a:buClr>
              <a:buFont typeface="Wingdings" panose="05000000000000000000" pitchFamily="2" charset="2"/>
              <a:buChar char="§"/>
              <a:defRPr sz="1800" kern="1200">
                <a:solidFill>
                  <a:srgbClr val="434F55"/>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Clr>
                <a:srgbClr val="F39200"/>
              </a:buClr>
              <a:buFont typeface="Wingdings" panose="05000000000000000000" pitchFamily="2" charset="2"/>
              <a:buChar char="§"/>
              <a:defRPr sz="1800" kern="1200">
                <a:solidFill>
                  <a:srgbClr val="434F55"/>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a:buFont typeface="Wingdings" panose="05000000000000000000" pitchFamily="2" charset="2"/>
              <a:buNone/>
            </a:pPr>
            <a:r>
              <a:rPr lang="de-AT" altLang="de-DE" sz="1900" dirty="0">
                <a:solidFill>
                  <a:schemeClr val="tx1"/>
                </a:solidFill>
              </a:rPr>
              <a:t>Informationen für Eltern</a:t>
            </a:r>
            <a:endParaRPr lang="de-AT" sz="1900" dirty="0">
              <a:solidFill>
                <a:schemeClr val="tx1"/>
              </a:solidFill>
            </a:endParaRPr>
          </a:p>
        </p:txBody>
      </p:sp>
      <p:sp>
        <p:nvSpPr>
          <p:cNvPr id="3" name="Textfeld 2">
            <a:extLst>
              <a:ext uri="{FF2B5EF4-FFF2-40B4-BE49-F238E27FC236}">
                <a16:creationId xmlns:a16="http://schemas.microsoft.com/office/drawing/2014/main" id="{46116148-32FD-4023-A7A3-B6BE1DA76C8E}"/>
              </a:ext>
            </a:extLst>
          </p:cNvPr>
          <p:cNvSpPr txBox="1"/>
          <p:nvPr/>
        </p:nvSpPr>
        <p:spPr>
          <a:xfrm>
            <a:off x="7510668" y="6149285"/>
            <a:ext cx="1633332" cy="307777"/>
          </a:xfrm>
          <a:prstGeom prst="rect">
            <a:avLst/>
          </a:prstGeom>
          <a:noFill/>
        </p:spPr>
        <p:txBody>
          <a:bodyPr wrap="none" rtlCol="0">
            <a:spAutoFit/>
          </a:bodyPr>
          <a:lstStyle/>
          <a:p>
            <a:r>
              <a:rPr lang="de-AT" sz="1400" dirty="0">
                <a:solidFill>
                  <a:schemeClr val="bg1"/>
                </a:solidFill>
                <a:latin typeface="Gill Sans MT" panose="020B0502020104020203" pitchFamily="34" charset="0"/>
              </a:rPr>
              <a:t>Bild: saferinternet.at</a:t>
            </a:r>
          </a:p>
        </p:txBody>
      </p:sp>
    </p:spTree>
    <p:extLst>
      <p:ext uri="{BB962C8B-B14F-4D97-AF65-F5344CB8AC3E}">
        <p14:creationId xmlns:p14="http://schemas.microsoft.com/office/powerpoint/2010/main" val="41947561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22E45D01-1A50-4329-AE65-BA5B622C4BFF}"/>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Risiken</a:t>
            </a:r>
          </a:p>
        </p:txBody>
      </p:sp>
      <p:sp>
        <p:nvSpPr>
          <p:cNvPr id="12" name="Rechteck 11">
            <a:extLst>
              <a:ext uri="{FF2B5EF4-FFF2-40B4-BE49-F238E27FC236}">
                <a16:creationId xmlns:a16="http://schemas.microsoft.com/office/drawing/2014/main" id="{593B6C21-50DC-441D-B72D-B1C5EBDE3D38}"/>
              </a:ext>
            </a:extLst>
          </p:cNvPr>
          <p:cNvSpPr/>
          <p:nvPr/>
        </p:nvSpPr>
        <p:spPr>
          <a:xfrm>
            <a:off x="769368" y="849060"/>
            <a:ext cx="7605264" cy="488731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AT" b="1" dirty="0">
                <a:solidFill>
                  <a:schemeClr val="tx1"/>
                </a:solidFill>
                <a:latin typeface="Gill Sans MT" panose="020B0502020104020203" pitchFamily="34" charset="0"/>
              </a:rPr>
              <a:t>Was ist Cyber-Mobbing?</a:t>
            </a:r>
          </a:p>
          <a:p>
            <a:r>
              <a:rPr lang="de-AT" altLang="de-DE" dirty="0">
                <a:solidFill>
                  <a:schemeClr val="tx1"/>
                </a:solidFill>
                <a:latin typeface="Gill Sans MT" panose="020B0502020104020203" pitchFamily="34" charset="0"/>
                <a:ea typeface="ＭＳ Ｐゴシック" panose="020B0600070205080204" pitchFamily="34" charset="-128"/>
              </a:rPr>
              <a:t>Beleidigungen, Beschimpfungen, Bedrohungen, Belästigungen etc. über Internet und Handy über einen längeren Zeitraum</a:t>
            </a:r>
          </a:p>
          <a:p>
            <a:endParaRPr lang="de-AT" altLang="de-DE" dirty="0">
              <a:solidFill>
                <a:schemeClr val="tx1"/>
              </a:solidFill>
              <a:latin typeface="Gill Sans MT" panose="020B0502020104020203" pitchFamily="34" charset="0"/>
              <a:ea typeface="ＭＳ Ｐゴシック" panose="020B0600070205080204" pitchFamily="34" charset="-128"/>
            </a:endParaRPr>
          </a:p>
          <a:p>
            <a:r>
              <a:rPr lang="de-AT" b="1" dirty="0">
                <a:solidFill>
                  <a:schemeClr val="tx1"/>
                </a:solidFill>
                <a:latin typeface="Gill Sans MT" panose="020B0502020104020203" pitchFamily="34" charset="0"/>
              </a:rPr>
              <a:t>Was ist </a:t>
            </a:r>
            <a:r>
              <a:rPr lang="de-AT" b="1" dirty="0" err="1">
                <a:solidFill>
                  <a:schemeClr val="tx1"/>
                </a:solidFill>
                <a:latin typeface="Gill Sans MT" panose="020B0502020104020203" pitchFamily="34" charset="0"/>
              </a:rPr>
              <a:t>Smack</a:t>
            </a:r>
            <a:r>
              <a:rPr lang="de-AT" b="1" dirty="0">
                <a:solidFill>
                  <a:schemeClr val="tx1"/>
                </a:solidFill>
                <a:latin typeface="Gill Sans MT" panose="020B0502020104020203" pitchFamily="34" charset="0"/>
              </a:rPr>
              <a:t>/</a:t>
            </a:r>
            <a:r>
              <a:rPr lang="de-AT" b="1" dirty="0" err="1">
                <a:solidFill>
                  <a:schemeClr val="tx1"/>
                </a:solidFill>
                <a:latin typeface="Gill Sans MT" panose="020B0502020104020203" pitchFamily="34" charset="0"/>
              </a:rPr>
              <a:t>Slap</a:t>
            </a:r>
            <a:r>
              <a:rPr lang="de-AT" b="1" dirty="0">
                <a:solidFill>
                  <a:schemeClr val="tx1"/>
                </a:solidFill>
                <a:latin typeface="Gill Sans MT" panose="020B0502020104020203" pitchFamily="34" charset="0"/>
              </a:rPr>
              <a:t> Cam?</a:t>
            </a:r>
          </a:p>
          <a:p>
            <a:r>
              <a:rPr lang="de-AT" altLang="de-DE" dirty="0">
                <a:solidFill>
                  <a:schemeClr val="tx1"/>
                </a:solidFill>
                <a:latin typeface="Gill Sans MT" panose="020B0502020104020203" pitchFamily="34" charset="0"/>
                <a:ea typeface="ＭＳ Ｐゴシック" panose="020B0600070205080204" pitchFamily="34" charset="-128"/>
              </a:rPr>
              <a:t>Angriffe auf Personen, die mit dem Handy mitgefilmt und anschließend verbreitet werden</a:t>
            </a:r>
            <a:endParaRPr lang="de-DE" dirty="0">
              <a:solidFill>
                <a:schemeClr val="tx1"/>
              </a:solidFill>
              <a:latin typeface="Gill Sans MT" panose="020B0502020104020203" pitchFamily="34" charset="0"/>
            </a:endParaRPr>
          </a:p>
          <a:p>
            <a:endParaRPr lang="de-AT" b="1" dirty="0">
              <a:solidFill>
                <a:schemeClr val="tx1"/>
              </a:solidFill>
              <a:latin typeface="Gill Sans MT" panose="020B0502020104020203" pitchFamily="34" charset="0"/>
            </a:endParaRPr>
          </a:p>
          <a:p>
            <a:r>
              <a:rPr lang="de-AT" b="1" dirty="0">
                <a:solidFill>
                  <a:schemeClr val="tx1"/>
                </a:solidFill>
                <a:latin typeface="Gill Sans MT" panose="020B0502020104020203" pitchFamily="34" charset="0"/>
              </a:rPr>
              <a:t>Was ist Cyber-Grooming?</a:t>
            </a:r>
          </a:p>
          <a:p>
            <a:r>
              <a:rPr lang="de-AT" altLang="de-DE" dirty="0">
                <a:solidFill>
                  <a:schemeClr val="tx1"/>
                </a:solidFill>
                <a:latin typeface="Gill Sans MT" panose="020B0502020104020203" pitchFamily="34" charset="0"/>
                <a:ea typeface="ＭＳ Ｐゴシック" panose="020B0600070205080204" pitchFamily="34" charset="-128"/>
              </a:rPr>
              <a:t>Erwachsene (Pädophile) suchen über das Internet Kontakt zu Kindern/Jugendlichen mit dem Ziel, diese sexuell zu missbrauchen</a:t>
            </a:r>
          </a:p>
          <a:p>
            <a:endParaRPr lang="de-AT" dirty="0">
              <a:solidFill>
                <a:schemeClr val="tx1"/>
              </a:solidFill>
              <a:latin typeface="Gill Sans MT" panose="020B0502020104020203" pitchFamily="34" charset="0"/>
              <a:ea typeface="ＭＳ Ｐゴシック" panose="020B0600070205080204" pitchFamily="34" charset="-128"/>
            </a:endParaRPr>
          </a:p>
          <a:p>
            <a:r>
              <a:rPr lang="de-AT" b="1" dirty="0">
                <a:solidFill>
                  <a:schemeClr val="tx1"/>
                </a:solidFill>
                <a:latin typeface="Gill Sans MT" panose="020B0502020104020203" pitchFamily="34" charset="0"/>
              </a:rPr>
              <a:t>Was ist </a:t>
            </a:r>
            <a:r>
              <a:rPr lang="de-AT" b="1" dirty="0" err="1">
                <a:solidFill>
                  <a:schemeClr val="tx1"/>
                </a:solidFill>
                <a:latin typeface="Gill Sans MT" panose="020B0502020104020203" pitchFamily="34" charset="0"/>
              </a:rPr>
              <a:t>Sextortion</a:t>
            </a:r>
            <a:r>
              <a:rPr lang="de-AT" b="1" dirty="0">
                <a:solidFill>
                  <a:schemeClr val="tx1"/>
                </a:solidFill>
                <a:latin typeface="Gill Sans MT" panose="020B0502020104020203" pitchFamily="34" charset="0"/>
              </a:rPr>
              <a:t>?</a:t>
            </a:r>
          </a:p>
          <a:p>
            <a:r>
              <a:rPr lang="de-AT" dirty="0">
                <a:solidFill>
                  <a:schemeClr val="tx1"/>
                </a:solidFill>
                <a:latin typeface="Gill Sans MT" panose="020B0502020104020203" pitchFamily="34" charset="0"/>
                <a:cs typeface="Arial" pitchFamily="34" charset="0"/>
              </a:rPr>
              <a:t>Betrugsmasche, bei der Opfer nach Video-Sex-Chats mit den Aufnahmen erpresst werden</a:t>
            </a:r>
          </a:p>
          <a:p>
            <a:endParaRPr lang="de-AT" dirty="0">
              <a:solidFill>
                <a:schemeClr val="tx1"/>
              </a:solidFill>
              <a:latin typeface="Gill Sans MT" panose="020B0502020104020203" pitchFamily="34" charset="0"/>
              <a:cs typeface="Arial" pitchFamily="34" charset="0"/>
            </a:endParaRPr>
          </a:p>
          <a:p>
            <a:endParaRPr lang="de-AT" dirty="0">
              <a:solidFill>
                <a:schemeClr val="tx1"/>
              </a:solidFill>
              <a:latin typeface="Gill Sans MT" panose="020B0502020104020203" pitchFamily="34" charset="0"/>
              <a:cs typeface="Arial" pitchFamily="34" charset="0"/>
            </a:endParaRPr>
          </a:p>
        </p:txBody>
      </p:sp>
    </p:spTree>
    <p:extLst>
      <p:ext uri="{BB962C8B-B14F-4D97-AF65-F5344CB8AC3E}">
        <p14:creationId xmlns:p14="http://schemas.microsoft.com/office/powerpoint/2010/main" val="30129832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22E45D01-1A50-4329-AE65-BA5B622C4BFF}"/>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Risiken</a:t>
            </a:r>
          </a:p>
        </p:txBody>
      </p:sp>
      <p:sp>
        <p:nvSpPr>
          <p:cNvPr id="8" name="Inhaltsplatzhalter 2">
            <a:extLst>
              <a:ext uri="{FF2B5EF4-FFF2-40B4-BE49-F238E27FC236}">
                <a16:creationId xmlns:a16="http://schemas.microsoft.com/office/drawing/2014/main" id="{E54B629B-6811-493F-9CBC-BEB3D80AB3E3}"/>
              </a:ext>
            </a:extLst>
          </p:cNvPr>
          <p:cNvSpPr txBox="1">
            <a:spLocks/>
          </p:cNvSpPr>
          <p:nvPr/>
        </p:nvSpPr>
        <p:spPr>
          <a:xfrm>
            <a:off x="628650" y="0"/>
            <a:ext cx="7886700" cy="6438442"/>
          </a:xfrm>
          <a:prstGeom prst="rect">
            <a:avLst/>
          </a:prstGeom>
        </p:spPr>
        <p:txBody>
          <a:bodyPr vert="horz" lIns="91440" tIns="45720" rIns="91440" bIns="45720" rtlCol="0" anchor="ctr">
            <a:noAutofit/>
          </a:bodyPr>
          <a:lstStyle>
            <a:lvl1pPr marL="514350" indent="-514350" algn="l" defTabSz="914400" rtl="0" eaLnBrk="1" latinLnBrk="0" hangingPunct="1">
              <a:lnSpc>
                <a:spcPct val="90000"/>
              </a:lnSpc>
              <a:spcBef>
                <a:spcPts val="1000"/>
              </a:spcBef>
              <a:buClr>
                <a:srgbClr val="F39200"/>
              </a:buClr>
              <a:buFontTx/>
              <a:buBlip>
                <a:blip r:embed="rId3"/>
              </a:buBlip>
              <a:defRPr sz="1800" kern="1200">
                <a:solidFill>
                  <a:srgbClr val="434F55"/>
                </a:solidFill>
                <a:latin typeface="+mj-lt"/>
                <a:ea typeface="+mn-ea"/>
                <a:cs typeface="+mn-cs"/>
              </a:defRPr>
            </a:lvl1pPr>
            <a:lvl2pPr marL="896938" indent="-439738"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2pPr>
            <a:lvl3pPr marL="1371600" indent="-4572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3pPr>
            <a:lvl4pPr marL="1600200" indent="-2286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4pPr>
            <a:lvl5pPr marL="2057400" indent="-2286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None/>
            </a:pPr>
            <a:r>
              <a:rPr lang="de-DE" altLang="de-DE" sz="2000" b="1" dirty="0">
                <a:solidFill>
                  <a:schemeClr val="tx1"/>
                </a:solidFill>
                <a:latin typeface="Gill Sans MT" panose="020B0502020104020203" pitchFamily="34" charset="0"/>
                <a:ea typeface="ＭＳ Ｐゴシック" panose="020B0600070205080204" pitchFamily="34" charset="-128"/>
              </a:rPr>
              <a:t>Immer bedenken</a:t>
            </a:r>
          </a:p>
          <a:p>
            <a:pPr>
              <a:lnSpc>
                <a:spcPct val="100000"/>
              </a:lnSpc>
              <a:buSzPct val="100000"/>
              <a:buFont typeface="Wingdings" panose="05000000000000000000" pitchFamily="2" charset="2"/>
              <a:buChar char="§"/>
              <a:defRPr/>
            </a:pPr>
            <a:r>
              <a:rPr lang="de-DE" altLang="de-DE" sz="2000" dirty="0">
                <a:solidFill>
                  <a:schemeClr val="tx1"/>
                </a:solidFill>
                <a:latin typeface="Gill Sans MT" panose="020B0502020104020203" pitchFamily="34" charset="0"/>
              </a:rPr>
              <a:t>Das Internet ist weltweit zugänglich.</a:t>
            </a:r>
          </a:p>
          <a:p>
            <a:pPr>
              <a:lnSpc>
                <a:spcPct val="100000"/>
              </a:lnSpc>
              <a:buSzPct val="100000"/>
              <a:buFont typeface="Wingdings" panose="05000000000000000000" pitchFamily="2" charset="2"/>
              <a:buChar char="§"/>
              <a:defRPr/>
            </a:pPr>
            <a:r>
              <a:rPr lang="de-DE" altLang="de-DE" sz="2000" dirty="0">
                <a:solidFill>
                  <a:schemeClr val="tx1"/>
                </a:solidFill>
                <a:latin typeface="Gill Sans MT" panose="020B0502020104020203" pitchFamily="34" charset="0"/>
              </a:rPr>
              <a:t>Informationen und Daten die einmal im Netz landen, können nicht mehr gelöscht werden: Das Internet vergisst nichts!</a:t>
            </a:r>
          </a:p>
          <a:p>
            <a:pPr>
              <a:lnSpc>
                <a:spcPct val="100000"/>
              </a:lnSpc>
              <a:buSzPct val="100000"/>
              <a:buFont typeface="Wingdings" panose="05000000000000000000" pitchFamily="2" charset="2"/>
              <a:buChar char="§"/>
              <a:defRPr/>
            </a:pPr>
            <a:r>
              <a:rPr lang="de-DE" altLang="de-DE" sz="2000" dirty="0">
                <a:solidFill>
                  <a:schemeClr val="tx1"/>
                </a:solidFill>
                <a:latin typeface="Gill Sans MT" panose="020B0502020104020203" pitchFamily="34" charset="0"/>
              </a:rPr>
              <a:t>Fotos/Videos etc. können in ganz anderen Kontexten wieder auftauchen.</a:t>
            </a:r>
          </a:p>
          <a:p>
            <a:pPr>
              <a:lnSpc>
                <a:spcPct val="100000"/>
              </a:lnSpc>
              <a:buSzPct val="100000"/>
              <a:buFont typeface="Wingdings" panose="05000000000000000000" pitchFamily="2" charset="2"/>
              <a:buChar char="§"/>
              <a:defRPr/>
            </a:pPr>
            <a:r>
              <a:rPr lang="de-DE" altLang="de-DE" sz="2000" dirty="0">
                <a:solidFill>
                  <a:schemeClr val="tx1"/>
                </a:solidFill>
                <a:latin typeface="Gill Sans MT" panose="020B0502020104020203" pitchFamily="34" charset="0"/>
              </a:rPr>
              <a:t>Ein unangemessener </a:t>
            </a:r>
            <a:r>
              <a:rPr lang="de-DE" altLang="de-DE" sz="2000" dirty="0" err="1">
                <a:solidFill>
                  <a:schemeClr val="tx1"/>
                </a:solidFill>
                <a:latin typeface="Gill Sans MT" panose="020B0502020104020203" pitchFamily="34" charset="0"/>
              </a:rPr>
              <a:t>Social</a:t>
            </a:r>
            <a:r>
              <a:rPr lang="de-DE" altLang="de-DE" sz="2000" dirty="0">
                <a:solidFill>
                  <a:schemeClr val="tx1"/>
                </a:solidFill>
                <a:latin typeface="Gill Sans MT" panose="020B0502020104020203" pitchFamily="34" charset="0"/>
              </a:rPr>
              <a:t>-Media-Auftritt könnte sich bei einem potentiellen Bewerbungsprozess nachteilig auswirken!</a:t>
            </a:r>
          </a:p>
          <a:p>
            <a:pPr>
              <a:lnSpc>
                <a:spcPct val="100000"/>
              </a:lnSpc>
              <a:buSzPct val="100000"/>
              <a:buFont typeface="Wingdings" panose="05000000000000000000" pitchFamily="2" charset="2"/>
              <a:buChar char="§"/>
              <a:defRPr/>
            </a:pPr>
            <a:r>
              <a:rPr lang="de-DE" altLang="de-DE" sz="2000" dirty="0">
                <a:solidFill>
                  <a:schemeClr val="tx1"/>
                </a:solidFill>
                <a:latin typeface="Gill Sans MT" panose="020B0502020104020203" pitchFamily="34" charset="0"/>
              </a:rPr>
              <a:t>Soziale Netzwerke werden auch für Betrugsmaschen missbraucht    (z. B. Identitätsdiebstähle &amp; Fake-Profile).</a:t>
            </a:r>
          </a:p>
          <a:p>
            <a:pPr>
              <a:lnSpc>
                <a:spcPct val="100000"/>
              </a:lnSpc>
              <a:buSzPct val="100000"/>
              <a:buFont typeface="Wingdings" panose="05000000000000000000" pitchFamily="2" charset="2"/>
              <a:buChar char="§"/>
              <a:defRPr/>
            </a:pPr>
            <a:r>
              <a:rPr lang="de-DE" altLang="de-DE" sz="2000" dirty="0">
                <a:solidFill>
                  <a:schemeClr val="tx1"/>
                </a:solidFill>
                <a:latin typeface="Gill Sans MT" panose="020B0502020104020203" pitchFamily="34" charset="0"/>
              </a:rPr>
              <a:t>Nie voreilig klicken und sich vor Spam, Belästigungen, Betrug und  Schadsoftware schützen.</a:t>
            </a:r>
            <a:endParaRPr lang="de-AT" sz="2000" dirty="0">
              <a:solidFill>
                <a:schemeClr val="tx1"/>
              </a:solidFill>
              <a:latin typeface="Gill Sans MT" panose="020B0502020104020203" pitchFamily="34" charset="0"/>
            </a:endParaRPr>
          </a:p>
          <a:p>
            <a:pPr lvl="1">
              <a:lnSpc>
                <a:spcPct val="100000"/>
              </a:lnSpc>
              <a:spcBef>
                <a:spcPts val="600"/>
              </a:spcBef>
              <a:buSzPct val="70000"/>
              <a:buFont typeface="Wingdings" panose="05000000000000000000" pitchFamily="2" charset="2"/>
              <a:buChar char="§"/>
              <a:defRPr/>
            </a:pPr>
            <a:endParaRPr lang="de-AT" sz="2000" dirty="0">
              <a:solidFill>
                <a:schemeClr val="tx1"/>
              </a:solidFill>
              <a:latin typeface="Gill Sans MT" panose="020B0502020104020203" pitchFamily="34" charset="0"/>
              <a:ea typeface="ＭＳ Ｐゴシック" panose="020B0600070205080204" pitchFamily="34" charset="-128"/>
            </a:endParaRPr>
          </a:p>
        </p:txBody>
      </p:sp>
    </p:spTree>
    <p:extLst>
      <p:ext uri="{BB962C8B-B14F-4D97-AF65-F5344CB8AC3E}">
        <p14:creationId xmlns:p14="http://schemas.microsoft.com/office/powerpoint/2010/main" val="39243418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A8D338F-D606-406C-9A53-7D7F509DD718}"/>
              </a:ext>
            </a:extLst>
          </p:cNvPr>
          <p:cNvPicPr>
            <a:picLocks noChangeAspect="1"/>
          </p:cNvPicPr>
          <p:nvPr/>
        </p:nvPicPr>
        <p:blipFill rotWithShape="1">
          <a:blip r:embed="rId3">
            <a:extLst>
              <a:ext uri="{28A0092B-C50C-407E-A947-70E740481C1C}">
                <a14:useLocalDpi xmlns:a14="http://schemas.microsoft.com/office/drawing/2010/main" val="0"/>
              </a:ext>
            </a:extLst>
          </a:blip>
          <a:srcRect r="8366"/>
          <a:stretch/>
        </p:blipFill>
        <p:spPr>
          <a:xfrm>
            <a:off x="-2" y="0"/>
            <a:ext cx="9144001" cy="6400800"/>
          </a:xfrm>
          <a:prstGeom prst="rect">
            <a:avLst/>
          </a:prstGeom>
        </p:spPr>
      </p:pic>
      <p:sp>
        <p:nvSpPr>
          <p:cNvPr id="6" name="Textfeld 5">
            <a:extLst>
              <a:ext uri="{FF2B5EF4-FFF2-40B4-BE49-F238E27FC236}">
                <a16:creationId xmlns:a16="http://schemas.microsoft.com/office/drawing/2014/main" id="{6A01342B-EA3A-4569-B43B-6D6B241A7F34}"/>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WhatsApp</a:t>
            </a:r>
          </a:p>
        </p:txBody>
      </p:sp>
      <p:pic>
        <p:nvPicPr>
          <p:cNvPr id="10" name="Grafik 9" descr="Ein Bild, das Vektorgrafiken enthält.&#10;&#10;Mit hoher Zuverlässigkeit generierte Beschreibung">
            <a:extLst>
              <a:ext uri="{FF2B5EF4-FFF2-40B4-BE49-F238E27FC236}">
                <a16:creationId xmlns:a16="http://schemas.microsoft.com/office/drawing/2014/main" id="{94F39DF4-2DBB-48B0-938B-182D518C08C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26071" y="1134460"/>
            <a:ext cx="4291858" cy="4291858"/>
          </a:xfrm>
          <a:prstGeom prst="rect">
            <a:avLst/>
          </a:prstGeom>
        </p:spPr>
      </p:pic>
    </p:spTree>
    <p:extLst>
      <p:ext uri="{BB962C8B-B14F-4D97-AF65-F5344CB8AC3E}">
        <p14:creationId xmlns:p14="http://schemas.microsoft.com/office/powerpoint/2010/main" val="17536368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F7F2E86F-1E26-46F7-ACB2-B969586D6B21}"/>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Gruppen</a:t>
            </a:r>
            <a:endParaRPr lang="de-AT" sz="1900" dirty="0">
              <a:latin typeface="+mj-lt"/>
            </a:endParaRPr>
          </a:p>
        </p:txBody>
      </p:sp>
      <p:sp>
        <p:nvSpPr>
          <p:cNvPr id="15" name="Inhaltsplatzhalter 2">
            <a:extLst>
              <a:ext uri="{FF2B5EF4-FFF2-40B4-BE49-F238E27FC236}">
                <a16:creationId xmlns:a16="http://schemas.microsoft.com/office/drawing/2014/main" id="{470747A8-C5A3-43FB-99FD-628523612FEC}"/>
              </a:ext>
            </a:extLst>
          </p:cNvPr>
          <p:cNvSpPr txBox="1">
            <a:spLocks/>
          </p:cNvSpPr>
          <p:nvPr/>
        </p:nvSpPr>
        <p:spPr>
          <a:xfrm>
            <a:off x="482197" y="34837"/>
            <a:ext cx="7886700" cy="6337971"/>
          </a:xfrm>
          <a:prstGeom prst="rect">
            <a:avLst/>
          </a:prstGeom>
        </p:spPr>
        <p:txBody>
          <a:bodyPr vert="horz" lIns="91440" tIns="45720" rIns="91440" bIns="45720" rtlCol="0" anchor="ctr">
            <a:noAutofit/>
          </a:bodyPr>
          <a:lstStyle>
            <a:lvl1pPr marL="514350" indent="-514350" algn="l" defTabSz="914400" rtl="0" eaLnBrk="1" latinLnBrk="0" hangingPunct="1">
              <a:lnSpc>
                <a:spcPct val="90000"/>
              </a:lnSpc>
              <a:spcBef>
                <a:spcPts val="1000"/>
              </a:spcBef>
              <a:buClr>
                <a:srgbClr val="F39200"/>
              </a:buClr>
              <a:buFontTx/>
              <a:buBlip>
                <a:blip r:embed="rId3"/>
              </a:buBlip>
              <a:defRPr sz="1800" kern="1200">
                <a:solidFill>
                  <a:srgbClr val="434F55"/>
                </a:solidFill>
                <a:latin typeface="+mj-lt"/>
                <a:ea typeface="+mn-ea"/>
                <a:cs typeface="+mn-cs"/>
              </a:defRPr>
            </a:lvl1pPr>
            <a:lvl2pPr marL="896938" indent="-439738"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2pPr>
            <a:lvl3pPr marL="1371600" indent="-4572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3pPr>
            <a:lvl4pPr marL="1600200" indent="-2286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4pPr>
            <a:lvl5pPr marL="2057400" indent="-2286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SzPct val="100000"/>
              <a:buFont typeface="Wingdings" panose="05000000000000000000" pitchFamily="2" charset="2"/>
              <a:buChar char="§"/>
              <a:defRPr/>
            </a:pPr>
            <a:r>
              <a:rPr lang="de-AT" sz="2000" dirty="0">
                <a:solidFill>
                  <a:schemeClr val="tx1"/>
                </a:solidFill>
                <a:latin typeface="Gill Sans MT" panose="020B0502020104020203" pitchFamily="34" charset="0"/>
              </a:rPr>
              <a:t>Es können Gruppen mit </a:t>
            </a:r>
            <a:r>
              <a:rPr lang="de-AT" sz="2000" b="1" dirty="0">
                <a:solidFill>
                  <a:schemeClr val="tx1"/>
                </a:solidFill>
                <a:latin typeface="Gill Sans MT" panose="020B0502020104020203" pitchFamily="34" charset="0"/>
              </a:rPr>
              <a:t>bis zu 256 Personen </a:t>
            </a:r>
            <a:r>
              <a:rPr lang="de-AT" sz="2000" dirty="0">
                <a:solidFill>
                  <a:schemeClr val="tx1"/>
                </a:solidFill>
                <a:latin typeface="Gill Sans MT" panose="020B0502020104020203" pitchFamily="34" charset="0"/>
              </a:rPr>
              <a:t>erstellt werden.</a:t>
            </a:r>
          </a:p>
          <a:p>
            <a:pPr>
              <a:lnSpc>
                <a:spcPct val="100000"/>
              </a:lnSpc>
              <a:buSzPct val="100000"/>
              <a:buFont typeface="Wingdings" panose="05000000000000000000" pitchFamily="2" charset="2"/>
              <a:buChar char="§"/>
              <a:defRPr/>
            </a:pPr>
            <a:r>
              <a:rPr lang="de-AT" sz="2000" dirty="0">
                <a:solidFill>
                  <a:schemeClr val="tx1"/>
                </a:solidFill>
                <a:latin typeface="Gill Sans MT" panose="020B0502020104020203" pitchFamily="34" charset="0"/>
              </a:rPr>
              <a:t>Alle Mitglieder können </a:t>
            </a:r>
            <a:r>
              <a:rPr lang="de-AT" sz="2000" b="1" dirty="0">
                <a:solidFill>
                  <a:schemeClr val="tx1"/>
                </a:solidFill>
                <a:latin typeface="Gill Sans MT" panose="020B0502020104020203" pitchFamily="34" charset="0"/>
              </a:rPr>
              <a:t>alle Nachrichten lesen</a:t>
            </a:r>
            <a:r>
              <a:rPr lang="de-AT" sz="2000" dirty="0">
                <a:solidFill>
                  <a:schemeClr val="tx1"/>
                </a:solidFill>
                <a:latin typeface="Gill Sans MT" panose="020B0502020104020203" pitchFamily="34" charset="0"/>
              </a:rPr>
              <a:t> und </a:t>
            </a:r>
            <a:r>
              <a:rPr lang="de-AT" sz="2000" b="1" dirty="0">
                <a:solidFill>
                  <a:schemeClr val="tx1"/>
                </a:solidFill>
                <a:latin typeface="Gill Sans MT" panose="020B0502020104020203" pitchFamily="34" charset="0"/>
              </a:rPr>
              <a:t>alle Nummern sehen.</a:t>
            </a:r>
          </a:p>
          <a:p>
            <a:pPr>
              <a:lnSpc>
                <a:spcPct val="100000"/>
              </a:lnSpc>
              <a:buSzPct val="100000"/>
              <a:buFont typeface="Wingdings" panose="05000000000000000000" pitchFamily="2" charset="2"/>
              <a:buChar char="§"/>
              <a:defRPr/>
            </a:pPr>
            <a:r>
              <a:rPr lang="de-AT" sz="2000" dirty="0">
                <a:solidFill>
                  <a:schemeClr val="tx1"/>
                </a:solidFill>
                <a:latin typeface="Gill Sans MT" panose="020B0502020104020203" pitchFamily="34" charset="0"/>
              </a:rPr>
              <a:t>Gruppeneinladungen können nicht abgelehnt werden. Sie können aber eingeschränkt werden. </a:t>
            </a:r>
            <a:endParaRPr lang="de-AT" sz="2000" b="1" dirty="0">
              <a:solidFill>
                <a:schemeClr val="tx1"/>
              </a:solidFill>
              <a:latin typeface="Gill Sans MT" panose="020B0502020104020203" pitchFamily="34" charset="0"/>
            </a:endParaRPr>
          </a:p>
          <a:p>
            <a:pPr>
              <a:lnSpc>
                <a:spcPct val="100000"/>
              </a:lnSpc>
              <a:buSzPct val="100000"/>
              <a:buFont typeface="Wingdings" panose="05000000000000000000" pitchFamily="2" charset="2"/>
              <a:buChar char="§"/>
              <a:defRPr/>
            </a:pPr>
            <a:r>
              <a:rPr lang="de-AT" sz="2000" dirty="0">
                <a:solidFill>
                  <a:schemeClr val="tx1"/>
                </a:solidFill>
                <a:latin typeface="Gill Sans MT" panose="020B0502020104020203" pitchFamily="34" charset="0"/>
              </a:rPr>
              <a:t>Du kannst die Gruppe jederzeit wieder verlassen und den Admin blockieren.</a:t>
            </a:r>
          </a:p>
          <a:p>
            <a:pPr>
              <a:lnSpc>
                <a:spcPct val="100000"/>
              </a:lnSpc>
              <a:buSzPct val="100000"/>
              <a:buFont typeface="Wingdings" panose="05000000000000000000" pitchFamily="2" charset="2"/>
              <a:buChar char="§"/>
              <a:defRPr/>
            </a:pPr>
            <a:r>
              <a:rPr lang="de-AT" sz="2000" dirty="0">
                <a:solidFill>
                  <a:schemeClr val="tx1"/>
                </a:solidFill>
                <a:latin typeface="Gill Sans MT" panose="020B0502020104020203" pitchFamily="34" charset="0"/>
              </a:rPr>
              <a:t>Kinder und Jugendliche sind in mehreren Gruppen. Ständige Benachrichtigungen über eingehende Nachrichten können ablenken!</a:t>
            </a:r>
          </a:p>
          <a:p>
            <a:pPr>
              <a:lnSpc>
                <a:spcPct val="100000"/>
              </a:lnSpc>
              <a:buSzPct val="100000"/>
              <a:buFont typeface="Wingdings" panose="05000000000000000000" pitchFamily="2" charset="2"/>
              <a:buChar char="§"/>
              <a:defRPr/>
            </a:pPr>
            <a:r>
              <a:rPr lang="de-AT" sz="2000" dirty="0" err="1">
                <a:solidFill>
                  <a:schemeClr val="tx1"/>
                </a:solidFill>
                <a:latin typeface="Gill Sans MT" panose="020B0502020104020203" pitchFamily="34" charset="0"/>
              </a:rPr>
              <a:t>Gruppenadmins</a:t>
            </a:r>
            <a:r>
              <a:rPr lang="de-AT" sz="2000" dirty="0">
                <a:solidFill>
                  <a:schemeClr val="tx1"/>
                </a:solidFill>
                <a:latin typeface="Gill Sans MT" panose="020B0502020104020203" pitchFamily="34" charset="0"/>
              </a:rPr>
              <a:t> haben eine wichtige </a:t>
            </a:r>
            <a:r>
              <a:rPr lang="de-AT" sz="2000" b="1" dirty="0">
                <a:solidFill>
                  <a:schemeClr val="tx1"/>
                </a:solidFill>
                <a:latin typeface="Gill Sans MT" panose="020B0502020104020203" pitchFamily="34" charset="0"/>
              </a:rPr>
              <a:t>Verantwortung </a:t>
            </a:r>
            <a:r>
              <a:rPr lang="de-AT" sz="2000" dirty="0">
                <a:solidFill>
                  <a:schemeClr val="tx1"/>
                </a:solidFill>
                <a:latin typeface="Gill Sans MT" panose="020B0502020104020203" pitchFamily="34" charset="0"/>
              </a:rPr>
              <a:t>und sollten bei Streitigkeiten als </a:t>
            </a:r>
            <a:r>
              <a:rPr lang="de-AT" sz="2000" dirty="0" err="1">
                <a:solidFill>
                  <a:schemeClr val="tx1"/>
                </a:solidFill>
                <a:latin typeface="Gill Sans MT" panose="020B0502020104020203" pitchFamily="34" charset="0"/>
              </a:rPr>
              <a:t>SteitschlichterInnen</a:t>
            </a:r>
            <a:r>
              <a:rPr lang="de-AT" sz="2000" dirty="0">
                <a:solidFill>
                  <a:schemeClr val="tx1"/>
                </a:solidFill>
                <a:latin typeface="Gill Sans MT" panose="020B0502020104020203" pitchFamily="34" charset="0"/>
              </a:rPr>
              <a:t> eingreifen.</a:t>
            </a:r>
          </a:p>
          <a:p>
            <a:pPr>
              <a:lnSpc>
                <a:spcPct val="100000"/>
              </a:lnSpc>
              <a:buSzPct val="100000"/>
              <a:buFont typeface="Wingdings" panose="05000000000000000000" pitchFamily="2" charset="2"/>
              <a:buChar char="§"/>
              <a:defRPr/>
            </a:pPr>
            <a:r>
              <a:rPr lang="de-AT" sz="2000" dirty="0">
                <a:solidFill>
                  <a:schemeClr val="tx1"/>
                </a:solidFill>
                <a:latin typeface="Gill Sans MT" panose="020B0502020104020203" pitchFamily="34" charset="0"/>
              </a:rPr>
              <a:t>Überlege:  </a:t>
            </a:r>
          </a:p>
          <a:p>
            <a:pPr lvl="1">
              <a:lnSpc>
                <a:spcPct val="100000"/>
              </a:lnSpc>
              <a:buSzPct val="100000"/>
              <a:buFont typeface="Wingdings" panose="05000000000000000000" pitchFamily="2" charset="2"/>
              <a:buChar char="§"/>
              <a:defRPr/>
            </a:pPr>
            <a:r>
              <a:rPr lang="de-AT" sz="2000" dirty="0">
                <a:solidFill>
                  <a:schemeClr val="tx1"/>
                </a:solidFill>
                <a:latin typeface="Gill Sans MT" panose="020B0502020104020203" pitchFamily="34" charset="0"/>
              </a:rPr>
              <a:t>Welche Gruppen hast du und warum? </a:t>
            </a:r>
          </a:p>
          <a:p>
            <a:pPr lvl="1">
              <a:lnSpc>
                <a:spcPct val="100000"/>
              </a:lnSpc>
              <a:buSzPct val="100000"/>
              <a:buFont typeface="Wingdings" panose="05000000000000000000" pitchFamily="2" charset="2"/>
              <a:buChar char="§"/>
              <a:defRPr/>
            </a:pPr>
            <a:r>
              <a:rPr lang="de-AT" sz="2000" dirty="0">
                <a:solidFill>
                  <a:schemeClr val="tx1"/>
                </a:solidFill>
                <a:latin typeface="Gill Sans MT" panose="020B0502020104020203" pitchFamily="34" charset="0"/>
              </a:rPr>
              <a:t>Wer ist für die Gruppe verantwortlich? </a:t>
            </a:r>
          </a:p>
          <a:p>
            <a:pPr lvl="1">
              <a:lnSpc>
                <a:spcPct val="100000"/>
              </a:lnSpc>
              <a:buSzPct val="100000"/>
              <a:buFont typeface="Wingdings" panose="05000000000000000000" pitchFamily="2" charset="2"/>
              <a:buChar char="§"/>
              <a:defRPr/>
            </a:pPr>
            <a:r>
              <a:rPr lang="de-AT" sz="2000" dirty="0">
                <a:solidFill>
                  <a:schemeClr val="tx1"/>
                </a:solidFill>
                <a:latin typeface="Gill Sans MT" panose="020B0502020104020203" pitchFamily="34" charset="0"/>
              </a:rPr>
              <a:t>Gibt es Verhaltensregeln?</a:t>
            </a:r>
          </a:p>
          <a:p>
            <a:pPr lvl="1">
              <a:lnSpc>
                <a:spcPct val="100000"/>
              </a:lnSpc>
              <a:buSzPct val="100000"/>
              <a:buFont typeface="Wingdings" panose="05000000000000000000" pitchFamily="2" charset="2"/>
              <a:buChar char="§"/>
              <a:defRPr/>
            </a:pPr>
            <a:r>
              <a:rPr lang="de-AT" sz="2000" dirty="0">
                <a:solidFill>
                  <a:schemeClr val="tx1"/>
                </a:solidFill>
                <a:latin typeface="Gill Sans MT" panose="020B0502020104020203" pitchFamily="34" charset="0"/>
              </a:rPr>
              <a:t>Sollten wir Regeln einführen?</a:t>
            </a:r>
          </a:p>
        </p:txBody>
      </p:sp>
    </p:spTree>
    <p:extLst>
      <p:ext uri="{BB962C8B-B14F-4D97-AF65-F5344CB8AC3E}">
        <p14:creationId xmlns:p14="http://schemas.microsoft.com/office/powerpoint/2010/main" val="9307153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6A01342B-EA3A-4569-B43B-6D6B241A7F34}"/>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Relevante Themen zu WhatsApp</a:t>
            </a:r>
          </a:p>
        </p:txBody>
      </p:sp>
      <p:sp>
        <p:nvSpPr>
          <p:cNvPr id="5" name="Rechteck 4">
            <a:extLst>
              <a:ext uri="{FF2B5EF4-FFF2-40B4-BE49-F238E27FC236}">
                <a16:creationId xmlns:a16="http://schemas.microsoft.com/office/drawing/2014/main" id="{7C837C4D-CE28-44E0-BB83-907197ABBAEF}"/>
              </a:ext>
            </a:extLst>
          </p:cNvPr>
          <p:cNvSpPr/>
          <p:nvPr/>
        </p:nvSpPr>
        <p:spPr>
          <a:xfrm>
            <a:off x="667277" y="2174393"/>
            <a:ext cx="3716947" cy="43678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900" b="1" dirty="0">
                <a:solidFill>
                  <a:schemeClr val="tx1"/>
                </a:solidFill>
                <a:latin typeface="Gill Sans MT" panose="020B0502020104020203" pitchFamily="34" charset="0"/>
              </a:rPr>
              <a:t>Beziehungen</a:t>
            </a:r>
          </a:p>
        </p:txBody>
      </p:sp>
      <p:sp>
        <p:nvSpPr>
          <p:cNvPr id="8" name="Rechteck 7">
            <a:extLst>
              <a:ext uri="{FF2B5EF4-FFF2-40B4-BE49-F238E27FC236}">
                <a16:creationId xmlns:a16="http://schemas.microsoft.com/office/drawing/2014/main" id="{96A0A547-6A7E-4103-991F-CF377417C939}"/>
              </a:ext>
            </a:extLst>
          </p:cNvPr>
          <p:cNvSpPr/>
          <p:nvPr/>
        </p:nvSpPr>
        <p:spPr>
          <a:xfrm>
            <a:off x="4848680" y="2177769"/>
            <a:ext cx="3716947" cy="43678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900" b="1" dirty="0">
                <a:solidFill>
                  <a:schemeClr val="tx1"/>
                </a:solidFill>
                <a:latin typeface="Gill Sans MT" panose="020B0502020104020203" pitchFamily="34" charset="0"/>
              </a:rPr>
              <a:t>Kostenfalle &amp; Internetbetrug</a:t>
            </a:r>
          </a:p>
        </p:txBody>
      </p:sp>
      <p:sp>
        <p:nvSpPr>
          <p:cNvPr id="9" name="Rechteck 8">
            <a:extLst>
              <a:ext uri="{FF2B5EF4-FFF2-40B4-BE49-F238E27FC236}">
                <a16:creationId xmlns:a16="http://schemas.microsoft.com/office/drawing/2014/main" id="{8302B9B2-A9C8-4EBC-97CF-8BC98BF5640C}"/>
              </a:ext>
            </a:extLst>
          </p:cNvPr>
          <p:cNvSpPr/>
          <p:nvPr/>
        </p:nvSpPr>
        <p:spPr>
          <a:xfrm>
            <a:off x="667276" y="2848008"/>
            <a:ext cx="3716947" cy="43678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900" b="1" dirty="0">
                <a:solidFill>
                  <a:schemeClr val="tx1"/>
                </a:solidFill>
                <a:latin typeface="Gill Sans MT" panose="020B0502020104020203" pitchFamily="34" charset="0"/>
              </a:rPr>
              <a:t>Gruppe mit Lehrenden?</a:t>
            </a:r>
          </a:p>
        </p:txBody>
      </p:sp>
      <p:sp>
        <p:nvSpPr>
          <p:cNvPr id="10" name="Rechteck 9">
            <a:extLst>
              <a:ext uri="{FF2B5EF4-FFF2-40B4-BE49-F238E27FC236}">
                <a16:creationId xmlns:a16="http://schemas.microsoft.com/office/drawing/2014/main" id="{4B9D69F7-A2AC-4B66-B774-FEAB0D48D467}"/>
              </a:ext>
            </a:extLst>
          </p:cNvPr>
          <p:cNvSpPr/>
          <p:nvPr/>
        </p:nvSpPr>
        <p:spPr>
          <a:xfrm>
            <a:off x="667275" y="3484661"/>
            <a:ext cx="3716947" cy="43678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900" b="1" dirty="0">
                <a:solidFill>
                  <a:schemeClr val="tx1"/>
                </a:solidFill>
                <a:latin typeface="Gill Sans MT" panose="020B0502020104020203" pitchFamily="34" charset="0"/>
              </a:rPr>
              <a:t>Infos, Fotos &amp; Dateien senden</a:t>
            </a:r>
          </a:p>
        </p:txBody>
      </p:sp>
      <p:sp>
        <p:nvSpPr>
          <p:cNvPr id="11" name="Rechteck 10">
            <a:extLst>
              <a:ext uri="{FF2B5EF4-FFF2-40B4-BE49-F238E27FC236}">
                <a16:creationId xmlns:a16="http://schemas.microsoft.com/office/drawing/2014/main" id="{30710AF7-D733-41CE-8E50-4F941438AF2F}"/>
              </a:ext>
            </a:extLst>
          </p:cNvPr>
          <p:cNvSpPr/>
          <p:nvPr/>
        </p:nvSpPr>
        <p:spPr>
          <a:xfrm>
            <a:off x="4848678" y="2807768"/>
            <a:ext cx="3716947" cy="43678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900" b="1" dirty="0">
                <a:solidFill>
                  <a:schemeClr val="tx1"/>
                </a:solidFill>
                <a:latin typeface="Gill Sans MT" panose="020B0502020104020203" pitchFamily="34" charset="0"/>
              </a:rPr>
              <a:t>Klassengruppen</a:t>
            </a:r>
          </a:p>
        </p:txBody>
      </p:sp>
      <p:sp>
        <p:nvSpPr>
          <p:cNvPr id="12" name="Rechteck 11">
            <a:extLst>
              <a:ext uri="{FF2B5EF4-FFF2-40B4-BE49-F238E27FC236}">
                <a16:creationId xmlns:a16="http://schemas.microsoft.com/office/drawing/2014/main" id="{71030B6D-B78C-4114-9AB9-70A245F2CFF1}"/>
              </a:ext>
            </a:extLst>
          </p:cNvPr>
          <p:cNvSpPr/>
          <p:nvPr/>
        </p:nvSpPr>
        <p:spPr>
          <a:xfrm>
            <a:off x="4848678" y="3484660"/>
            <a:ext cx="3716947" cy="43678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900" b="1" dirty="0">
                <a:solidFill>
                  <a:schemeClr val="tx1"/>
                </a:solidFill>
                <a:latin typeface="Gill Sans MT" panose="020B0502020104020203" pitchFamily="34" charset="0"/>
              </a:rPr>
              <a:t>Dokumentation des Alltags</a:t>
            </a:r>
          </a:p>
        </p:txBody>
      </p:sp>
      <p:sp>
        <p:nvSpPr>
          <p:cNvPr id="13" name="Rechteck 12">
            <a:extLst>
              <a:ext uri="{FF2B5EF4-FFF2-40B4-BE49-F238E27FC236}">
                <a16:creationId xmlns:a16="http://schemas.microsoft.com/office/drawing/2014/main" id="{31C03208-55AD-45CF-8984-1CC8EF299CCD}"/>
              </a:ext>
            </a:extLst>
          </p:cNvPr>
          <p:cNvSpPr/>
          <p:nvPr/>
        </p:nvSpPr>
        <p:spPr>
          <a:xfrm>
            <a:off x="667275" y="4118036"/>
            <a:ext cx="3716947" cy="43678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900" b="1" dirty="0">
                <a:solidFill>
                  <a:schemeClr val="tx1"/>
                </a:solidFill>
                <a:latin typeface="Gill Sans MT" panose="020B0502020104020203" pitchFamily="34" charset="0"/>
              </a:rPr>
              <a:t>Lehrende &amp; Eltern in Gruppen</a:t>
            </a:r>
          </a:p>
        </p:txBody>
      </p:sp>
      <p:sp>
        <p:nvSpPr>
          <p:cNvPr id="14" name="Rechteck 13">
            <a:extLst>
              <a:ext uri="{FF2B5EF4-FFF2-40B4-BE49-F238E27FC236}">
                <a16:creationId xmlns:a16="http://schemas.microsoft.com/office/drawing/2014/main" id="{9B942C3D-57F4-42F3-B81F-B5DF5FA075EB}"/>
              </a:ext>
            </a:extLst>
          </p:cNvPr>
          <p:cNvSpPr/>
          <p:nvPr/>
        </p:nvSpPr>
        <p:spPr>
          <a:xfrm>
            <a:off x="4848678" y="4118035"/>
            <a:ext cx="3716947" cy="43678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900" b="1" dirty="0">
                <a:solidFill>
                  <a:schemeClr val="tx1"/>
                </a:solidFill>
                <a:latin typeface="Gill Sans MT" panose="020B0502020104020203" pitchFamily="34" charset="0"/>
              </a:rPr>
              <a:t>Interessensgruppen</a:t>
            </a:r>
          </a:p>
        </p:txBody>
      </p:sp>
    </p:spTree>
    <p:extLst>
      <p:ext uri="{BB962C8B-B14F-4D97-AF65-F5344CB8AC3E}">
        <p14:creationId xmlns:p14="http://schemas.microsoft.com/office/powerpoint/2010/main" val="40425787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993F93-4909-4EC2-A934-935C4B8A9E00}"/>
              </a:ext>
            </a:extLst>
          </p:cNvPr>
          <p:cNvSpPr>
            <a:spLocks noGrp="1"/>
          </p:cNvSpPr>
          <p:nvPr>
            <p:ph type="title"/>
          </p:nvPr>
        </p:nvSpPr>
        <p:spPr/>
        <p:txBody>
          <a:bodyPr/>
          <a:lstStyle/>
          <a:p>
            <a:endParaRPr lang="de-AT"/>
          </a:p>
        </p:txBody>
      </p:sp>
      <p:sp>
        <p:nvSpPr>
          <p:cNvPr id="5" name="Textfeld 4">
            <a:extLst>
              <a:ext uri="{FF2B5EF4-FFF2-40B4-BE49-F238E27FC236}">
                <a16:creationId xmlns:a16="http://schemas.microsoft.com/office/drawing/2014/main" id="{CF251C65-434E-470F-89BF-6FADDE17256E}"/>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Gemeinsam sicher in Sozialen Netzwerken</a:t>
            </a:r>
          </a:p>
        </p:txBody>
      </p:sp>
      <p:pic>
        <p:nvPicPr>
          <p:cNvPr id="8" name="Inhaltsplatzhalter 7" descr="Ein Bild, das Person, drinnen enthält.&#10;&#10;Mit hoher Zuverlässigkeit generierte Beschreibung">
            <a:extLst>
              <a:ext uri="{FF2B5EF4-FFF2-40B4-BE49-F238E27FC236}">
                <a16:creationId xmlns:a16="http://schemas.microsoft.com/office/drawing/2014/main" id="{344E13C4-C848-4436-B8C3-FE832F16A2D0}"/>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0" y="-35737"/>
            <a:ext cx="9144000" cy="6438442"/>
          </a:xfrm>
        </p:spPr>
      </p:pic>
      <p:sp>
        <p:nvSpPr>
          <p:cNvPr id="3" name="Rechteck 2">
            <a:extLst>
              <a:ext uri="{FF2B5EF4-FFF2-40B4-BE49-F238E27FC236}">
                <a16:creationId xmlns:a16="http://schemas.microsoft.com/office/drawing/2014/main" id="{0A01F51B-67D6-4CD5-B77B-800246C0391A}"/>
              </a:ext>
            </a:extLst>
          </p:cNvPr>
          <p:cNvSpPr/>
          <p:nvPr/>
        </p:nvSpPr>
        <p:spPr>
          <a:xfrm>
            <a:off x="7203147" y="6094928"/>
            <a:ext cx="1940852" cy="307777"/>
          </a:xfrm>
          <a:prstGeom prst="rect">
            <a:avLst/>
          </a:prstGeom>
        </p:spPr>
        <p:txBody>
          <a:bodyPr wrap="none">
            <a:spAutoFit/>
          </a:bodyPr>
          <a:lstStyle/>
          <a:p>
            <a:r>
              <a:rPr lang="de-AT" sz="1400" dirty="0">
                <a:solidFill>
                  <a:schemeClr val="bg1"/>
                </a:solidFill>
                <a:latin typeface="Gill Sans MT" panose="020B0502020104020203" pitchFamily="34" charset="0"/>
              </a:rPr>
              <a:t>Bild: </a:t>
            </a:r>
            <a:r>
              <a:rPr lang="de-AT" sz="14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rawpixel</a:t>
            </a:r>
            <a:r>
              <a:rPr lang="de-AT" sz="1400" dirty="0">
                <a:solidFill>
                  <a:schemeClr val="bg1"/>
                </a:solidFill>
                <a:latin typeface="Gill Sans MT" panose="020B0502020104020203" pitchFamily="34" charset="0"/>
              </a:rPr>
              <a:t> / Unsplash</a:t>
            </a:r>
          </a:p>
        </p:txBody>
      </p:sp>
    </p:spTree>
    <p:extLst>
      <p:ext uri="{BB962C8B-B14F-4D97-AF65-F5344CB8AC3E}">
        <p14:creationId xmlns:p14="http://schemas.microsoft.com/office/powerpoint/2010/main" val="15664308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CF251C65-434E-470F-89BF-6FADDE17256E}"/>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Gemeinsam sicher in Sozialen Netzwerken</a:t>
            </a:r>
          </a:p>
        </p:txBody>
      </p:sp>
      <p:sp>
        <p:nvSpPr>
          <p:cNvPr id="7" name="Rechteck 6">
            <a:extLst>
              <a:ext uri="{FF2B5EF4-FFF2-40B4-BE49-F238E27FC236}">
                <a16:creationId xmlns:a16="http://schemas.microsoft.com/office/drawing/2014/main" id="{61CBCD6F-213A-473E-8DB5-FEF1CBEC42AA}"/>
              </a:ext>
            </a:extLst>
          </p:cNvPr>
          <p:cNvSpPr/>
          <p:nvPr/>
        </p:nvSpPr>
        <p:spPr>
          <a:xfrm>
            <a:off x="687499" y="871252"/>
            <a:ext cx="1770681" cy="43678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b="1" dirty="0">
                <a:solidFill>
                  <a:schemeClr val="tx1"/>
                </a:solidFill>
                <a:latin typeface="Gill Sans MT" panose="020B0502020104020203" pitchFamily="34" charset="0"/>
              </a:rPr>
              <a:t>Melden</a:t>
            </a:r>
          </a:p>
        </p:txBody>
      </p:sp>
      <p:sp>
        <p:nvSpPr>
          <p:cNvPr id="9" name="Rechteck 8">
            <a:extLst>
              <a:ext uri="{FF2B5EF4-FFF2-40B4-BE49-F238E27FC236}">
                <a16:creationId xmlns:a16="http://schemas.microsoft.com/office/drawing/2014/main" id="{D60F04F2-78F6-4BD1-A8EF-413A3BD3D7ED}"/>
              </a:ext>
            </a:extLst>
          </p:cNvPr>
          <p:cNvSpPr/>
          <p:nvPr/>
        </p:nvSpPr>
        <p:spPr>
          <a:xfrm>
            <a:off x="698989" y="1810238"/>
            <a:ext cx="1764936" cy="43678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b="1" dirty="0">
                <a:solidFill>
                  <a:schemeClr val="tx1"/>
                </a:solidFill>
                <a:latin typeface="Gill Sans MT" panose="020B0502020104020203" pitchFamily="34" charset="0"/>
              </a:rPr>
              <a:t>Dagegenreden</a:t>
            </a:r>
          </a:p>
        </p:txBody>
      </p:sp>
      <p:sp>
        <p:nvSpPr>
          <p:cNvPr id="10" name="Rechteck 9">
            <a:extLst>
              <a:ext uri="{FF2B5EF4-FFF2-40B4-BE49-F238E27FC236}">
                <a16:creationId xmlns:a16="http://schemas.microsoft.com/office/drawing/2014/main" id="{97DDFC7F-ED74-482F-8DDB-82B2BFB16337}"/>
              </a:ext>
            </a:extLst>
          </p:cNvPr>
          <p:cNvSpPr/>
          <p:nvPr/>
        </p:nvSpPr>
        <p:spPr>
          <a:xfrm>
            <a:off x="701861" y="2749224"/>
            <a:ext cx="1759191" cy="43678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b="1" dirty="0">
                <a:solidFill>
                  <a:schemeClr val="tx1"/>
                </a:solidFill>
                <a:latin typeface="Gill Sans MT" panose="020B0502020104020203" pitchFamily="34" charset="0"/>
              </a:rPr>
              <a:t>Blockieren</a:t>
            </a:r>
          </a:p>
        </p:txBody>
      </p:sp>
      <p:sp>
        <p:nvSpPr>
          <p:cNvPr id="11" name="Rechteck 10">
            <a:extLst>
              <a:ext uri="{FF2B5EF4-FFF2-40B4-BE49-F238E27FC236}">
                <a16:creationId xmlns:a16="http://schemas.microsoft.com/office/drawing/2014/main" id="{429D54F3-17D6-4FA7-8ED4-6874EFFD717F}"/>
              </a:ext>
            </a:extLst>
          </p:cNvPr>
          <p:cNvSpPr/>
          <p:nvPr/>
        </p:nvSpPr>
        <p:spPr>
          <a:xfrm>
            <a:off x="2637451" y="3689050"/>
            <a:ext cx="5305826" cy="436785"/>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AT" dirty="0">
                <a:solidFill>
                  <a:schemeClr val="tx1"/>
                </a:solidFill>
                <a:latin typeface="Gill Sans MT" panose="020B0502020104020203" pitchFamily="34" charset="0"/>
              </a:rPr>
              <a:t>Hetze, Beleidigungen und Beschimpfungen sind auch online strafbar!</a:t>
            </a:r>
          </a:p>
        </p:txBody>
      </p:sp>
      <p:sp>
        <p:nvSpPr>
          <p:cNvPr id="12" name="Rechteck 11">
            <a:extLst>
              <a:ext uri="{FF2B5EF4-FFF2-40B4-BE49-F238E27FC236}">
                <a16:creationId xmlns:a16="http://schemas.microsoft.com/office/drawing/2014/main" id="{937340ED-3B13-40AD-9C92-4DF29ACE0BC7}"/>
              </a:ext>
            </a:extLst>
          </p:cNvPr>
          <p:cNvSpPr/>
          <p:nvPr/>
        </p:nvSpPr>
        <p:spPr>
          <a:xfrm>
            <a:off x="2637451" y="4586139"/>
            <a:ext cx="5653695" cy="522261"/>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AT" dirty="0">
                <a:solidFill>
                  <a:schemeClr val="tx1"/>
                </a:solidFill>
                <a:latin typeface="Gill Sans MT" panose="020B0502020104020203" pitchFamily="34" charset="0"/>
              </a:rPr>
              <a:t>Du musst nicht alles alleine machen! Hole Unterstützung bei Vertrauenspersonen oder Rat auf Draht (147)!</a:t>
            </a:r>
          </a:p>
        </p:txBody>
      </p:sp>
      <p:sp>
        <p:nvSpPr>
          <p:cNvPr id="14" name="Rechteck 13">
            <a:extLst>
              <a:ext uri="{FF2B5EF4-FFF2-40B4-BE49-F238E27FC236}">
                <a16:creationId xmlns:a16="http://schemas.microsoft.com/office/drawing/2014/main" id="{5DCADE65-DECB-4DB6-A5E7-2FC781AF95D0}"/>
              </a:ext>
            </a:extLst>
          </p:cNvPr>
          <p:cNvSpPr/>
          <p:nvPr/>
        </p:nvSpPr>
        <p:spPr>
          <a:xfrm>
            <a:off x="2637451" y="784142"/>
            <a:ext cx="5952186" cy="611004"/>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AT" dirty="0">
                <a:solidFill>
                  <a:schemeClr val="tx1"/>
                </a:solidFill>
                <a:latin typeface="Gill Sans MT" panose="020B0502020104020203" pitchFamily="34" charset="0"/>
              </a:rPr>
              <a:t>In den meisten sozialen Netzwerken kann man unangebrachten Beiträge beim Seitenbetreiber melden.</a:t>
            </a:r>
          </a:p>
        </p:txBody>
      </p:sp>
      <p:sp>
        <p:nvSpPr>
          <p:cNvPr id="15" name="Rechteck 14">
            <a:extLst>
              <a:ext uri="{FF2B5EF4-FFF2-40B4-BE49-F238E27FC236}">
                <a16:creationId xmlns:a16="http://schemas.microsoft.com/office/drawing/2014/main" id="{93D16E89-057A-40E0-AC1E-C5D3AD344198}"/>
              </a:ext>
            </a:extLst>
          </p:cNvPr>
          <p:cNvSpPr/>
          <p:nvPr/>
        </p:nvSpPr>
        <p:spPr>
          <a:xfrm>
            <a:off x="2637451" y="1800034"/>
            <a:ext cx="5305826" cy="458907"/>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AT" dirty="0">
                <a:solidFill>
                  <a:schemeClr val="tx1"/>
                </a:solidFill>
                <a:latin typeface="Gill Sans MT" panose="020B0502020104020203" pitchFamily="34" charset="0"/>
              </a:rPr>
              <a:t>Mach klar, dass du mit Hass im Internet nicht einverstanden bist!</a:t>
            </a:r>
          </a:p>
        </p:txBody>
      </p:sp>
      <p:sp>
        <p:nvSpPr>
          <p:cNvPr id="17" name="Rechteck 16">
            <a:extLst>
              <a:ext uri="{FF2B5EF4-FFF2-40B4-BE49-F238E27FC236}">
                <a16:creationId xmlns:a16="http://schemas.microsoft.com/office/drawing/2014/main" id="{09A941FD-CC8B-4F19-9B9E-82B23513D396}"/>
              </a:ext>
            </a:extLst>
          </p:cNvPr>
          <p:cNvSpPr/>
          <p:nvPr/>
        </p:nvSpPr>
        <p:spPr>
          <a:xfrm>
            <a:off x="2637451" y="2749224"/>
            <a:ext cx="7620380" cy="436785"/>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AT" dirty="0">
                <a:solidFill>
                  <a:schemeClr val="tx1"/>
                </a:solidFill>
                <a:latin typeface="Gill Sans MT" panose="020B0502020104020203" pitchFamily="34" charset="0"/>
              </a:rPr>
              <a:t>Selbstschutz geht vor!</a:t>
            </a:r>
          </a:p>
        </p:txBody>
      </p:sp>
      <p:sp>
        <p:nvSpPr>
          <p:cNvPr id="18" name="Rechteck 17">
            <a:extLst>
              <a:ext uri="{FF2B5EF4-FFF2-40B4-BE49-F238E27FC236}">
                <a16:creationId xmlns:a16="http://schemas.microsoft.com/office/drawing/2014/main" id="{1C88DBF7-93DA-41AC-8962-940A77197656}"/>
              </a:ext>
            </a:extLst>
          </p:cNvPr>
          <p:cNvSpPr/>
          <p:nvPr/>
        </p:nvSpPr>
        <p:spPr>
          <a:xfrm>
            <a:off x="687499" y="3689051"/>
            <a:ext cx="1770681" cy="43678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b="1" dirty="0">
                <a:solidFill>
                  <a:schemeClr val="tx1"/>
                </a:solidFill>
                <a:latin typeface="Gill Sans MT" panose="020B0502020104020203" pitchFamily="34" charset="0"/>
              </a:rPr>
              <a:t>Anzeigen</a:t>
            </a:r>
          </a:p>
        </p:txBody>
      </p:sp>
      <p:sp>
        <p:nvSpPr>
          <p:cNvPr id="19" name="Rechteck 18">
            <a:extLst>
              <a:ext uri="{FF2B5EF4-FFF2-40B4-BE49-F238E27FC236}">
                <a16:creationId xmlns:a16="http://schemas.microsoft.com/office/drawing/2014/main" id="{53CA48FE-7427-4818-A9FF-2FD418CE266C}"/>
              </a:ext>
            </a:extLst>
          </p:cNvPr>
          <p:cNvSpPr/>
          <p:nvPr/>
        </p:nvSpPr>
        <p:spPr>
          <a:xfrm>
            <a:off x="687499" y="4628878"/>
            <a:ext cx="1776426" cy="43678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b="1" dirty="0">
                <a:solidFill>
                  <a:schemeClr val="tx1"/>
                </a:solidFill>
                <a:latin typeface="Gill Sans MT" panose="020B0502020104020203" pitchFamily="34" charset="0"/>
              </a:rPr>
              <a:t>Hilfe holen</a:t>
            </a:r>
          </a:p>
        </p:txBody>
      </p:sp>
    </p:spTree>
    <p:extLst>
      <p:ext uri="{BB962C8B-B14F-4D97-AF65-F5344CB8AC3E}">
        <p14:creationId xmlns:p14="http://schemas.microsoft.com/office/powerpoint/2010/main" val="29221998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nhaltsplatzhalter 16">
            <a:extLst>
              <a:ext uri="{FF2B5EF4-FFF2-40B4-BE49-F238E27FC236}">
                <a16:creationId xmlns:a16="http://schemas.microsoft.com/office/drawing/2014/main" id="{736BF14D-5E62-4FC2-9BFB-EC733147829C}"/>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5316"/>
          <a:stretch/>
        </p:blipFill>
        <p:spPr>
          <a:xfrm>
            <a:off x="0" y="-31896"/>
            <a:ext cx="9143999" cy="6438216"/>
          </a:xfrm>
        </p:spPr>
      </p:pic>
      <p:sp>
        <p:nvSpPr>
          <p:cNvPr id="5" name="Textfeld 4">
            <a:extLst>
              <a:ext uri="{FF2B5EF4-FFF2-40B4-BE49-F238E27FC236}">
                <a16:creationId xmlns:a16="http://schemas.microsoft.com/office/drawing/2014/main" id="{F7F2E86F-1E26-46F7-ACB2-B969586D6B21}"/>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Digitale Spiele</a:t>
            </a:r>
            <a:endParaRPr lang="de-AT" sz="1900" dirty="0">
              <a:latin typeface="+mj-lt"/>
            </a:endParaRPr>
          </a:p>
        </p:txBody>
      </p:sp>
      <p:sp>
        <p:nvSpPr>
          <p:cNvPr id="3" name="Rechteck 2">
            <a:extLst>
              <a:ext uri="{FF2B5EF4-FFF2-40B4-BE49-F238E27FC236}">
                <a16:creationId xmlns:a16="http://schemas.microsoft.com/office/drawing/2014/main" id="{8EEBABFB-C2F5-424C-ADDC-94095978370C}"/>
              </a:ext>
            </a:extLst>
          </p:cNvPr>
          <p:cNvSpPr/>
          <p:nvPr/>
        </p:nvSpPr>
        <p:spPr>
          <a:xfrm>
            <a:off x="6560378" y="6130439"/>
            <a:ext cx="2269660" cy="307777"/>
          </a:xfrm>
          <a:prstGeom prst="rect">
            <a:avLst/>
          </a:prstGeom>
        </p:spPr>
        <p:txBody>
          <a:bodyPr wrap="none">
            <a:spAutoFit/>
          </a:bodyPr>
          <a:lstStyle/>
          <a:p>
            <a:pPr lvl="0" defTabSz="914400">
              <a:defRPr/>
            </a:pPr>
            <a:r>
              <a:rPr lang="de-AT" altLang="de-DE" sz="1400" dirty="0">
                <a:solidFill>
                  <a:schemeClr val="bg1"/>
                </a:solidFill>
                <a:latin typeface="Gill Sans MT" panose="020B0502020104020203" pitchFamily="34" charset="0"/>
                <a:ea typeface="ＭＳ Ｐゴシック" panose="020B0600070205080204" pitchFamily="34" charset="-128"/>
              </a:rPr>
              <a:t>Bild: </a:t>
            </a:r>
            <a:r>
              <a:rPr lang="de-AT" altLang="de-DE" sz="1400" dirty="0">
                <a:solidFill>
                  <a:schemeClr val="bg1"/>
                </a:solidFill>
                <a:latin typeface="Gill Sans MT" panose="020B0502020104020203" pitchFamily="34" charset="0"/>
                <a:ea typeface="ＭＳ Ｐゴシック" panose="020B0600070205080204" pitchFamily="34" charset="-128"/>
                <a:hlinkClick r:id="rId4">
                  <a:extLst>
                    <a:ext uri="{A12FA001-AC4F-418D-AE19-62706E023703}">
                      <ahyp:hlinkClr xmlns:ahyp="http://schemas.microsoft.com/office/drawing/2018/hyperlinkcolor" val="tx"/>
                    </a:ext>
                  </a:extLst>
                </a:hlinkClick>
              </a:rPr>
              <a:t>Kelly </a:t>
            </a:r>
            <a:r>
              <a:rPr lang="de-AT" altLang="de-DE" sz="1400" dirty="0" err="1">
                <a:solidFill>
                  <a:schemeClr val="bg1"/>
                </a:solidFill>
                <a:latin typeface="Gill Sans MT" panose="020B0502020104020203" pitchFamily="34" charset="0"/>
                <a:ea typeface="ＭＳ Ｐゴシック" panose="020B0600070205080204" pitchFamily="34" charset="-128"/>
                <a:hlinkClick r:id="rId4">
                  <a:extLst>
                    <a:ext uri="{A12FA001-AC4F-418D-AE19-62706E023703}">
                      <ahyp:hlinkClr xmlns:ahyp="http://schemas.microsoft.com/office/drawing/2018/hyperlinkcolor" val="tx"/>
                    </a:ext>
                  </a:extLst>
                </a:hlinkClick>
              </a:rPr>
              <a:t>Sikkema</a:t>
            </a:r>
            <a:r>
              <a:rPr lang="de-AT" sz="1400" dirty="0">
                <a:solidFill>
                  <a:schemeClr val="bg1"/>
                </a:solidFill>
                <a:latin typeface="Gill Sans MT" panose="020B0502020104020203" pitchFamily="34" charset="0"/>
              </a:rPr>
              <a:t>/ </a:t>
            </a:r>
            <a:r>
              <a:rPr lang="de-AT" altLang="de-DE" sz="1400" dirty="0" err="1">
                <a:solidFill>
                  <a:schemeClr val="bg1"/>
                </a:solidFill>
                <a:latin typeface="Gill Sans MT" panose="020B0502020104020203" pitchFamily="34" charset="0"/>
                <a:ea typeface="ＭＳ Ｐゴシック" panose="020B0600070205080204" pitchFamily="34" charset="-128"/>
              </a:rPr>
              <a:t>Unsplash</a:t>
            </a:r>
            <a:endParaRPr lang="de-AT" sz="1400" dirty="0">
              <a:solidFill>
                <a:schemeClr val="bg1"/>
              </a:solidFill>
              <a:latin typeface="Gill Sans MT" panose="020B0502020104020203" pitchFamily="34" charset="0"/>
            </a:endParaRPr>
          </a:p>
        </p:txBody>
      </p:sp>
    </p:spTree>
    <p:extLst>
      <p:ext uri="{BB962C8B-B14F-4D97-AF65-F5344CB8AC3E}">
        <p14:creationId xmlns:p14="http://schemas.microsoft.com/office/powerpoint/2010/main" val="25441915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22E45D01-1A50-4329-AE65-BA5B622C4BFF}"/>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Digitale Spiele</a:t>
            </a:r>
            <a:endParaRPr lang="de-AT" sz="1900" dirty="0"/>
          </a:p>
        </p:txBody>
      </p:sp>
      <p:sp>
        <p:nvSpPr>
          <p:cNvPr id="8" name="Inhaltsplatzhalter 2">
            <a:extLst>
              <a:ext uri="{FF2B5EF4-FFF2-40B4-BE49-F238E27FC236}">
                <a16:creationId xmlns:a16="http://schemas.microsoft.com/office/drawing/2014/main" id="{E54B629B-6811-493F-9CBC-BEB3D80AB3E3}"/>
              </a:ext>
            </a:extLst>
          </p:cNvPr>
          <p:cNvSpPr txBox="1">
            <a:spLocks/>
          </p:cNvSpPr>
          <p:nvPr/>
        </p:nvSpPr>
        <p:spPr>
          <a:xfrm>
            <a:off x="628650" y="0"/>
            <a:ext cx="7886700" cy="6438442"/>
          </a:xfrm>
          <a:prstGeom prst="rect">
            <a:avLst/>
          </a:prstGeom>
        </p:spPr>
        <p:txBody>
          <a:bodyPr vert="horz" lIns="91440" tIns="45720" rIns="91440" bIns="45720" rtlCol="0" anchor="ctr">
            <a:noAutofit/>
          </a:bodyPr>
          <a:lstStyle>
            <a:lvl1pPr marL="514350" indent="-514350" algn="l" defTabSz="914400" rtl="0" eaLnBrk="1" latinLnBrk="0" hangingPunct="1">
              <a:lnSpc>
                <a:spcPct val="90000"/>
              </a:lnSpc>
              <a:spcBef>
                <a:spcPts val="1000"/>
              </a:spcBef>
              <a:buClr>
                <a:srgbClr val="F39200"/>
              </a:buClr>
              <a:buFontTx/>
              <a:buBlip>
                <a:blip r:embed="rId3"/>
              </a:buBlip>
              <a:defRPr sz="1800" kern="1200">
                <a:solidFill>
                  <a:srgbClr val="434F55"/>
                </a:solidFill>
                <a:latin typeface="+mj-lt"/>
                <a:ea typeface="+mn-ea"/>
                <a:cs typeface="+mn-cs"/>
              </a:defRPr>
            </a:lvl1pPr>
            <a:lvl2pPr marL="896938" indent="-439738"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2pPr>
            <a:lvl3pPr marL="1371600" indent="-4572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3pPr>
            <a:lvl4pPr marL="1600200" indent="-2286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4pPr>
            <a:lvl5pPr marL="2057400" indent="-2286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SzPct val="100000"/>
              <a:buNone/>
              <a:defRPr/>
            </a:pPr>
            <a:r>
              <a:rPr lang="de-AT" sz="2000" b="1" dirty="0">
                <a:solidFill>
                  <a:schemeClr val="tx1"/>
                </a:solidFill>
                <a:latin typeface="Gill Sans MT" panose="020B0502020104020203" pitchFamily="34" charset="0"/>
              </a:rPr>
              <a:t>Tipps</a:t>
            </a:r>
          </a:p>
          <a:p>
            <a:pPr>
              <a:lnSpc>
                <a:spcPct val="100000"/>
              </a:lnSpc>
              <a:buSzPct val="100000"/>
              <a:buFont typeface="Wingdings" panose="05000000000000000000" pitchFamily="2" charset="2"/>
              <a:buChar char="§"/>
              <a:defRPr/>
            </a:pPr>
            <a:r>
              <a:rPr lang="de-AT" sz="2000" dirty="0">
                <a:solidFill>
                  <a:schemeClr val="tx1"/>
                </a:solidFill>
                <a:latin typeface="Gill Sans MT" panose="020B0502020104020203" pitchFamily="34" charset="0"/>
              </a:rPr>
              <a:t>Interessieren Sie sich für die Spiele Ihrer Kinder!</a:t>
            </a:r>
          </a:p>
          <a:p>
            <a:pPr>
              <a:lnSpc>
                <a:spcPct val="100000"/>
              </a:lnSpc>
              <a:buSzPct val="100000"/>
              <a:buFont typeface="Wingdings" panose="05000000000000000000" pitchFamily="2" charset="2"/>
              <a:buChar char="§"/>
              <a:defRPr/>
            </a:pPr>
            <a:r>
              <a:rPr lang="de-AT" sz="2000" dirty="0">
                <a:solidFill>
                  <a:schemeClr val="tx1"/>
                </a:solidFill>
                <a:latin typeface="Gill Sans MT" panose="020B0502020104020203" pitchFamily="34" charset="0"/>
              </a:rPr>
              <a:t>Probieren Sie die Spiele selbst aus, um sinnvolle Regeln vereinbaren zu können!</a:t>
            </a:r>
          </a:p>
          <a:p>
            <a:pPr>
              <a:lnSpc>
                <a:spcPct val="100000"/>
              </a:lnSpc>
              <a:buSzPct val="100000"/>
              <a:buFont typeface="Wingdings" panose="05000000000000000000" pitchFamily="2" charset="2"/>
              <a:buChar char="§"/>
              <a:defRPr/>
            </a:pPr>
            <a:r>
              <a:rPr lang="de-AT" sz="2000" dirty="0">
                <a:solidFill>
                  <a:schemeClr val="tx1"/>
                </a:solidFill>
                <a:latin typeface="Gill Sans MT" panose="020B0502020104020203" pitchFamily="34" charset="0"/>
              </a:rPr>
              <a:t>Vereinbaren Sie Regeln über die Dauer des Spielens bzw. die allgemeine Bildschirmzeit!</a:t>
            </a:r>
          </a:p>
          <a:p>
            <a:pPr lvl="1">
              <a:lnSpc>
                <a:spcPct val="100000"/>
              </a:lnSpc>
              <a:buSzPct val="100000"/>
              <a:buFont typeface="Wingdings" panose="05000000000000000000" pitchFamily="2" charset="2"/>
              <a:buChar char="§"/>
              <a:defRPr/>
            </a:pPr>
            <a:r>
              <a:rPr lang="de-AT" dirty="0">
                <a:solidFill>
                  <a:schemeClr val="tx1"/>
                </a:solidFill>
                <a:latin typeface="Gill Sans MT" panose="020B0502020104020203" pitchFamily="34" charset="0"/>
              </a:rPr>
              <a:t>Vorschulalter: 20 Min.</a:t>
            </a:r>
          </a:p>
          <a:p>
            <a:pPr lvl="1">
              <a:lnSpc>
                <a:spcPct val="100000"/>
              </a:lnSpc>
              <a:buSzPct val="100000"/>
              <a:buFont typeface="Wingdings" panose="05000000000000000000" pitchFamily="2" charset="2"/>
              <a:buChar char="§"/>
              <a:defRPr/>
            </a:pPr>
            <a:r>
              <a:rPr lang="de-AT" dirty="0">
                <a:solidFill>
                  <a:schemeClr val="tx1"/>
                </a:solidFill>
                <a:latin typeface="Gill Sans MT" panose="020B0502020104020203" pitchFamily="34" charset="0"/>
              </a:rPr>
              <a:t>1. Klasse VS: 50 Min.</a:t>
            </a:r>
          </a:p>
          <a:p>
            <a:pPr lvl="1">
              <a:lnSpc>
                <a:spcPct val="100000"/>
              </a:lnSpc>
              <a:buSzPct val="100000"/>
              <a:buFont typeface="Wingdings" panose="05000000000000000000" pitchFamily="2" charset="2"/>
              <a:buChar char="§"/>
              <a:defRPr/>
            </a:pPr>
            <a:r>
              <a:rPr lang="de-AT" dirty="0">
                <a:solidFill>
                  <a:schemeClr val="tx1"/>
                </a:solidFill>
                <a:latin typeface="Gill Sans MT" panose="020B0502020104020203" pitchFamily="34" charset="0"/>
              </a:rPr>
              <a:t>Älter: abhängig von der Konzentrationsfähigkeit </a:t>
            </a:r>
            <a:br>
              <a:rPr lang="de-AT" dirty="0">
                <a:solidFill>
                  <a:schemeClr val="tx1"/>
                </a:solidFill>
                <a:latin typeface="Gill Sans MT" panose="020B0502020104020203" pitchFamily="34" charset="0"/>
              </a:rPr>
            </a:br>
            <a:r>
              <a:rPr lang="de-AT" dirty="0">
                <a:solidFill>
                  <a:schemeClr val="tx1"/>
                </a:solidFill>
                <a:latin typeface="Gill Sans MT" panose="020B0502020104020203" pitchFamily="34" charset="0"/>
              </a:rPr>
              <a:t>des Kindes</a:t>
            </a:r>
          </a:p>
          <a:p>
            <a:pPr>
              <a:lnSpc>
                <a:spcPct val="100000"/>
              </a:lnSpc>
              <a:buSzPct val="100000"/>
              <a:buFont typeface="Wingdings" panose="05000000000000000000" pitchFamily="2" charset="2"/>
              <a:buChar char="§"/>
              <a:defRPr/>
            </a:pPr>
            <a:r>
              <a:rPr lang="de-AT" sz="2000" dirty="0">
                <a:solidFill>
                  <a:schemeClr val="tx1"/>
                </a:solidFill>
                <a:latin typeface="Gill Sans MT" panose="020B0502020104020203" pitchFamily="34" charset="0"/>
              </a:rPr>
              <a:t>Achten Sie auf die </a:t>
            </a:r>
            <a:r>
              <a:rPr lang="de-AT" sz="2000" b="1" dirty="0">
                <a:solidFill>
                  <a:schemeClr val="tx1"/>
                </a:solidFill>
                <a:latin typeface="Gill Sans MT" panose="020B0502020104020203" pitchFamily="34" charset="0"/>
              </a:rPr>
              <a:t>PEGI-Alterskennzeichnung</a:t>
            </a:r>
            <a:r>
              <a:rPr lang="de-AT" sz="2000" dirty="0">
                <a:solidFill>
                  <a:schemeClr val="tx1"/>
                </a:solidFill>
                <a:latin typeface="Gill Sans MT" panose="020B0502020104020203" pitchFamily="34" charset="0"/>
              </a:rPr>
              <a:t>!</a:t>
            </a:r>
          </a:p>
          <a:p>
            <a:pPr>
              <a:lnSpc>
                <a:spcPct val="100000"/>
              </a:lnSpc>
              <a:buSzPct val="100000"/>
              <a:buFont typeface="Wingdings" panose="05000000000000000000" pitchFamily="2" charset="2"/>
              <a:buChar char="§"/>
              <a:defRPr/>
            </a:pPr>
            <a:r>
              <a:rPr lang="de-AT" sz="2000" dirty="0">
                <a:solidFill>
                  <a:schemeClr val="tx1"/>
                </a:solidFill>
                <a:latin typeface="Gill Sans MT" panose="020B0502020104020203" pitchFamily="34" charset="0"/>
              </a:rPr>
              <a:t>Gute Computerspiele: </a:t>
            </a:r>
            <a:r>
              <a:rPr lang="de-AT" sz="2000" dirty="0">
                <a:solidFill>
                  <a:schemeClr val="tx1"/>
                </a:solidFill>
                <a:latin typeface="Gill Sans MT" panose="020B0502020104020203" pitchFamily="34" charset="0"/>
                <a:hlinkClick r:id="rId4">
                  <a:extLst>
                    <a:ext uri="{A12FA001-AC4F-418D-AE19-62706E023703}">
                      <ahyp:hlinkClr xmlns:ahyp="http://schemas.microsoft.com/office/drawing/2018/hyperlinkcolor" val="tx"/>
                    </a:ext>
                  </a:extLst>
                </a:hlinkClick>
              </a:rPr>
              <a:t>www.bupp.at</a:t>
            </a:r>
            <a:endParaRPr lang="de-AT" sz="2000" dirty="0">
              <a:solidFill>
                <a:schemeClr val="tx1"/>
              </a:solidFill>
              <a:latin typeface="Gill Sans MT" panose="020B0502020104020203" pitchFamily="34" charset="0"/>
            </a:endParaRPr>
          </a:p>
          <a:p>
            <a:pPr lvl="1">
              <a:lnSpc>
                <a:spcPct val="100000"/>
              </a:lnSpc>
              <a:spcBef>
                <a:spcPts val="600"/>
              </a:spcBef>
              <a:buSzPct val="70000"/>
              <a:buFont typeface="Wingdings" panose="05000000000000000000" pitchFamily="2" charset="2"/>
              <a:buChar char="§"/>
              <a:defRPr/>
            </a:pPr>
            <a:endParaRPr lang="de-AT" sz="2000" dirty="0">
              <a:solidFill>
                <a:schemeClr val="tx1"/>
              </a:solidFill>
              <a:latin typeface="Gill Sans MT" panose="020B0502020104020203" pitchFamily="34" charset="0"/>
              <a:ea typeface="ＭＳ Ｐゴシック" panose="020B0600070205080204" pitchFamily="34" charset="-128"/>
            </a:endParaRPr>
          </a:p>
        </p:txBody>
      </p:sp>
    </p:spTree>
    <p:extLst>
      <p:ext uri="{BB962C8B-B14F-4D97-AF65-F5344CB8AC3E}">
        <p14:creationId xmlns:p14="http://schemas.microsoft.com/office/powerpoint/2010/main" val="579190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DE58FFE0-0C33-554C-9B5B-ECBAAFE4AB1E}"/>
              </a:ext>
            </a:extLst>
          </p:cNvPr>
          <p:cNvSpPr txBox="1"/>
          <p:nvPr/>
        </p:nvSpPr>
        <p:spPr>
          <a:xfrm>
            <a:off x="7847427" y="6473279"/>
            <a:ext cx="1296573" cy="384721"/>
          </a:xfrm>
          <a:prstGeom prst="rect">
            <a:avLst/>
          </a:prstGeom>
          <a:noFill/>
        </p:spPr>
        <p:txBody>
          <a:bodyPr wrap="none" rtlCol="0">
            <a:spAutoFit/>
          </a:bodyPr>
          <a:lstStyle/>
          <a:p>
            <a:r>
              <a:rPr lang="de-AT" sz="1900" dirty="0" err="1">
                <a:latin typeface="Gill Sans MT" panose="020B0502020104020203" pitchFamily="34" charset="0"/>
              </a:rPr>
              <a:t>Brawl</a:t>
            </a:r>
            <a:r>
              <a:rPr lang="de-AT" sz="1900" dirty="0">
                <a:latin typeface="Gill Sans MT" panose="020B0502020104020203" pitchFamily="34" charset="0"/>
              </a:rPr>
              <a:t> Stars</a:t>
            </a:r>
          </a:p>
        </p:txBody>
      </p:sp>
      <p:pic>
        <p:nvPicPr>
          <p:cNvPr id="2" name="Grafik 1">
            <a:extLst>
              <a:ext uri="{FF2B5EF4-FFF2-40B4-BE49-F238E27FC236}">
                <a16:creationId xmlns:a16="http://schemas.microsoft.com/office/drawing/2014/main" id="{D2B94A38-D522-47D6-AB0E-D280ACD59383}"/>
              </a:ext>
            </a:extLst>
          </p:cNvPr>
          <p:cNvPicPr>
            <a:picLocks noChangeAspect="1"/>
          </p:cNvPicPr>
          <p:nvPr/>
        </p:nvPicPr>
        <p:blipFill>
          <a:blip r:embed="rId3"/>
          <a:stretch>
            <a:fillRect/>
          </a:stretch>
        </p:blipFill>
        <p:spPr>
          <a:xfrm>
            <a:off x="0" y="635791"/>
            <a:ext cx="9144000" cy="5076056"/>
          </a:xfrm>
          <a:prstGeom prst="rect">
            <a:avLst/>
          </a:prstGeom>
        </p:spPr>
      </p:pic>
    </p:spTree>
    <p:extLst>
      <p:ext uri="{BB962C8B-B14F-4D97-AF65-F5344CB8AC3E}">
        <p14:creationId xmlns:p14="http://schemas.microsoft.com/office/powerpoint/2010/main" val="13540401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5" name="Gruppieren 14"/>
          <p:cNvGrpSpPr/>
          <p:nvPr/>
        </p:nvGrpSpPr>
        <p:grpSpPr>
          <a:xfrm>
            <a:off x="6227147" y="1974914"/>
            <a:ext cx="2521120" cy="2521118"/>
            <a:chOff x="6230655" y="1981572"/>
            <a:chExt cx="2521120" cy="2521118"/>
          </a:xfrm>
        </p:grpSpPr>
        <p:sp>
          <p:nvSpPr>
            <p:cNvPr id="54" name="Rechteck 53">
              <a:hlinkClick r:id="rId3"/>
            </p:cNvPr>
            <p:cNvSpPr/>
            <p:nvPr/>
          </p:nvSpPr>
          <p:spPr>
            <a:xfrm>
              <a:off x="6230657" y="1981572"/>
              <a:ext cx="2521118" cy="2521118"/>
            </a:xfrm>
            <a:prstGeom prst="rect">
              <a:avLst/>
            </a:prstGeom>
            <a:solidFill>
              <a:srgbClr val="94C23D">
                <a:alpha val="89804"/>
              </a:srgbClr>
            </a:solidFill>
            <a:ln w="317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55" name="Textfeld 54">
              <a:hlinkClick r:id="rId3"/>
            </p:cNvPr>
            <p:cNvSpPr txBox="1"/>
            <p:nvPr/>
          </p:nvSpPr>
          <p:spPr>
            <a:xfrm>
              <a:off x="6230657" y="2272201"/>
              <a:ext cx="2521118" cy="430887"/>
            </a:xfrm>
            <a:prstGeom prst="rect">
              <a:avLst/>
            </a:prstGeom>
            <a:noFill/>
          </p:spPr>
          <p:txBody>
            <a:bodyPr wrap="square" rtlCol="0">
              <a:spAutoFit/>
            </a:bodyPr>
            <a:lstStyle/>
            <a:p>
              <a:pPr algn="ctr"/>
              <a:r>
                <a:rPr lang="de-AT" sz="2200" dirty="0" err="1">
                  <a:solidFill>
                    <a:srgbClr val="434F55"/>
                  </a:solidFill>
                  <a:latin typeface="Gill Sans MT" panose="020B0502020104020203" pitchFamily="34" charset="0"/>
                </a:rPr>
                <a:t>Stopline</a:t>
              </a:r>
              <a:endParaRPr lang="de-AT" sz="2200" dirty="0">
                <a:solidFill>
                  <a:srgbClr val="434F55"/>
                </a:solidFill>
                <a:latin typeface="Gill Sans MT" panose="020B0502020104020203" pitchFamily="34" charset="0"/>
              </a:endParaRPr>
            </a:p>
          </p:txBody>
        </p:sp>
        <p:sp>
          <p:nvSpPr>
            <p:cNvPr id="12" name="Textfeld 11">
              <a:hlinkClick r:id="rId3"/>
            </p:cNvPr>
            <p:cNvSpPr txBox="1"/>
            <p:nvPr/>
          </p:nvSpPr>
          <p:spPr>
            <a:xfrm>
              <a:off x="6230655" y="4031122"/>
              <a:ext cx="2521119" cy="369332"/>
            </a:xfrm>
            <a:prstGeom prst="rect">
              <a:avLst/>
            </a:prstGeom>
            <a:noFill/>
          </p:spPr>
          <p:txBody>
            <a:bodyPr wrap="square" rtlCol="0">
              <a:spAutoFit/>
            </a:bodyPr>
            <a:lstStyle/>
            <a:p>
              <a:pPr algn="ctr"/>
              <a:r>
                <a:rPr lang="de-AT" dirty="0">
                  <a:solidFill>
                    <a:schemeClr val="bg1"/>
                  </a:solidFill>
                  <a:latin typeface="Gill Sans MT" panose="020B0502020104020203" pitchFamily="34" charset="0"/>
                </a:rPr>
                <a:t>www.stopline.at</a:t>
              </a:r>
            </a:p>
          </p:txBody>
        </p:sp>
      </p:grpSp>
      <p:grpSp>
        <p:nvGrpSpPr>
          <p:cNvPr id="14" name="Gruppieren 13"/>
          <p:cNvGrpSpPr/>
          <p:nvPr/>
        </p:nvGrpSpPr>
        <p:grpSpPr>
          <a:xfrm>
            <a:off x="3289594" y="1981572"/>
            <a:ext cx="2521119" cy="2521118"/>
            <a:chOff x="3412548" y="1981572"/>
            <a:chExt cx="2521119" cy="2521118"/>
          </a:xfrm>
        </p:grpSpPr>
        <p:sp>
          <p:nvSpPr>
            <p:cNvPr id="53" name="Rechteck 52">
              <a:hlinkClick r:id="rId4"/>
            </p:cNvPr>
            <p:cNvSpPr/>
            <p:nvPr/>
          </p:nvSpPr>
          <p:spPr>
            <a:xfrm>
              <a:off x="3412549" y="1981572"/>
              <a:ext cx="2521118" cy="2521118"/>
            </a:xfrm>
            <a:prstGeom prst="rect">
              <a:avLst/>
            </a:prstGeom>
            <a:solidFill>
              <a:srgbClr val="80197F">
                <a:alpha val="60000"/>
              </a:srgbClr>
            </a:solidFill>
            <a:ln w="317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de-AT" sz="2400" dirty="0">
                <a:solidFill>
                  <a:srgbClr val="434F55"/>
                </a:solidFill>
                <a:latin typeface="Gill Sans MT" panose="020B0502020104020203" pitchFamily="34" charset="0"/>
              </a:endParaRPr>
            </a:p>
          </p:txBody>
        </p:sp>
        <p:sp>
          <p:nvSpPr>
            <p:cNvPr id="56" name="Textfeld 55">
              <a:hlinkClick r:id="rId4"/>
            </p:cNvPr>
            <p:cNvSpPr txBox="1"/>
            <p:nvPr/>
          </p:nvSpPr>
          <p:spPr>
            <a:xfrm>
              <a:off x="3412548" y="2267683"/>
              <a:ext cx="2521119" cy="430887"/>
            </a:xfrm>
            <a:prstGeom prst="rect">
              <a:avLst/>
            </a:prstGeom>
            <a:noFill/>
          </p:spPr>
          <p:txBody>
            <a:bodyPr wrap="square" rtlCol="0">
              <a:spAutoFit/>
            </a:bodyPr>
            <a:lstStyle/>
            <a:p>
              <a:pPr marL="0" lvl="1" algn="ctr"/>
              <a:r>
                <a:rPr lang="de-AT" sz="2200" dirty="0">
                  <a:solidFill>
                    <a:srgbClr val="434F55"/>
                  </a:solidFill>
                  <a:latin typeface="Gill Sans MT" panose="020B0502020104020203" pitchFamily="34" charset="0"/>
                </a:rPr>
                <a:t>Rat auf Draht</a:t>
              </a:r>
              <a:endParaRPr lang="de-AT" sz="2200" dirty="0"/>
            </a:p>
          </p:txBody>
        </p:sp>
        <p:sp>
          <p:nvSpPr>
            <p:cNvPr id="11" name="Textfeld 10">
              <a:hlinkClick r:id="rId4"/>
            </p:cNvPr>
            <p:cNvSpPr txBox="1"/>
            <p:nvPr/>
          </p:nvSpPr>
          <p:spPr>
            <a:xfrm>
              <a:off x="3412548" y="4031122"/>
              <a:ext cx="2521119" cy="369332"/>
            </a:xfrm>
            <a:prstGeom prst="rect">
              <a:avLst/>
            </a:prstGeom>
            <a:noFill/>
          </p:spPr>
          <p:txBody>
            <a:bodyPr wrap="square" rtlCol="0">
              <a:spAutoFit/>
            </a:bodyPr>
            <a:lstStyle/>
            <a:p>
              <a:pPr algn="ctr"/>
              <a:r>
                <a:rPr lang="de-AT" dirty="0">
                  <a:solidFill>
                    <a:schemeClr val="bg1"/>
                  </a:solidFill>
                  <a:latin typeface="Gill Sans MT" panose="020B0502020104020203" pitchFamily="34" charset="0"/>
                </a:rPr>
                <a:t>www.rataufdraht.at</a:t>
              </a:r>
            </a:p>
          </p:txBody>
        </p:sp>
      </p:grpSp>
      <p:grpSp>
        <p:nvGrpSpPr>
          <p:cNvPr id="13" name="Gruppieren 12"/>
          <p:cNvGrpSpPr/>
          <p:nvPr/>
        </p:nvGrpSpPr>
        <p:grpSpPr>
          <a:xfrm>
            <a:off x="352040" y="1981572"/>
            <a:ext cx="2521120" cy="2521118"/>
            <a:chOff x="611187" y="1981572"/>
            <a:chExt cx="2521120" cy="2521118"/>
          </a:xfrm>
        </p:grpSpPr>
        <p:sp>
          <p:nvSpPr>
            <p:cNvPr id="52" name="Rechteck 51">
              <a:hlinkClick r:id="rId5"/>
            </p:cNvPr>
            <p:cNvSpPr/>
            <p:nvPr/>
          </p:nvSpPr>
          <p:spPr>
            <a:xfrm>
              <a:off x="611188" y="1981572"/>
              <a:ext cx="2521118" cy="2521118"/>
            </a:xfrm>
            <a:prstGeom prst="rect">
              <a:avLst/>
            </a:prstGeom>
            <a:solidFill>
              <a:srgbClr val="F39200">
                <a:alpha val="69804"/>
              </a:srgbClr>
            </a:solidFill>
            <a:ln w="317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solidFill>
                  <a:srgbClr val="434F55"/>
                </a:solidFill>
                <a:latin typeface="Gill Sans MT" panose="020B0502020104020203" pitchFamily="34" charset="0"/>
              </a:endParaRPr>
            </a:p>
          </p:txBody>
        </p:sp>
        <p:sp>
          <p:nvSpPr>
            <p:cNvPr id="57" name="Textfeld 56">
              <a:hlinkClick r:id="rId5"/>
            </p:cNvPr>
            <p:cNvSpPr txBox="1"/>
            <p:nvPr/>
          </p:nvSpPr>
          <p:spPr>
            <a:xfrm>
              <a:off x="611189" y="2267683"/>
              <a:ext cx="2521118" cy="430887"/>
            </a:xfrm>
            <a:prstGeom prst="rect">
              <a:avLst/>
            </a:prstGeom>
            <a:noFill/>
          </p:spPr>
          <p:txBody>
            <a:bodyPr wrap="square" rtlCol="0">
              <a:spAutoFit/>
            </a:bodyPr>
            <a:lstStyle/>
            <a:p>
              <a:pPr algn="ctr"/>
              <a:r>
                <a:rPr lang="de-AT" sz="2200" dirty="0">
                  <a:solidFill>
                    <a:srgbClr val="434F55"/>
                  </a:solidFill>
                  <a:latin typeface="Gill Sans MT" panose="020B0502020104020203" pitchFamily="34" charset="0"/>
                </a:rPr>
                <a:t>Saferinternet.at</a:t>
              </a:r>
              <a:endParaRPr lang="de-AT" sz="2200" dirty="0"/>
            </a:p>
          </p:txBody>
        </p:sp>
        <p:sp>
          <p:nvSpPr>
            <p:cNvPr id="10" name="Textfeld 9">
              <a:hlinkClick r:id="rId5"/>
            </p:cNvPr>
            <p:cNvSpPr txBox="1"/>
            <p:nvPr/>
          </p:nvSpPr>
          <p:spPr>
            <a:xfrm>
              <a:off x="611187" y="4031122"/>
              <a:ext cx="2521119" cy="369332"/>
            </a:xfrm>
            <a:prstGeom prst="rect">
              <a:avLst/>
            </a:prstGeom>
            <a:noFill/>
          </p:spPr>
          <p:txBody>
            <a:bodyPr wrap="square" rtlCol="0">
              <a:spAutoFit/>
            </a:bodyPr>
            <a:lstStyle/>
            <a:p>
              <a:r>
                <a:rPr lang="de-AT" dirty="0">
                  <a:solidFill>
                    <a:schemeClr val="bg1"/>
                  </a:solidFill>
                  <a:latin typeface="Gill Sans MT" panose="020B0502020104020203" pitchFamily="34" charset="0"/>
                </a:rPr>
                <a:t>www.saferinternet.at</a:t>
              </a:r>
              <a:endParaRPr lang="de-AT" dirty="0">
                <a:solidFill>
                  <a:schemeClr val="bg1"/>
                </a:solidFill>
              </a:endParaRPr>
            </a:p>
          </p:txBody>
        </p:sp>
      </p:grpSp>
      <p:pic>
        <p:nvPicPr>
          <p:cNvPr id="16" name="Grafik 15">
            <a:hlinkClick r:id="rId4"/>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48853" y="2752683"/>
            <a:ext cx="1362656" cy="1228843"/>
          </a:xfrm>
          <a:prstGeom prst="rect">
            <a:avLst/>
          </a:prstGeom>
        </p:spPr>
      </p:pic>
      <p:pic>
        <p:nvPicPr>
          <p:cNvPr id="18" name="Grafik 17">
            <a:hlinkClick r:id="rId3"/>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89088" y="2752683"/>
            <a:ext cx="1047410" cy="1186447"/>
          </a:xfrm>
          <a:prstGeom prst="rect">
            <a:avLst/>
          </a:prstGeom>
        </p:spPr>
      </p:pic>
      <p:pic>
        <p:nvPicPr>
          <p:cNvPr id="20" name="Grafik 19">
            <a:hlinkClick r:id="rId5"/>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16285" y="2802817"/>
            <a:ext cx="1704440" cy="1081254"/>
          </a:xfrm>
          <a:prstGeom prst="rect">
            <a:avLst/>
          </a:prstGeom>
        </p:spPr>
      </p:pic>
      <p:sp>
        <p:nvSpPr>
          <p:cNvPr id="21" name="Textfeld 20">
            <a:extLst>
              <a:ext uri="{FF2B5EF4-FFF2-40B4-BE49-F238E27FC236}">
                <a16:creationId xmlns:a16="http://schemas.microsoft.com/office/drawing/2014/main" id="{D0A5632A-181A-450C-81D4-47856EEB25F2}"/>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Beratungsangebot</a:t>
            </a:r>
          </a:p>
        </p:txBody>
      </p:sp>
    </p:spTree>
    <p:extLst>
      <p:ext uri="{BB962C8B-B14F-4D97-AF65-F5344CB8AC3E}">
        <p14:creationId xmlns:p14="http://schemas.microsoft.com/office/powerpoint/2010/main" val="10430614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2A30783E-69C3-4A2C-86E5-4F49725F8263}"/>
              </a:ext>
            </a:extLst>
          </p:cNvPr>
          <p:cNvSpPr txBox="1"/>
          <p:nvPr/>
        </p:nvSpPr>
        <p:spPr>
          <a:xfrm>
            <a:off x="4146698" y="6438442"/>
            <a:ext cx="4997301" cy="369332"/>
          </a:xfrm>
          <a:prstGeom prst="rect">
            <a:avLst/>
          </a:prstGeom>
          <a:noFill/>
        </p:spPr>
        <p:txBody>
          <a:bodyPr wrap="square" rtlCol="0">
            <a:spAutoFit/>
          </a:bodyPr>
          <a:lstStyle/>
          <a:p>
            <a:pPr algn="r"/>
            <a:r>
              <a:rPr lang="de-AT" dirty="0">
                <a:latin typeface="Gill Sans MT" panose="020B0502020104020203" pitchFamily="34" charset="0"/>
                <a:ea typeface="ＭＳ Ｐゴシック" pitchFamily="34" charset="-128"/>
                <a:cs typeface="ＭＳ Ｐゴシック" pitchFamily="34" charset="-128"/>
              </a:rPr>
              <a:t>Spiele-Apps am Smartphone und Tablet</a:t>
            </a:r>
            <a:endParaRPr lang="de-AT" dirty="0">
              <a:latin typeface="Gill Sans MT" panose="020B0502020104020203" pitchFamily="34" charset="0"/>
            </a:endParaRPr>
          </a:p>
        </p:txBody>
      </p:sp>
      <p:pic>
        <p:nvPicPr>
          <p:cNvPr id="9" name="Inhaltsplatzhalter 8" descr="Ein Bild, das Person, Boden, haltend, Hand enthält.&#10;&#10;Automatisch generierte Beschreibung">
            <a:extLst>
              <a:ext uri="{FF2B5EF4-FFF2-40B4-BE49-F238E27FC236}">
                <a16:creationId xmlns:a16="http://schemas.microsoft.com/office/drawing/2014/main" id="{410C7659-D763-49F7-B5A6-FA9FF3A30076}"/>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1" y="-50800"/>
            <a:ext cx="9139503" cy="6438442"/>
          </a:xfrm>
        </p:spPr>
      </p:pic>
      <p:sp>
        <p:nvSpPr>
          <p:cNvPr id="10" name="Rechteck 9">
            <a:extLst>
              <a:ext uri="{FF2B5EF4-FFF2-40B4-BE49-F238E27FC236}">
                <a16:creationId xmlns:a16="http://schemas.microsoft.com/office/drawing/2014/main" id="{E0A991A5-F468-4937-8BA3-870CB30DCDFD}"/>
              </a:ext>
            </a:extLst>
          </p:cNvPr>
          <p:cNvSpPr/>
          <p:nvPr/>
        </p:nvSpPr>
        <p:spPr>
          <a:xfrm>
            <a:off x="6942500" y="6079865"/>
            <a:ext cx="2201500" cy="307777"/>
          </a:xfrm>
          <a:prstGeom prst="rect">
            <a:avLst/>
          </a:prstGeom>
        </p:spPr>
        <p:txBody>
          <a:bodyPr wrap="none">
            <a:spAutoFit/>
          </a:bodyPr>
          <a:lstStyle/>
          <a:p>
            <a:pPr lvl="0" defTabSz="914400">
              <a:defRPr/>
            </a:pPr>
            <a:r>
              <a:rPr lang="de-AT" sz="1400" dirty="0">
                <a:solidFill>
                  <a:schemeClr val="bg1"/>
                </a:solidFill>
                <a:latin typeface="Gill Sans MT" panose="020B0502020104020203" pitchFamily="34" charset="0"/>
              </a:rPr>
              <a:t>Bild: </a:t>
            </a:r>
            <a:r>
              <a:rPr lang="de-AT" sz="14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Sara Kurfeß</a:t>
            </a:r>
            <a:r>
              <a:rPr lang="de-AT" sz="1400" dirty="0">
                <a:solidFill>
                  <a:schemeClr val="bg1"/>
                </a:solidFill>
                <a:latin typeface="Gill Sans MT" panose="020B0502020104020203" pitchFamily="34" charset="0"/>
              </a:rPr>
              <a:t> / Unsplash</a:t>
            </a:r>
            <a:endParaRPr lang="en-US" sz="1400" dirty="0">
              <a:solidFill>
                <a:schemeClr val="bg1"/>
              </a:solidFill>
              <a:latin typeface="Gill Sans MT" panose="020B0502020104020203" pitchFamily="34" charset="0"/>
            </a:endParaRPr>
          </a:p>
        </p:txBody>
      </p:sp>
    </p:spTree>
    <p:extLst>
      <p:ext uri="{BB962C8B-B14F-4D97-AF65-F5344CB8AC3E}">
        <p14:creationId xmlns:p14="http://schemas.microsoft.com/office/powerpoint/2010/main" val="8713686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22E45D01-1A50-4329-AE65-BA5B622C4BFF}"/>
              </a:ext>
            </a:extLst>
          </p:cNvPr>
          <p:cNvSpPr txBox="1"/>
          <p:nvPr/>
        </p:nvSpPr>
        <p:spPr>
          <a:xfrm>
            <a:off x="4146698" y="6438442"/>
            <a:ext cx="4997301" cy="400110"/>
          </a:xfrm>
          <a:prstGeom prst="rect">
            <a:avLst/>
          </a:prstGeom>
          <a:noFill/>
        </p:spPr>
        <p:txBody>
          <a:bodyPr wrap="square" rtlCol="0">
            <a:spAutoFit/>
          </a:bodyPr>
          <a:lstStyle/>
          <a:p>
            <a:pPr algn="r"/>
            <a:r>
              <a:rPr lang="de-AT" sz="2000" dirty="0">
                <a:latin typeface="Gill Sans MT" panose="020B0502020104020203" pitchFamily="34" charset="0"/>
                <a:ea typeface="ＭＳ Ｐゴシック" pitchFamily="34" charset="-128"/>
                <a:cs typeface="ＭＳ Ｐゴシック" pitchFamily="34" charset="-128"/>
              </a:rPr>
              <a:t>Spiele-Apps am Smartphone und am Tablet</a:t>
            </a:r>
            <a:endParaRPr lang="de-AT" sz="2000" dirty="0">
              <a:latin typeface="Gill Sans MT" panose="020B0502020104020203" pitchFamily="34" charset="0"/>
            </a:endParaRPr>
          </a:p>
        </p:txBody>
      </p:sp>
      <p:sp>
        <p:nvSpPr>
          <p:cNvPr id="8" name="Inhaltsplatzhalter 2">
            <a:extLst>
              <a:ext uri="{FF2B5EF4-FFF2-40B4-BE49-F238E27FC236}">
                <a16:creationId xmlns:a16="http://schemas.microsoft.com/office/drawing/2014/main" id="{E54B629B-6811-493F-9CBC-BEB3D80AB3E3}"/>
              </a:ext>
            </a:extLst>
          </p:cNvPr>
          <p:cNvSpPr txBox="1">
            <a:spLocks/>
          </p:cNvSpPr>
          <p:nvPr/>
        </p:nvSpPr>
        <p:spPr>
          <a:xfrm>
            <a:off x="628650" y="0"/>
            <a:ext cx="7886700" cy="6180083"/>
          </a:xfrm>
          <a:prstGeom prst="rect">
            <a:avLst/>
          </a:prstGeom>
        </p:spPr>
        <p:txBody>
          <a:bodyPr vert="horz" lIns="91440" tIns="45720" rIns="91440" bIns="45720" rtlCol="0" anchor="ctr">
            <a:noAutofit/>
          </a:bodyPr>
          <a:lstStyle>
            <a:lvl1pPr marL="514350" indent="-514350" algn="l" defTabSz="914400" rtl="0" eaLnBrk="1" latinLnBrk="0" hangingPunct="1">
              <a:lnSpc>
                <a:spcPct val="90000"/>
              </a:lnSpc>
              <a:spcBef>
                <a:spcPts val="1000"/>
              </a:spcBef>
              <a:buClr>
                <a:srgbClr val="F39200"/>
              </a:buClr>
              <a:buFontTx/>
              <a:buBlip>
                <a:blip r:embed="rId3"/>
              </a:buBlip>
              <a:defRPr sz="1800" kern="1200">
                <a:solidFill>
                  <a:srgbClr val="434F55"/>
                </a:solidFill>
                <a:latin typeface="+mj-lt"/>
                <a:ea typeface="+mn-ea"/>
                <a:cs typeface="+mn-cs"/>
              </a:defRPr>
            </a:lvl1pPr>
            <a:lvl2pPr marL="896938" indent="-439738"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2pPr>
            <a:lvl3pPr marL="1371600" indent="-4572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3pPr>
            <a:lvl4pPr marL="1600200" indent="-2286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4pPr>
            <a:lvl5pPr marL="2057400" indent="-2286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SzPct val="100000"/>
              <a:buNone/>
              <a:defRPr/>
            </a:pPr>
            <a:r>
              <a:rPr lang="de-AT" sz="2000" b="1" dirty="0">
                <a:solidFill>
                  <a:schemeClr val="tx1"/>
                </a:solidFill>
                <a:latin typeface="Gill Sans MT" panose="020B0502020104020203" pitchFamily="34" charset="0"/>
              </a:rPr>
              <a:t>Tipps</a:t>
            </a:r>
            <a:endParaRPr lang="de-DE" altLang="de-DE" sz="2000" b="1" dirty="0">
              <a:solidFill>
                <a:schemeClr val="tx1"/>
              </a:solidFill>
              <a:latin typeface="Gill Sans MT" panose="020B0502020104020203" pitchFamily="34" charset="0"/>
            </a:endParaRPr>
          </a:p>
          <a:p>
            <a:pPr>
              <a:lnSpc>
                <a:spcPct val="100000"/>
              </a:lnSpc>
              <a:buSzPct val="100000"/>
              <a:buFont typeface="Wingdings" panose="05000000000000000000" pitchFamily="2" charset="2"/>
              <a:buChar char="§"/>
              <a:defRPr/>
            </a:pPr>
            <a:r>
              <a:rPr lang="de-DE" altLang="de-DE" sz="2000" b="1" dirty="0">
                <a:solidFill>
                  <a:schemeClr val="tx1"/>
                </a:solidFill>
                <a:latin typeface="Gill Sans MT" panose="020B0502020104020203" pitchFamily="34" charset="0"/>
              </a:rPr>
              <a:t>Testen Sie die Apps</a:t>
            </a:r>
            <a:r>
              <a:rPr lang="de-DE" altLang="de-DE" sz="2000" dirty="0">
                <a:solidFill>
                  <a:schemeClr val="tx1"/>
                </a:solidFill>
                <a:latin typeface="Gill Sans MT" panose="020B0502020104020203" pitchFamily="34" charset="0"/>
              </a:rPr>
              <a:t> zunächst selbst!</a:t>
            </a:r>
          </a:p>
          <a:p>
            <a:pPr>
              <a:lnSpc>
                <a:spcPct val="100000"/>
              </a:lnSpc>
              <a:buSzPct val="100000"/>
              <a:buFont typeface="Wingdings" panose="05000000000000000000" pitchFamily="2" charset="2"/>
              <a:buChar char="§"/>
              <a:defRPr/>
            </a:pPr>
            <a:r>
              <a:rPr lang="de-DE" altLang="de-DE" sz="2000" b="1" dirty="0">
                <a:solidFill>
                  <a:schemeClr val="tx1"/>
                </a:solidFill>
                <a:latin typeface="Gill Sans MT" panose="020B0502020104020203" pitchFamily="34" charset="0"/>
              </a:rPr>
              <a:t>In-App-Käufe deaktivieren</a:t>
            </a:r>
            <a:r>
              <a:rPr lang="de-DE" altLang="de-DE" sz="2000" dirty="0">
                <a:solidFill>
                  <a:schemeClr val="tx1"/>
                </a:solidFill>
                <a:latin typeface="Gill Sans MT" panose="020B0502020104020203" pitchFamily="34" charset="0"/>
              </a:rPr>
              <a:t> bzw. mit Passwort schützen sowie Content-Dienste und Drittanbieter-Dienste deaktivieren.</a:t>
            </a:r>
          </a:p>
          <a:p>
            <a:pPr>
              <a:lnSpc>
                <a:spcPct val="100000"/>
              </a:lnSpc>
              <a:buSzPct val="100000"/>
              <a:buFont typeface="Wingdings" panose="05000000000000000000" pitchFamily="2" charset="2"/>
              <a:buChar char="§"/>
              <a:defRPr/>
            </a:pPr>
            <a:r>
              <a:rPr lang="de-DE" altLang="de-DE" sz="2000" b="1" dirty="0">
                <a:solidFill>
                  <a:schemeClr val="tx1"/>
                </a:solidFill>
                <a:latin typeface="Gill Sans MT" panose="020B0502020104020203" pitchFamily="34" charset="0"/>
              </a:rPr>
              <a:t>Vorsicht vor Werbung </a:t>
            </a:r>
            <a:r>
              <a:rPr lang="de-DE" altLang="de-DE" sz="2000" dirty="0">
                <a:solidFill>
                  <a:schemeClr val="tx1"/>
                </a:solidFill>
                <a:latin typeface="Gill Sans MT" panose="020B0502020104020203" pitchFamily="34" charset="0"/>
              </a:rPr>
              <a:t>in Spiele-Apps! Manchmal lohnt es sich, ein paar Euro für die kostenpflichtige Version auszugeben und eine werbefreie App zu erhalten.</a:t>
            </a:r>
          </a:p>
          <a:p>
            <a:pPr>
              <a:lnSpc>
                <a:spcPct val="100000"/>
              </a:lnSpc>
              <a:buSzPct val="100000"/>
              <a:buFont typeface="Wingdings" panose="05000000000000000000" pitchFamily="2" charset="2"/>
              <a:buChar char="§"/>
              <a:defRPr/>
            </a:pPr>
            <a:r>
              <a:rPr lang="de-DE" altLang="de-DE" sz="2000" dirty="0">
                <a:solidFill>
                  <a:schemeClr val="tx1"/>
                </a:solidFill>
                <a:latin typeface="Gill Sans MT" panose="020B0502020104020203" pitchFamily="34" charset="0"/>
              </a:rPr>
              <a:t>Auf </a:t>
            </a:r>
            <a:r>
              <a:rPr lang="de-DE" altLang="de-DE" sz="2000" b="1" dirty="0">
                <a:solidFill>
                  <a:schemeClr val="tx1"/>
                </a:solidFill>
                <a:latin typeface="Gill Sans MT" panose="020B0502020104020203" pitchFamily="34" charset="0"/>
              </a:rPr>
              <a:t>kostenloses WLAN</a:t>
            </a:r>
            <a:r>
              <a:rPr lang="de-DE" altLang="de-DE" sz="2000" dirty="0">
                <a:solidFill>
                  <a:schemeClr val="tx1"/>
                </a:solidFill>
                <a:latin typeface="Gill Sans MT" panose="020B0502020104020203" pitchFamily="34" charset="0"/>
              </a:rPr>
              <a:t> bzw. Daten-Flatrate achten, sonst kann es teuer werden.</a:t>
            </a:r>
          </a:p>
          <a:p>
            <a:pPr>
              <a:lnSpc>
                <a:spcPct val="100000"/>
              </a:lnSpc>
              <a:buSzPct val="100000"/>
              <a:buFont typeface="Wingdings" panose="05000000000000000000" pitchFamily="2" charset="2"/>
              <a:buChar char="§"/>
              <a:defRPr/>
            </a:pPr>
            <a:r>
              <a:rPr lang="de-DE" altLang="de-DE" sz="2000" dirty="0">
                <a:solidFill>
                  <a:schemeClr val="tx1"/>
                </a:solidFill>
                <a:latin typeface="Gill Sans MT" panose="020B0502020104020203" pitchFamily="34" charset="0"/>
              </a:rPr>
              <a:t>Nach der Erstinstallation Einstellungen vornehmen (Apps können auch persönliche Daten übertragen)!</a:t>
            </a:r>
          </a:p>
          <a:p>
            <a:pPr>
              <a:lnSpc>
                <a:spcPct val="100000"/>
              </a:lnSpc>
              <a:buSzPct val="100000"/>
              <a:buFont typeface="Wingdings" panose="05000000000000000000" pitchFamily="2" charset="2"/>
              <a:buChar char="§"/>
              <a:defRPr/>
            </a:pPr>
            <a:r>
              <a:rPr lang="de-DE" altLang="de-DE" sz="2000" b="1" dirty="0">
                <a:solidFill>
                  <a:schemeClr val="tx1"/>
                </a:solidFill>
                <a:latin typeface="Gill Sans MT" panose="020B0502020104020203" pitchFamily="34" charset="0"/>
              </a:rPr>
              <a:t>Apps regelmäßig aussortieren und aktualisieren. </a:t>
            </a:r>
            <a:endParaRPr lang="de-DE" altLang="de-DE" sz="2000" dirty="0">
              <a:solidFill>
                <a:schemeClr val="tx1"/>
              </a:solidFill>
              <a:latin typeface="Gill Sans MT" panose="020B0502020104020203" pitchFamily="34" charset="0"/>
            </a:endParaRPr>
          </a:p>
          <a:p>
            <a:pPr>
              <a:lnSpc>
                <a:spcPct val="100000"/>
              </a:lnSpc>
              <a:buSzPct val="100000"/>
              <a:buFont typeface="Wingdings" panose="05000000000000000000" pitchFamily="2" charset="2"/>
              <a:buChar char="§"/>
              <a:defRPr/>
            </a:pPr>
            <a:r>
              <a:rPr lang="de-DE" altLang="de-DE" sz="2000" b="1" dirty="0">
                <a:solidFill>
                  <a:schemeClr val="tx1"/>
                </a:solidFill>
                <a:latin typeface="Gill Sans MT" panose="020B0502020104020203" pitchFamily="34" charset="0"/>
              </a:rPr>
              <a:t>Keine unnötige Ortung </a:t>
            </a:r>
            <a:r>
              <a:rPr lang="de-DE" altLang="de-DE" sz="2000" dirty="0">
                <a:solidFill>
                  <a:schemeClr val="tx1"/>
                </a:solidFill>
                <a:latin typeface="Gill Sans MT" panose="020B0502020104020203" pitchFamily="34" charset="0"/>
              </a:rPr>
              <a:t>(GPS) aktivieren!</a:t>
            </a:r>
          </a:p>
          <a:p>
            <a:pPr>
              <a:lnSpc>
                <a:spcPct val="100000"/>
              </a:lnSpc>
              <a:buSzPct val="100000"/>
              <a:buFont typeface="Wingdings" panose="05000000000000000000" pitchFamily="2" charset="2"/>
              <a:buChar char="§"/>
              <a:defRPr/>
            </a:pPr>
            <a:r>
              <a:rPr lang="de-DE" altLang="de-DE" sz="2000" b="1" dirty="0">
                <a:solidFill>
                  <a:schemeClr val="tx1"/>
                </a:solidFill>
                <a:latin typeface="Gill Sans MT" panose="020B0502020104020203" pitchFamily="34" charset="0"/>
              </a:rPr>
              <a:t>Spiele-Bewertungen</a:t>
            </a:r>
            <a:r>
              <a:rPr lang="de-DE" altLang="de-DE" sz="2000" dirty="0">
                <a:solidFill>
                  <a:schemeClr val="tx1"/>
                </a:solidFill>
                <a:latin typeface="Gill Sans MT" panose="020B0502020104020203" pitchFamily="34" charset="0"/>
              </a:rPr>
              <a:t> im App-Shop beachten.</a:t>
            </a:r>
            <a:endParaRPr lang="de-AT" sz="2000" dirty="0">
              <a:solidFill>
                <a:schemeClr val="tx1"/>
              </a:solidFill>
              <a:latin typeface="Gill Sans MT" panose="020B0502020104020203" pitchFamily="34" charset="0"/>
            </a:endParaRPr>
          </a:p>
        </p:txBody>
      </p:sp>
    </p:spTree>
    <p:extLst>
      <p:ext uri="{BB962C8B-B14F-4D97-AF65-F5344CB8AC3E}">
        <p14:creationId xmlns:p14="http://schemas.microsoft.com/office/powerpoint/2010/main" val="37732450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feld 9">
            <a:extLst>
              <a:ext uri="{FF2B5EF4-FFF2-40B4-BE49-F238E27FC236}">
                <a16:creationId xmlns:a16="http://schemas.microsoft.com/office/drawing/2014/main" id="{8B7947C3-3FB4-4998-917B-783B0D6BDF27}"/>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Sicherheit und versteckte Kosten</a:t>
            </a:r>
          </a:p>
        </p:txBody>
      </p:sp>
      <p:pic>
        <p:nvPicPr>
          <p:cNvPr id="5" name="Grafik 4">
            <a:extLst>
              <a:ext uri="{FF2B5EF4-FFF2-40B4-BE49-F238E27FC236}">
                <a16:creationId xmlns:a16="http://schemas.microsoft.com/office/drawing/2014/main" id="{F144D8BD-0BDE-4EAE-BA5D-EA6D57559B9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89" b="-1"/>
          <a:stretch/>
        </p:blipFill>
        <p:spPr>
          <a:xfrm>
            <a:off x="-1" y="-51757"/>
            <a:ext cx="9144000" cy="6444192"/>
          </a:xfrm>
          <a:prstGeom prst="rect">
            <a:avLst/>
          </a:prstGeom>
        </p:spPr>
      </p:pic>
      <p:sp>
        <p:nvSpPr>
          <p:cNvPr id="2" name="Rechteck 1">
            <a:extLst>
              <a:ext uri="{FF2B5EF4-FFF2-40B4-BE49-F238E27FC236}">
                <a16:creationId xmlns:a16="http://schemas.microsoft.com/office/drawing/2014/main" id="{FE61225F-CF46-4B8B-AC8A-73BE1E7B638D}"/>
              </a:ext>
            </a:extLst>
          </p:cNvPr>
          <p:cNvSpPr/>
          <p:nvPr/>
        </p:nvSpPr>
        <p:spPr>
          <a:xfrm>
            <a:off x="7500152" y="6084658"/>
            <a:ext cx="1703223" cy="307777"/>
          </a:xfrm>
          <a:prstGeom prst="rect">
            <a:avLst/>
          </a:prstGeom>
        </p:spPr>
        <p:txBody>
          <a:bodyPr wrap="none">
            <a:spAutoFit/>
          </a:bodyPr>
          <a:lstStyle/>
          <a:p>
            <a:pPr lvl="0" defTabSz="914400">
              <a:defRPr/>
            </a:pPr>
            <a:r>
              <a:rPr lang="de-AT" sz="1400" dirty="0">
                <a:latin typeface="Gill Sans MT" panose="020B0502020104020203" pitchFamily="34" charset="0"/>
              </a:rPr>
              <a:t>Bild: </a:t>
            </a:r>
            <a:r>
              <a:rPr lang="de-AT" sz="1400" dirty="0" err="1">
                <a:latin typeface="Gill Sans MT" panose="020B0502020104020203" pitchFamily="34" charset="0"/>
                <a:hlinkClick r:id="rId4">
                  <a:extLst>
                    <a:ext uri="{A12FA001-AC4F-418D-AE19-62706E023703}">
                      <ahyp:hlinkClr xmlns:ahyp="http://schemas.microsoft.com/office/drawing/2018/hyperlinkcolor" val="tx"/>
                    </a:ext>
                  </a:extLst>
                </a:hlinkClick>
              </a:rPr>
              <a:t>BiljaST</a:t>
            </a:r>
            <a:r>
              <a:rPr lang="de-AT" sz="1400" dirty="0">
                <a:latin typeface="Gill Sans MT" panose="020B0502020104020203" pitchFamily="34" charset="0"/>
              </a:rPr>
              <a:t> / </a:t>
            </a:r>
            <a:r>
              <a:rPr lang="de-AT" sz="1400" dirty="0" err="1">
                <a:latin typeface="Gill Sans MT" panose="020B0502020104020203" pitchFamily="34" charset="0"/>
              </a:rPr>
              <a:t>Pixabay</a:t>
            </a:r>
            <a:endParaRPr lang="de-AT" altLang="de-DE" sz="1400" b="1" dirty="0">
              <a:latin typeface="Gill Sans MT" panose="020B0502020104020203" pitchFamily="34" charset="0"/>
              <a:ea typeface="ＭＳ Ｐゴシック" panose="020B0600070205080204" pitchFamily="34" charset="-128"/>
            </a:endParaRPr>
          </a:p>
        </p:txBody>
      </p:sp>
    </p:spTree>
    <p:extLst>
      <p:ext uri="{BB962C8B-B14F-4D97-AF65-F5344CB8AC3E}">
        <p14:creationId xmlns:p14="http://schemas.microsoft.com/office/powerpoint/2010/main" val="20915195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extfeld 9">
            <a:extLst>
              <a:ext uri="{FF2B5EF4-FFF2-40B4-BE49-F238E27FC236}">
                <a16:creationId xmlns:a16="http://schemas.microsoft.com/office/drawing/2014/main" id="{8B7947C3-3FB4-4998-917B-783B0D6BDF27}"/>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Sicherheit am Smartphone</a:t>
            </a:r>
          </a:p>
        </p:txBody>
      </p:sp>
      <p:sp>
        <p:nvSpPr>
          <p:cNvPr id="7" name="Rechteck 6">
            <a:extLst>
              <a:ext uri="{FF2B5EF4-FFF2-40B4-BE49-F238E27FC236}">
                <a16:creationId xmlns:a16="http://schemas.microsoft.com/office/drawing/2014/main" id="{36930D67-0AF7-4922-8472-253441CD3C83}"/>
              </a:ext>
            </a:extLst>
          </p:cNvPr>
          <p:cNvSpPr/>
          <p:nvPr/>
        </p:nvSpPr>
        <p:spPr>
          <a:xfrm>
            <a:off x="721367" y="537831"/>
            <a:ext cx="7486145" cy="516843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AT" sz="2000" b="1" dirty="0">
                <a:solidFill>
                  <a:schemeClr val="tx1"/>
                </a:solidFill>
                <a:latin typeface="Gill Sans MT" panose="020B0502020104020203" pitchFamily="34" charset="0"/>
              </a:rPr>
              <a:t>Wie kann ich mein Handy schützen?</a:t>
            </a:r>
          </a:p>
          <a:p>
            <a:pPr marL="457200" indent="-457200">
              <a:buClr>
                <a:srgbClr val="F39200"/>
              </a:buClr>
              <a:buFont typeface="Wingdings" panose="05000000000000000000" pitchFamily="2" charset="2"/>
              <a:buChar char="§"/>
            </a:pPr>
            <a:r>
              <a:rPr lang="en-US" sz="2000" dirty="0">
                <a:solidFill>
                  <a:schemeClr val="tx1"/>
                </a:solidFill>
                <a:latin typeface="Gill Sans MT" panose="020B0502020104020203" pitchFamily="34" charset="0"/>
              </a:rPr>
              <a:t>PIN-Code</a:t>
            </a:r>
          </a:p>
          <a:p>
            <a:pPr marL="457200" indent="-457200">
              <a:buClr>
                <a:srgbClr val="F39200"/>
              </a:buClr>
              <a:buFont typeface="Wingdings" panose="05000000000000000000" pitchFamily="2" charset="2"/>
              <a:buChar char="§"/>
            </a:pPr>
            <a:r>
              <a:rPr lang="en-US" sz="2000" dirty="0" err="1">
                <a:solidFill>
                  <a:schemeClr val="tx1"/>
                </a:solidFill>
                <a:latin typeface="Gill Sans MT" panose="020B0502020104020203" pitchFamily="34" charset="0"/>
              </a:rPr>
              <a:t>Passwort</a:t>
            </a:r>
            <a:r>
              <a:rPr lang="en-US" sz="2000" dirty="0">
                <a:solidFill>
                  <a:schemeClr val="tx1"/>
                </a:solidFill>
                <a:latin typeface="Gill Sans MT" panose="020B0502020104020203" pitchFamily="34" charset="0"/>
              </a:rPr>
              <a:t> </a:t>
            </a:r>
            <a:r>
              <a:rPr lang="en-US" sz="2000" dirty="0" err="1">
                <a:solidFill>
                  <a:schemeClr val="tx1"/>
                </a:solidFill>
                <a:latin typeface="Gill Sans MT" panose="020B0502020104020203" pitchFamily="34" charset="0"/>
              </a:rPr>
              <a:t>oder</a:t>
            </a:r>
            <a:r>
              <a:rPr lang="en-US" sz="2000" dirty="0">
                <a:solidFill>
                  <a:schemeClr val="tx1"/>
                </a:solidFill>
                <a:latin typeface="Gill Sans MT" panose="020B0502020104020203" pitchFamily="34" charset="0"/>
              </a:rPr>
              <a:t> </a:t>
            </a:r>
            <a:r>
              <a:rPr lang="en-US" sz="2000" dirty="0" err="1">
                <a:solidFill>
                  <a:schemeClr val="tx1"/>
                </a:solidFill>
                <a:latin typeface="Gill Sans MT" panose="020B0502020104020203" pitchFamily="34" charset="0"/>
              </a:rPr>
              <a:t>Sperrmuster</a:t>
            </a:r>
            <a:endParaRPr lang="en-US" sz="2000" dirty="0">
              <a:solidFill>
                <a:schemeClr val="tx1"/>
              </a:solidFill>
              <a:latin typeface="Gill Sans MT" panose="020B0502020104020203" pitchFamily="34" charset="0"/>
            </a:endParaRPr>
          </a:p>
          <a:p>
            <a:pPr marL="457200" indent="-457200">
              <a:buClr>
                <a:srgbClr val="F39200"/>
              </a:buClr>
              <a:buFont typeface="Wingdings" panose="05000000000000000000" pitchFamily="2" charset="2"/>
              <a:buChar char="§"/>
            </a:pPr>
            <a:r>
              <a:rPr lang="en-US" sz="2000" dirty="0">
                <a:solidFill>
                  <a:schemeClr val="tx1"/>
                </a:solidFill>
                <a:latin typeface="Gill Sans MT" panose="020B0502020104020203" pitchFamily="34" charset="0"/>
              </a:rPr>
              <a:t>Fingerprint</a:t>
            </a:r>
          </a:p>
          <a:p>
            <a:pPr marL="457200" indent="-457200">
              <a:buClr>
                <a:srgbClr val="F39200"/>
              </a:buClr>
              <a:buFont typeface="Wingdings" panose="05000000000000000000" pitchFamily="2" charset="2"/>
              <a:buChar char="§"/>
            </a:pPr>
            <a:r>
              <a:rPr lang="en-US" sz="2000" dirty="0">
                <a:solidFill>
                  <a:schemeClr val="tx1"/>
                </a:solidFill>
                <a:latin typeface="Gill Sans MT" panose="020B0502020104020203" pitchFamily="34" charset="0"/>
              </a:rPr>
              <a:t>Face ID</a:t>
            </a:r>
          </a:p>
          <a:p>
            <a:endParaRPr lang="en-US" sz="2000" dirty="0">
              <a:solidFill>
                <a:schemeClr val="tx1"/>
              </a:solidFill>
              <a:latin typeface="Gill Sans MT" panose="020B0502020104020203" pitchFamily="34" charset="0"/>
            </a:endParaRPr>
          </a:p>
          <a:p>
            <a:r>
              <a:rPr lang="de-AT" sz="2000" b="1" dirty="0">
                <a:solidFill>
                  <a:schemeClr val="tx1"/>
                </a:solidFill>
                <a:latin typeface="Gill Sans MT" panose="020B0502020104020203" pitchFamily="34" charset="0"/>
              </a:rPr>
              <a:t>Wo muss ich aufpassen?</a:t>
            </a:r>
          </a:p>
          <a:p>
            <a:pPr marL="342900" indent="-342900">
              <a:buClr>
                <a:srgbClr val="F39200"/>
              </a:buClr>
              <a:buFont typeface="Wingdings" panose="05000000000000000000" pitchFamily="2" charset="2"/>
              <a:buChar char="§"/>
            </a:pPr>
            <a:r>
              <a:rPr lang="en-US" sz="2000" dirty="0" err="1">
                <a:solidFill>
                  <a:schemeClr val="tx1"/>
                </a:solidFill>
                <a:latin typeface="Gill Sans MT" panose="020B0502020104020203" pitchFamily="34" charset="0"/>
              </a:rPr>
              <a:t>Kostenfallen</a:t>
            </a:r>
            <a:r>
              <a:rPr lang="en-US" sz="2000" dirty="0">
                <a:solidFill>
                  <a:schemeClr val="tx1"/>
                </a:solidFill>
                <a:latin typeface="Gill Sans MT" panose="020B0502020104020203" pitchFamily="34" charset="0"/>
              </a:rPr>
              <a:t> (In-App-</a:t>
            </a:r>
            <a:r>
              <a:rPr lang="en-US" sz="2000" dirty="0" err="1">
                <a:solidFill>
                  <a:schemeClr val="tx1"/>
                </a:solidFill>
                <a:latin typeface="Gill Sans MT" panose="020B0502020104020203" pitchFamily="34" charset="0"/>
              </a:rPr>
              <a:t>Käufe</a:t>
            </a:r>
            <a:r>
              <a:rPr lang="en-US" sz="2000" dirty="0">
                <a:solidFill>
                  <a:schemeClr val="tx1"/>
                </a:solidFill>
                <a:latin typeface="Gill Sans MT" panose="020B0502020104020203" pitchFamily="34" charset="0"/>
              </a:rPr>
              <a:t>, </a:t>
            </a:r>
            <a:r>
              <a:rPr lang="en-US" sz="2000" dirty="0" err="1">
                <a:solidFill>
                  <a:schemeClr val="tx1"/>
                </a:solidFill>
                <a:latin typeface="Gill Sans MT" panose="020B0502020104020203" pitchFamily="34" charset="0"/>
              </a:rPr>
              <a:t>Tarife</a:t>
            </a:r>
            <a:r>
              <a:rPr lang="en-US" sz="2000" dirty="0">
                <a:solidFill>
                  <a:schemeClr val="tx1"/>
                </a:solidFill>
                <a:latin typeface="Gill Sans MT" panose="020B0502020104020203" pitchFamily="34" charset="0"/>
              </a:rPr>
              <a:t>)</a:t>
            </a:r>
          </a:p>
          <a:p>
            <a:pPr marL="342900" indent="-342900">
              <a:buClr>
                <a:srgbClr val="F39200"/>
              </a:buClr>
              <a:buFont typeface="Wingdings" panose="05000000000000000000" pitchFamily="2" charset="2"/>
              <a:buChar char="§"/>
            </a:pPr>
            <a:r>
              <a:rPr lang="en-US" sz="2000" dirty="0" err="1">
                <a:solidFill>
                  <a:schemeClr val="tx1"/>
                </a:solidFill>
                <a:latin typeface="Gill Sans MT" panose="020B0502020104020203" pitchFamily="34" charset="0"/>
              </a:rPr>
              <a:t>Zugriffsmöglichkeit</a:t>
            </a:r>
            <a:r>
              <a:rPr lang="en-US" sz="2000" dirty="0">
                <a:solidFill>
                  <a:schemeClr val="tx1"/>
                </a:solidFill>
                <a:latin typeface="Gill Sans MT" panose="020B0502020104020203" pitchFamily="34" charset="0"/>
              </a:rPr>
              <a:t> von Apps auf </a:t>
            </a:r>
            <a:r>
              <a:rPr lang="de-AT" sz="2000" dirty="0">
                <a:solidFill>
                  <a:schemeClr val="tx1"/>
                </a:solidFill>
                <a:latin typeface="Gill Sans MT" panose="020B0502020104020203" pitchFamily="34" charset="0"/>
              </a:rPr>
              <a:t>persönliche</a:t>
            </a:r>
            <a:r>
              <a:rPr lang="en-US" sz="2000" dirty="0">
                <a:solidFill>
                  <a:schemeClr val="tx1"/>
                </a:solidFill>
                <a:latin typeface="Gill Sans MT" panose="020B0502020104020203" pitchFamily="34" charset="0"/>
              </a:rPr>
              <a:t> </a:t>
            </a:r>
            <a:r>
              <a:rPr lang="en-US" sz="2000" dirty="0" err="1">
                <a:solidFill>
                  <a:schemeClr val="tx1"/>
                </a:solidFill>
                <a:latin typeface="Gill Sans MT" panose="020B0502020104020203" pitchFamily="34" charset="0"/>
              </a:rPr>
              <a:t>Daten</a:t>
            </a:r>
            <a:r>
              <a:rPr lang="en-US" sz="2000" dirty="0">
                <a:solidFill>
                  <a:schemeClr val="tx1"/>
                </a:solidFill>
                <a:latin typeface="Gill Sans MT" panose="020B0502020104020203" pitchFamily="34" charset="0"/>
              </a:rPr>
              <a:t> </a:t>
            </a:r>
            <a:r>
              <a:rPr lang="en-US" sz="2000" dirty="0" err="1">
                <a:solidFill>
                  <a:schemeClr val="tx1"/>
                </a:solidFill>
                <a:latin typeface="Gill Sans MT" panose="020B0502020104020203" pitchFamily="34" charset="0"/>
              </a:rPr>
              <a:t>überprüfen</a:t>
            </a:r>
            <a:r>
              <a:rPr lang="en-US" sz="2000" dirty="0">
                <a:solidFill>
                  <a:schemeClr val="tx1"/>
                </a:solidFill>
                <a:latin typeface="Gill Sans MT" panose="020B0502020104020203" pitchFamily="34" charset="0"/>
              </a:rPr>
              <a:t> &amp; </a:t>
            </a:r>
            <a:r>
              <a:rPr lang="en-US" sz="2000" dirty="0" err="1">
                <a:solidFill>
                  <a:schemeClr val="tx1"/>
                </a:solidFill>
                <a:latin typeface="Gill Sans MT" panose="020B0502020104020203" pitchFamily="34" charset="0"/>
              </a:rPr>
              <a:t>einschränken</a:t>
            </a:r>
            <a:endParaRPr lang="en-US" sz="2000" dirty="0">
              <a:solidFill>
                <a:schemeClr val="tx1"/>
              </a:solidFill>
              <a:latin typeface="Gill Sans MT" panose="020B0502020104020203" pitchFamily="34" charset="0"/>
            </a:endParaRPr>
          </a:p>
          <a:p>
            <a:endParaRPr lang="de-AT" sz="2000" dirty="0">
              <a:solidFill>
                <a:schemeClr val="tx1"/>
              </a:solidFill>
              <a:latin typeface="Gill Sans MT" panose="020B0502020104020203" pitchFamily="34" charset="0"/>
            </a:endParaRPr>
          </a:p>
          <a:p>
            <a:r>
              <a:rPr lang="de-AT" sz="2000" b="1" dirty="0">
                <a:solidFill>
                  <a:schemeClr val="tx1"/>
                </a:solidFill>
                <a:latin typeface="Gill Sans MT" panose="020B0502020104020203" pitchFamily="34" charset="0"/>
              </a:rPr>
              <a:t>Wo kann ich vorsorgen?</a:t>
            </a:r>
          </a:p>
          <a:p>
            <a:pPr marL="342900" indent="-342900">
              <a:buClr>
                <a:srgbClr val="F39200"/>
              </a:buClr>
              <a:buFont typeface="Wingdings" panose="05000000000000000000" pitchFamily="2" charset="2"/>
              <a:buChar char="§"/>
            </a:pPr>
            <a:r>
              <a:rPr lang="de-DE" sz="2000" dirty="0">
                <a:solidFill>
                  <a:schemeClr val="tx1"/>
                </a:solidFill>
                <a:latin typeface="Gill Sans MT" panose="020B0502020104020203" pitchFamily="34" charset="0"/>
              </a:rPr>
              <a:t>Unbekannte Links oder Anhänge nicht öffnen</a:t>
            </a:r>
          </a:p>
          <a:p>
            <a:pPr marL="342900" indent="-342900">
              <a:buClr>
                <a:srgbClr val="F39200"/>
              </a:buClr>
              <a:buFont typeface="Wingdings" panose="05000000000000000000" pitchFamily="2" charset="2"/>
              <a:buChar char="§"/>
            </a:pPr>
            <a:r>
              <a:rPr lang="de-DE" sz="2000" dirty="0">
                <a:solidFill>
                  <a:schemeClr val="tx1"/>
                </a:solidFill>
                <a:latin typeface="Gill Sans MT" panose="020B0502020104020203" pitchFamily="34" charset="0"/>
              </a:rPr>
              <a:t>Bei Verlust: Smartphone orten und sperren lassen</a:t>
            </a:r>
          </a:p>
          <a:p>
            <a:pPr marL="342900" indent="-342900">
              <a:buClr>
                <a:srgbClr val="F39200"/>
              </a:buClr>
              <a:buFont typeface="Wingdings" panose="05000000000000000000" pitchFamily="2" charset="2"/>
              <a:buChar char="§"/>
            </a:pPr>
            <a:r>
              <a:rPr lang="de-DE" sz="2000" dirty="0">
                <a:solidFill>
                  <a:schemeClr val="tx1"/>
                </a:solidFill>
                <a:latin typeface="Gill Sans MT" panose="020B0502020104020203" pitchFamily="34" charset="0"/>
              </a:rPr>
              <a:t>Regelmäßig Datenbackups erstellen</a:t>
            </a:r>
          </a:p>
        </p:txBody>
      </p:sp>
      <p:sp>
        <p:nvSpPr>
          <p:cNvPr id="13" name="Rechteck 12">
            <a:extLst>
              <a:ext uri="{FF2B5EF4-FFF2-40B4-BE49-F238E27FC236}">
                <a16:creationId xmlns:a16="http://schemas.microsoft.com/office/drawing/2014/main" id="{C4FDD44C-A3FC-4866-B001-0CB3F00FF4D6}"/>
              </a:ext>
            </a:extLst>
          </p:cNvPr>
          <p:cNvSpPr/>
          <p:nvPr/>
        </p:nvSpPr>
        <p:spPr>
          <a:xfrm>
            <a:off x="635568" y="3974603"/>
            <a:ext cx="7657745" cy="99947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dirty="0">
              <a:solidFill>
                <a:schemeClr val="tx1"/>
              </a:solidFill>
              <a:latin typeface="Gill Sans MT" panose="020B0502020104020203" pitchFamily="34" charset="0"/>
            </a:endParaRPr>
          </a:p>
        </p:txBody>
      </p:sp>
    </p:spTree>
    <p:extLst>
      <p:ext uri="{BB962C8B-B14F-4D97-AF65-F5344CB8AC3E}">
        <p14:creationId xmlns:p14="http://schemas.microsoft.com/office/powerpoint/2010/main" val="40568336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83C28A85-D624-4DBA-980D-4291F4DFE88D}"/>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Privatsphäre</a:t>
            </a:r>
            <a:endParaRPr lang="de-AT" sz="1900" dirty="0">
              <a:latin typeface="+mj-lt"/>
            </a:endParaRPr>
          </a:p>
        </p:txBody>
      </p:sp>
      <p:pic>
        <p:nvPicPr>
          <p:cNvPr id="3" name="Grafik 2" descr="Ein Bild, das drinnen, sitzend enthält.&#10;&#10;Mit sehr hoher Zuverlässigkeit generierte Beschreibung">
            <a:extLst>
              <a:ext uri="{FF2B5EF4-FFF2-40B4-BE49-F238E27FC236}">
                <a16:creationId xmlns:a16="http://schemas.microsoft.com/office/drawing/2014/main" id="{3002B5F6-00D5-4EA1-AEEE-0334961A01A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 y="-4487"/>
            <a:ext cx="9144002" cy="6438442"/>
          </a:xfrm>
          <a:prstGeom prst="rect">
            <a:avLst/>
          </a:prstGeom>
        </p:spPr>
      </p:pic>
      <p:sp>
        <p:nvSpPr>
          <p:cNvPr id="2" name="Rechteck 1">
            <a:extLst>
              <a:ext uri="{FF2B5EF4-FFF2-40B4-BE49-F238E27FC236}">
                <a16:creationId xmlns:a16="http://schemas.microsoft.com/office/drawing/2014/main" id="{0D773BDA-F91B-468B-B456-A3C82F7A0191}"/>
              </a:ext>
            </a:extLst>
          </p:cNvPr>
          <p:cNvSpPr/>
          <p:nvPr/>
        </p:nvSpPr>
        <p:spPr>
          <a:xfrm>
            <a:off x="6439285" y="6130665"/>
            <a:ext cx="2804101" cy="307777"/>
          </a:xfrm>
          <a:prstGeom prst="rect">
            <a:avLst/>
          </a:prstGeom>
        </p:spPr>
        <p:txBody>
          <a:bodyPr wrap="none">
            <a:spAutoFit/>
          </a:bodyPr>
          <a:lstStyle/>
          <a:p>
            <a:r>
              <a:rPr lang="de-AT" sz="1400" dirty="0">
                <a:latin typeface="Gill Sans MT" panose="020B0502020104020203" pitchFamily="34" charset="0"/>
              </a:rPr>
              <a:t>Bild: </a:t>
            </a:r>
            <a:r>
              <a:rPr lang="de-AT" sz="1400" dirty="0" err="1">
                <a:latin typeface="Gill Sans MT" panose="020B0502020104020203" pitchFamily="34" charset="0"/>
                <a:hlinkClick r:id="rId4">
                  <a:extLst>
                    <a:ext uri="{A12FA001-AC4F-418D-AE19-62706E023703}">
                      <ahyp:hlinkClr xmlns:ahyp="http://schemas.microsoft.com/office/drawing/2018/hyperlinkcolor" val="tx"/>
                    </a:ext>
                  </a:extLst>
                </a:hlinkClick>
              </a:rPr>
              <a:t>PublicDomainPictures</a:t>
            </a:r>
            <a:r>
              <a:rPr lang="de-AT" sz="1400" dirty="0">
                <a:latin typeface="Gill Sans MT" panose="020B0502020104020203" pitchFamily="34" charset="0"/>
              </a:rPr>
              <a:t> / </a:t>
            </a:r>
            <a:r>
              <a:rPr lang="de-AT" sz="1400" dirty="0" err="1">
                <a:latin typeface="Gill Sans MT" panose="020B0502020104020203" pitchFamily="34" charset="0"/>
              </a:rPr>
              <a:t>Pixabay</a:t>
            </a:r>
            <a:endParaRPr lang="de-AT" sz="1400" dirty="0">
              <a:latin typeface="Gill Sans MT" panose="020B0502020104020203" pitchFamily="34" charset="0"/>
            </a:endParaRPr>
          </a:p>
        </p:txBody>
      </p:sp>
    </p:spTree>
    <p:extLst>
      <p:ext uri="{BB962C8B-B14F-4D97-AF65-F5344CB8AC3E}">
        <p14:creationId xmlns:p14="http://schemas.microsoft.com/office/powerpoint/2010/main" val="15367643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83C28A85-D624-4DBA-980D-4291F4DFE88D}"/>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Privatsphäre</a:t>
            </a:r>
            <a:endParaRPr lang="de-AT" sz="1900" dirty="0">
              <a:latin typeface="+mj-lt"/>
            </a:endParaRPr>
          </a:p>
        </p:txBody>
      </p:sp>
      <p:sp>
        <p:nvSpPr>
          <p:cNvPr id="6" name="Inhaltsplatzhalter 2">
            <a:extLst>
              <a:ext uri="{FF2B5EF4-FFF2-40B4-BE49-F238E27FC236}">
                <a16:creationId xmlns:a16="http://schemas.microsoft.com/office/drawing/2014/main" id="{D319E476-D6DC-40B9-AA1A-DCE503C091E4}"/>
              </a:ext>
            </a:extLst>
          </p:cNvPr>
          <p:cNvSpPr txBox="1">
            <a:spLocks/>
          </p:cNvSpPr>
          <p:nvPr/>
        </p:nvSpPr>
        <p:spPr>
          <a:xfrm>
            <a:off x="653365" y="-188685"/>
            <a:ext cx="7886700" cy="6399797"/>
          </a:xfrm>
          <a:prstGeom prst="rect">
            <a:avLst/>
          </a:prstGeom>
        </p:spPr>
        <p:txBody>
          <a:bodyPr vert="horz" lIns="91440" tIns="45720" rIns="91440" bIns="45720" rtlCol="0" anchor="ctr">
            <a:normAutofit/>
          </a:bodyPr>
          <a:lstStyle>
            <a:lvl1pPr marL="514350" indent="-514350" algn="l" defTabSz="914400" rtl="0" eaLnBrk="1" latinLnBrk="0" hangingPunct="1">
              <a:lnSpc>
                <a:spcPct val="90000"/>
              </a:lnSpc>
              <a:spcBef>
                <a:spcPts val="1000"/>
              </a:spcBef>
              <a:buClr>
                <a:srgbClr val="F39200"/>
              </a:buClr>
              <a:buFontTx/>
              <a:buBlip>
                <a:blip r:embed="rId3"/>
              </a:buBlip>
              <a:defRPr sz="1800" kern="1200">
                <a:solidFill>
                  <a:srgbClr val="434F55"/>
                </a:solidFill>
                <a:latin typeface="+mj-lt"/>
                <a:ea typeface="+mn-ea"/>
                <a:cs typeface="+mn-cs"/>
              </a:defRPr>
            </a:lvl1pPr>
            <a:lvl2pPr marL="896938" indent="-439738"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2pPr>
            <a:lvl3pPr marL="1371600" indent="-4572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3pPr>
            <a:lvl4pPr marL="1600200" indent="-2286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4pPr>
            <a:lvl5pPr marL="2057400" indent="-2286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AT" sz="2000" b="1" dirty="0">
                <a:solidFill>
                  <a:schemeClr val="tx1"/>
                </a:solidFill>
                <a:latin typeface="Gill Sans MT" panose="020B0502020104020203" pitchFamily="34" charset="0"/>
              </a:rPr>
              <a:t>Tipps</a:t>
            </a:r>
          </a:p>
          <a:p>
            <a:pPr>
              <a:buFont typeface="Wingdings" panose="05000000000000000000" pitchFamily="2" charset="2"/>
              <a:buChar char="§"/>
            </a:pPr>
            <a:r>
              <a:rPr lang="de-AT" sz="2000" dirty="0">
                <a:solidFill>
                  <a:schemeClr val="tx1"/>
                </a:solidFill>
                <a:latin typeface="Gill Sans MT" panose="020B0502020104020203" pitchFamily="34" charset="0"/>
              </a:rPr>
              <a:t>Nur </a:t>
            </a:r>
            <a:r>
              <a:rPr lang="de-AT" sz="2000" b="1" dirty="0">
                <a:solidFill>
                  <a:schemeClr val="tx1"/>
                </a:solidFill>
                <a:latin typeface="Gill Sans MT" panose="020B0502020104020203" pitchFamily="34" charset="0"/>
              </a:rPr>
              <a:t>wenige persönliche Daten </a:t>
            </a:r>
            <a:r>
              <a:rPr lang="de-AT" sz="2000" dirty="0">
                <a:solidFill>
                  <a:schemeClr val="tx1"/>
                </a:solidFill>
                <a:latin typeface="Gill Sans MT" panose="020B0502020104020203" pitchFamily="34" charset="0"/>
              </a:rPr>
              <a:t>angeben</a:t>
            </a:r>
          </a:p>
          <a:p>
            <a:pPr>
              <a:buFont typeface="Wingdings" panose="05000000000000000000" pitchFamily="2" charset="2"/>
              <a:buChar char="§"/>
            </a:pPr>
            <a:r>
              <a:rPr lang="de-AT" sz="2000" b="1" dirty="0">
                <a:solidFill>
                  <a:schemeClr val="tx1"/>
                </a:solidFill>
                <a:latin typeface="Gill Sans MT" panose="020B0502020104020203" pitchFamily="34" charset="0"/>
              </a:rPr>
              <a:t>Sichere Passwörter </a:t>
            </a:r>
            <a:r>
              <a:rPr lang="de-AT" sz="2000" dirty="0">
                <a:solidFill>
                  <a:schemeClr val="tx1"/>
                </a:solidFill>
                <a:latin typeface="Gill Sans MT" panose="020B0502020104020203" pitchFamily="34" charset="0"/>
              </a:rPr>
              <a:t>verwenden und </a:t>
            </a:r>
            <a:r>
              <a:rPr lang="de-AT" sz="2000" b="1" dirty="0">
                <a:solidFill>
                  <a:schemeClr val="tx1"/>
                </a:solidFill>
                <a:latin typeface="Gill Sans MT" panose="020B0502020104020203" pitchFamily="34" charset="0"/>
              </a:rPr>
              <a:t>Zwei-Schritte-Authentifizierung</a:t>
            </a:r>
            <a:r>
              <a:rPr lang="de-AT" sz="2000" dirty="0">
                <a:solidFill>
                  <a:schemeClr val="tx1"/>
                </a:solidFill>
                <a:latin typeface="Gill Sans MT" panose="020B0502020104020203" pitchFamily="34" charset="0"/>
              </a:rPr>
              <a:t> einrichten (z. B. Facebook, Google, Snapchat, Twitter…)</a:t>
            </a:r>
          </a:p>
          <a:p>
            <a:pPr>
              <a:buFont typeface="Wingdings" panose="05000000000000000000" pitchFamily="2" charset="2"/>
              <a:buChar char="§"/>
            </a:pPr>
            <a:r>
              <a:rPr lang="de-AT" sz="2000" dirty="0">
                <a:solidFill>
                  <a:schemeClr val="tx1"/>
                </a:solidFill>
                <a:latin typeface="Gill Sans MT" panose="020B0502020104020203" pitchFamily="34" charset="0"/>
              </a:rPr>
              <a:t>Nicht mit </a:t>
            </a:r>
            <a:r>
              <a:rPr lang="de-AT" sz="2000" b="1" dirty="0">
                <a:solidFill>
                  <a:schemeClr val="tx1"/>
                </a:solidFill>
                <a:latin typeface="Gill Sans MT" panose="020B0502020104020203" pitchFamily="34" charset="0"/>
              </a:rPr>
              <a:t>bestehen Profilen </a:t>
            </a:r>
            <a:r>
              <a:rPr lang="de-AT" sz="2000" dirty="0">
                <a:solidFill>
                  <a:schemeClr val="tx1"/>
                </a:solidFill>
                <a:latin typeface="Gill Sans MT" panose="020B0502020104020203" pitchFamily="34" charset="0"/>
              </a:rPr>
              <a:t>(z. B. Google oder Facebook) bei neuen Online-Plattformen anmelden</a:t>
            </a:r>
          </a:p>
          <a:p>
            <a:pPr>
              <a:buFont typeface="Wingdings" panose="05000000000000000000" pitchFamily="2" charset="2"/>
              <a:buChar char="§"/>
            </a:pPr>
            <a:r>
              <a:rPr lang="de-AT" sz="2000" b="1" dirty="0">
                <a:solidFill>
                  <a:schemeClr val="tx1"/>
                </a:solidFill>
                <a:latin typeface="Gill Sans MT" panose="020B0502020104020203" pitchFamily="34" charset="0"/>
              </a:rPr>
              <a:t>Privatsphäre-Einstellungen </a:t>
            </a:r>
            <a:r>
              <a:rPr lang="de-AT" sz="2000" dirty="0">
                <a:solidFill>
                  <a:schemeClr val="tx1"/>
                </a:solidFill>
                <a:latin typeface="Gill Sans MT" panose="020B0502020104020203" pitchFamily="34" charset="0"/>
              </a:rPr>
              <a:t>vornehmen:</a:t>
            </a:r>
          </a:p>
          <a:p>
            <a:pPr lvl="1">
              <a:buFont typeface="Wingdings" panose="05000000000000000000" pitchFamily="2" charset="2"/>
              <a:buChar char="§"/>
            </a:pPr>
            <a:r>
              <a:rPr lang="de-AT" sz="2000" dirty="0">
                <a:solidFill>
                  <a:schemeClr val="tx1"/>
                </a:solidFill>
                <a:latin typeface="Gill Sans MT" panose="020B0502020104020203" pitchFamily="34" charset="0"/>
              </a:rPr>
              <a:t>Beiträge nur mit Freundinnen und Freunde teilen</a:t>
            </a:r>
          </a:p>
          <a:p>
            <a:pPr lvl="1">
              <a:buFont typeface="Wingdings" panose="05000000000000000000" pitchFamily="2" charset="2"/>
              <a:buChar char="§"/>
            </a:pPr>
            <a:r>
              <a:rPr lang="de-AT" sz="2000" dirty="0">
                <a:solidFill>
                  <a:schemeClr val="tx1"/>
                </a:solidFill>
                <a:latin typeface="Gill Sans MT" panose="020B0502020104020203" pitchFamily="34" charset="0"/>
              </a:rPr>
              <a:t>Profil vor Suchmaschinen verbergen</a:t>
            </a:r>
          </a:p>
          <a:p>
            <a:pPr lvl="1">
              <a:buFont typeface="Wingdings" panose="05000000000000000000" pitchFamily="2" charset="2"/>
              <a:buChar char="§"/>
            </a:pPr>
            <a:r>
              <a:rPr lang="de-AT" sz="2000" dirty="0">
                <a:solidFill>
                  <a:schemeClr val="tx1"/>
                </a:solidFill>
                <a:latin typeface="Gill Sans MT" panose="020B0502020104020203" pitchFamily="34" charset="0"/>
              </a:rPr>
              <a:t>Datenweitergabe an Dritte blockieren (Apps,  Werbetreibende und Webseiten)</a:t>
            </a:r>
          </a:p>
          <a:p>
            <a:pPr lvl="1">
              <a:buFont typeface="Wingdings" panose="05000000000000000000" pitchFamily="2" charset="2"/>
              <a:buChar char="§"/>
            </a:pPr>
            <a:r>
              <a:rPr lang="de-AT" sz="2000" dirty="0">
                <a:solidFill>
                  <a:schemeClr val="tx1"/>
                </a:solidFill>
                <a:latin typeface="Gill Sans MT" panose="020B0502020104020203" pitchFamily="34" charset="0"/>
              </a:rPr>
              <a:t>Standortzugriff deaktivieren</a:t>
            </a:r>
          </a:p>
          <a:p>
            <a:pPr>
              <a:buFont typeface="Wingdings" panose="05000000000000000000" pitchFamily="2" charset="2"/>
              <a:buChar char="§"/>
            </a:pPr>
            <a:r>
              <a:rPr lang="de-AT" sz="2000" dirty="0">
                <a:solidFill>
                  <a:schemeClr val="tx1"/>
                </a:solidFill>
                <a:latin typeface="Gill Sans MT" panose="020B0502020104020203" pitchFamily="34" charset="0"/>
              </a:rPr>
              <a:t>Inaktive Profile </a:t>
            </a:r>
            <a:r>
              <a:rPr lang="de-AT" sz="2000" b="1" dirty="0">
                <a:solidFill>
                  <a:schemeClr val="tx1"/>
                </a:solidFill>
                <a:latin typeface="Gill Sans MT" panose="020B0502020104020203" pitchFamily="34" charset="0"/>
              </a:rPr>
              <a:t>deaktivieren oder löschen</a:t>
            </a:r>
            <a:endParaRPr lang="de-AT" sz="2000" dirty="0">
              <a:solidFill>
                <a:schemeClr val="tx1"/>
              </a:solidFill>
              <a:latin typeface="Gill Sans MT" panose="020B0502020104020203" pitchFamily="34" charset="0"/>
            </a:endParaRPr>
          </a:p>
        </p:txBody>
      </p:sp>
    </p:spTree>
    <p:extLst>
      <p:ext uri="{BB962C8B-B14F-4D97-AF65-F5344CB8AC3E}">
        <p14:creationId xmlns:p14="http://schemas.microsoft.com/office/powerpoint/2010/main" val="2066451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0138D855-73BD-402B-864F-1CCE9340D4A6}"/>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Cyber-Mobbing</a:t>
            </a:r>
            <a:endParaRPr lang="de-AT" sz="1900" dirty="0">
              <a:latin typeface="+mj-lt"/>
            </a:endParaRPr>
          </a:p>
        </p:txBody>
      </p:sp>
      <p:sp>
        <p:nvSpPr>
          <p:cNvPr id="2" name="Titel 1">
            <a:extLst>
              <a:ext uri="{FF2B5EF4-FFF2-40B4-BE49-F238E27FC236}">
                <a16:creationId xmlns:a16="http://schemas.microsoft.com/office/drawing/2014/main" id="{477A4213-4487-46CA-A2D8-806F3CD75DF5}"/>
              </a:ext>
            </a:extLst>
          </p:cNvPr>
          <p:cNvSpPr>
            <a:spLocks noGrp="1"/>
          </p:cNvSpPr>
          <p:nvPr>
            <p:ph type="title"/>
          </p:nvPr>
        </p:nvSpPr>
        <p:spPr/>
        <p:txBody>
          <a:bodyPr/>
          <a:lstStyle/>
          <a:p>
            <a:endParaRPr lang="de-AT"/>
          </a:p>
        </p:txBody>
      </p:sp>
      <p:pic>
        <p:nvPicPr>
          <p:cNvPr id="7" name="Inhaltsplatzhalter 6" descr="Ein Bild, das Person, drinnen, Wand, Foto enthält.&#10;&#10;Mit sehr hoher Zuverlässigkeit generierte Beschreibung">
            <a:extLst>
              <a:ext uri="{FF2B5EF4-FFF2-40B4-BE49-F238E27FC236}">
                <a16:creationId xmlns:a16="http://schemas.microsoft.com/office/drawing/2014/main" id="{8DBF84F1-448B-4FEC-8498-0799A6D80948}"/>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0" y="-35737"/>
            <a:ext cx="9143999" cy="6438442"/>
          </a:xfrm>
        </p:spPr>
      </p:pic>
      <p:sp>
        <p:nvSpPr>
          <p:cNvPr id="3" name="Rechteck 2">
            <a:extLst>
              <a:ext uri="{FF2B5EF4-FFF2-40B4-BE49-F238E27FC236}">
                <a16:creationId xmlns:a16="http://schemas.microsoft.com/office/drawing/2014/main" id="{74DF2A8D-4E14-4D24-8095-5F5CBDDE1653}"/>
              </a:ext>
            </a:extLst>
          </p:cNvPr>
          <p:cNvSpPr/>
          <p:nvPr/>
        </p:nvSpPr>
        <p:spPr>
          <a:xfrm>
            <a:off x="6258082" y="6067852"/>
            <a:ext cx="2885918" cy="307777"/>
          </a:xfrm>
          <a:prstGeom prst="rect">
            <a:avLst/>
          </a:prstGeom>
        </p:spPr>
        <p:txBody>
          <a:bodyPr wrap="none">
            <a:spAutoFit/>
          </a:bodyPr>
          <a:lstStyle/>
          <a:p>
            <a:r>
              <a:rPr lang="de-AT" sz="1400" dirty="0">
                <a:solidFill>
                  <a:schemeClr val="bg1"/>
                </a:solidFill>
                <a:latin typeface="Gill Sans MT" panose="020B0502020104020203" pitchFamily="34" charset="0"/>
              </a:rPr>
              <a:t>Bild: </a:t>
            </a:r>
            <a:r>
              <a:rPr lang="de-AT" sz="14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Boudewijn Huysmans</a:t>
            </a:r>
            <a:r>
              <a:rPr lang="de-AT" sz="1400" dirty="0">
                <a:solidFill>
                  <a:schemeClr val="bg1"/>
                </a:solidFill>
                <a:latin typeface="Gill Sans MT" panose="020B0502020104020203" pitchFamily="34" charset="0"/>
              </a:rPr>
              <a:t> / Unsplash</a:t>
            </a:r>
          </a:p>
        </p:txBody>
      </p:sp>
    </p:spTree>
    <p:extLst>
      <p:ext uri="{BB962C8B-B14F-4D97-AF65-F5344CB8AC3E}">
        <p14:creationId xmlns:p14="http://schemas.microsoft.com/office/powerpoint/2010/main" val="12339618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83C28A85-D624-4DBA-980D-4291F4DFE88D}"/>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Cyber-Mobbing</a:t>
            </a:r>
            <a:endParaRPr lang="de-AT" sz="1900" dirty="0">
              <a:latin typeface="+mj-lt"/>
            </a:endParaRPr>
          </a:p>
        </p:txBody>
      </p:sp>
      <p:sp>
        <p:nvSpPr>
          <p:cNvPr id="6" name="Inhaltsplatzhalter 2">
            <a:extLst>
              <a:ext uri="{FF2B5EF4-FFF2-40B4-BE49-F238E27FC236}">
                <a16:creationId xmlns:a16="http://schemas.microsoft.com/office/drawing/2014/main" id="{D319E476-D6DC-40B9-AA1A-DCE503C091E4}"/>
              </a:ext>
            </a:extLst>
          </p:cNvPr>
          <p:cNvSpPr txBox="1">
            <a:spLocks/>
          </p:cNvSpPr>
          <p:nvPr/>
        </p:nvSpPr>
        <p:spPr>
          <a:xfrm>
            <a:off x="653365" y="-188685"/>
            <a:ext cx="7886700" cy="6399797"/>
          </a:xfrm>
          <a:prstGeom prst="rect">
            <a:avLst/>
          </a:prstGeom>
        </p:spPr>
        <p:txBody>
          <a:bodyPr vert="horz" lIns="91440" tIns="45720" rIns="91440" bIns="45720" rtlCol="0" anchor="ctr">
            <a:normAutofit/>
          </a:bodyPr>
          <a:lstStyle>
            <a:lvl1pPr marL="514350" indent="-514350" algn="l" defTabSz="914400" rtl="0" eaLnBrk="1" latinLnBrk="0" hangingPunct="1">
              <a:lnSpc>
                <a:spcPct val="90000"/>
              </a:lnSpc>
              <a:spcBef>
                <a:spcPts val="1000"/>
              </a:spcBef>
              <a:buClr>
                <a:srgbClr val="F39200"/>
              </a:buClr>
              <a:buFontTx/>
              <a:buBlip>
                <a:blip r:embed="rId3"/>
              </a:buBlip>
              <a:defRPr sz="1800" kern="1200">
                <a:solidFill>
                  <a:srgbClr val="434F55"/>
                </a:solidFill>
                <a:latin typeface="+mj-lt"/>
                <a:ea typeface="+mn-ea"/>
                <a:cs typeface="+mn-cs"/>
              </a:defRPr>
            </a:lvl1pPr>
            <a:lvl2pPr marL="896938" indent="-439738"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2pPr>
            <a:lvl3pPr marL="1371600" indent="-4572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3pPr>
            <a:lvl4pPr marL="1600200" indent="-2286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4pPr>
            <a:lvl5pPr marL="2057400" indent="-2286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de-AT" sz="2000" dirty="0">
                <a:solidFill>
                  <a:schemeClr val="tx1"/>
                </a:solidFill>
                <a:latin typeface="Gill Sans MT" panose="020B0502020104020203" pitchFamily="34" charset="0"/>
              </a:rPr>
              <a:t>Beschimpfungen, Drohungen, Erpressungen </a:t>
            </a:r>
          </a:p>
          <a:p>
            <a:pPr>
              <a:buFont typeface="Wingdings" panose="05000000000000000000" pitchFamily="2" charset="2"/>
              <a:buChar char="§"/>
            </a:pPr>
            <a:r>
              <a:rPr lang="de-AT" sz="2000" dirty="0">
                <a:solidFill>
                  <a:schemeClr val="tx1"/>
                </a:solidFill>
                <a:latin typeface="Gill Sans MT" panose="020B0502020104020203" pitchFamily="34" charset="0"/>
              </a:rPr>
              <a:t>Sexuelle Belästigungen</a:t>
            </a:r>
          </a:p>
          <a:p>
            <a:pPr>
              <a:buFont typeface="Wingdings" panose="05000000000000000000" pitchFamily="2" charset="2"/>
              <a:buChar char="§"/>
            </a:pPr>
            <a:r>
              <a:rPr lang="de-AT" sz="2000" dirty="0">
                <a:solidFill>
                  <a:schemeClr val="tx1"/>
                </a:solidFill>
                <a:latin typeface="Gill Sans MT" panose="020B0502020104020203" pitchFamily="34" charset="0"/>
              </a:rPr>
              <a:t>Verbreitung von intimen Informationen, Gerüchten oder peinlichen Bildern</a:t>
            </a:r>
          </a:p>
          <a:p>
            <a:pPr>
              <a:buFont typeface="Wingdings" panose="05000000000000000000" pitchFamily="2" charset="2"/>
              <a:buChar char="§"/>
            </a:pPr>
            <a:r>
              <a:rPr lang="de-AT" sz="2000" dirty="0">
                <a:solidFill>
                  <a:schemeClr val="tx1"/>
                </a:solidFill>
                <a:latin typeface="Gill Sans MT" panose="020B0502020104020203" pitchFamily="34" charset="0"/>
              </a:rPr>
              <a:t>Ausschluss von Spielen oder WhatsApp-Gruppen</a:t>
            </a:r>
          </a:p>
          <a:p>
            <a:pPr>
              <a:buFont typeface="Wingdings" panose="05000000000000000000" pitchFamily="2" charset="2"/>
              <a:buChar char="§"/>
            </a:pPr>
            <a:r>
              <a:rPr lang="de-AT" sz="2000" dirty="0">
                <a:solidFill>
                  <a:schemeClr val="tx1"/>
                </a:solidFill>
                <a:latin typeface="Gill Sans MT" panose="020B0502020104020203" pitchFamily="34" charset="0"/>
              </a:rPr>
              <a:t>Identitätsdiebstahl: Änderung oder Missbrauch des Profils</a:t>
            </a:r>
          </a:p>
        </p:txBody>
      </p:sp>
    </p:spTree>
    <p:extLst>
      <p:ext uri="{BB962C8B-B14F-4D97-AF65-F5344CB8AC3E}">
        <p14:creationId xmlns:p14="http://schemas.microsoft.com/office/powerpoint/2010/main" val="4130841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E94AF38F-A197-41D6-A83E-9259C2EB2F7A}"/>
              </a:ext>
            </a:extLst>
          </p:cNvPr>
          <p:cNvPicPr>
            <a:picLocks noChangeAspect="1"/>
          </p:cNvPicPr>
          <p:nvPr/>
        </p:nvPicPr>
        <p:blipFill rotWithShape="1">
          <a:blip r:embed="rId3">
            <a:extLst>
              <a:ext uri="{28A0092B-C50C-407E-A947-70E740481C1C}">
                <a14:useLocalDpi xmlns:a14="http://schemas.microsoft.com/office/drawing/2010/main" val="0"/>
              </a:ext>
            </a:extLst>
          </a:blip>
          <a:srcRect r="8366"/>
          <a:stretch/>
        </p:blipFill>
        <p:spPr>
          <a:xfrm>
            <a:off x="0" y="0"/>
            <a:ext cx="9144001" cy="6400800"/>
          </a:xfrm>
          <a:prstGeom prst="rect">
            <a:avLst/>
          </a:prstGeom>
        </p:spPr>
      </p:pic>
      <p:grpSp>
        <p:nvGrpSpPr>
          <p:cNvPr id="4" name="Gruppieren 3">
            <a:extLst>
              <a:ext uri="{FF2B5EF4-FFF2-40B4-BE49-F238E27FC236}">
                <a16:creationId xmlns:a16="http://schemas.microsoft.com/office/drawing/2014/main" id="{33A9DB8F-0DE2-42A3-94D6-778ED21349E1}"/>
              </a:ext>
            </a:extLst>
          </p:cNvPr>
          <p:cNvGrpSpPr/>
          <p:nvPr/>
        </p:nvGrpSpPr>
        <p:grpSpPr>
          <a:xfrm>
            <a:off x="201579" y="4820860"/>
            <a:ext cx="5012852" cy="1283206"/>
            <a:chOff x="308878" y="4399694"/>
            <a:chExt cx="5012852" cy="1799631"/>
          </a:xfrm>
        </p:grpSpPr>
        <p:sp>
          <p:nvSpPr>
            <p:cNvPr id="11" name="Gleichschenkliges Dreieck 10">
              <a:extLst>
                <a:ext uri="{FF2B5EF4-FFF2-40B4-BE49-F238E27FC236}">
                  <a16:creationId xmlns:a16="http://schemas.microsoft.com/office/drawing/2014/main" id="{C7DC70F9-060D-41BF-A8C3-5C2881B79F66}"/>
                </a:ext>
              </a:extLst>
            </p:cNvPr>
            <p:cNvSpPr/>
            <p:nvPr/>
          </p:nvSpPr>
          <p:spPr>
            <a:xfrm rot="16200000">
              <a:off x="252022" y="5477371"/>
              <a:ext cx="663472" cy="549759"/>
            </a:xfrm>
            <a:prstGeom prst="triangle">
              <a:avLst/>
            </a:prstGeom>
            <a:solidFill>
              <a:srgbClr val="E2F9CB"/>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900" dirty="0" err="1">
                <a:solidFill>
                  <a:schemeClr val="tx1"/>
                </a:solidFill>
                <a:latin typeface="Gill Sans MT" panose="020B0502020104020203" pitchFamily="34" charset="0"/>
              </a:endParaRPr>
            </a:p>
          </p:txBody>
        </p:sp>
        <p:sp>
          <p:nvSpPr>
            <p:cNvPr id="12" name="Rechteck: abgerundete Ecken 11">
              <a:extLst>
                <a:ext uri="{FF2B5EF4-FFF2-40B4-BE49-F238E27FC236}">
                  <a16:creationId xmlns:a16="http://schemas.microsoft.com/office/drawing/2014/main" id="{B4071262-5F4F-43A8-B5FD-3404C6CD7B46}"/>
                </a:ext>
              </a:extLst>
            </p:cNvPr>
            <p:cNvSpPr/>
            <p:nvPr/>
          </p:nvSpPr>
          <p:spPr>
            <a:xfrm>
              <a:off x="525080" y="4399694"/>
              <a:ext cx="4796650" cy="1799631"/>
            </a:xfrm>
            <a:prstGeom prst="roundRect">
              <a:avLst/>
            </a:prstGeom>
            <a:solidFill>
              <a:srgbClr val="E2F9CB"/>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900" dirty="0" err="1">
                <a:solidFill>
                  <a:schemeClr val="tx1"/>
                </a:solidFill>
                <a:latin typeface="Gill Sans MT" panose="020B0502020104020203" pitchFamily="34" charset="0"/>
              </a:endParaRPr>
            </a:p>
          </p:txBody>
        </p:sp>
      </p:grpSp>
      <p:sp>
        <p:nvSpPr>
          <p:cNvPr id="14" name="Textfeld 13">
            <a:extLst>
              <a:ext uri="{FF2B5EF4-FFF2-40B4-BE49-F238E27FC236}">
                <a16:creationId xmlns:a16="http://schemas.microsoft.com/office/drawing/2014/main" id="{56A586A3-1641-4788-9306-E93B37E29EB5}"/>
              </a:ext>
            </a:extLst>
          </p:cNvPr>
          <p:cNvSpPr txBox="1"/>
          <p:nvPr/>
        </p:nvSpPr>
        <p:spPr>
          <a:xfrm>
            <a:off x="476458" y="4954631"/>
            <a:ext cx="4572000" cy="1015663"/>
          </a:xfrm>
          <a:prstGeom prst="rect">
            <a:avLst/>
          </a:prstGeom>
          <a:noFill/>
        </p:spPr>
        <p:txBody>
          <a:bodyPr wrap="square">
            <a:spAutoFit/>
          </a:bodyPr>
          <a:lstStyle/>
          <a:p>
            <a:r>
              <a:rPr lang="de-AT" sz="1200" dirty="0">
                <a:latin typeface="Arial" panose="020B0604020202020204" pitchFamily="34" charset="0"/>
                <a:cs typeface="Arial" panose="020B0604020202020204" pitchFamily="34" charset="0"/>
              </a:rPr>
              <a:t>Hallo ich bin Momo und bin vor 3 Jahren verstorben ich wurde von einem Auto angefahren und wenn du nicht möchtest das ich heute Abend um 00:00 Uhr in deinem Zimmer stehe und dir beim schlafen zuschaue dann sende diese Nachricht an 15 Kontakte weiter. Du glaubst mir nicht?</a:t>
            </a:r>
          </a:p>
        </p:txBody>
      </p:sp>
      <p:sp>
        <p:nvSpPr>
          <p:cNvPr id="17" name="Textfeld 4">
            <a:extLst>
              <a:ext uri="{FF2B5EF4-FFF2-40B4-BE49-F238E27FC236}">
                <a16:creationId xmlns:a16="http://schemas.microsoft.com/office/drawing/2014/main" id="{02E61F40-13E2-4772-86E1-D4532DCA816F}"/>
              </a:ext>
            </a:extLst>
          </p:cNvPr>
          <p:cNvSpPr txBox="1">
            <a:spLocks noChangeArrowheads="1"/>
          </p:cNvSpPr>
          <p:nvPr/>
        </p:nvSpPr>
        <p:spPr bwMode="auto">
          <a:xfrm>
            <a:off x="4146550" y="6464300"/>
            <a:ext cx="499745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algn="r" eaLnBrk="1" hangingPunct="1">
              <a:lnSpc>
                <a:spcPct val="100000"/>
              </a:lnSpc>
              <a:spcBef>
                <a:spcPct val="0"/>
              </a:spcBef>
              <a:buClrTx/>
              <a:buFontTx/>
              <a:buNone/>
            </a:pPr>
            <a:r>
              <a:rPr lang="de-AT" altLang="de-DE" sz="1900" dirty="0">
                <a:solidFill>
                  <a:schemeClr val="tx1"/>
                </a:solidFill>
              </a:rPr>
              <a:t>Kettenbriefe</a:t>
            </a:r>
            <a:endParaRPr lang="de-AT" altLang="de-DE" sz="1900" dirty="0">
              <a:solidFill>
                <a:schemeClr val="tx1"/>
              </a:solidFill>
              <a:latin typeface="Calibri Light" panose="020F0302020204030204" pitchFamily="34" charset="0"/>
            </a:endParaRPr>
          </a:p>
        </p:txBody>
      </p:sp>
      <p:grpSp>
        <p:nvGrpSpPr>
          <p:cNvPr id="16" name="Gruppieren 15">
            <a:extLst>
              <a:ext uri="{FF2B5EF4-FFF2-40B4-BE49-F238E27FC236}">
                <a16:creationId xmlns:a16="http://schemas.microsoft.com/office/drawing/2014/main" id="{F7A07D63-D2E0-4D7D-8B04-22985BA7836D}"/>
              </a:ext>
            </a:extLst>
          </p:cNvPr>
          <p:cNvGrpSpPr/>
          <p:nvPr/>
        </p:nvGrpSpPr>
        <p:grpSpPr>
          <a:xfrm>
            <a:off x="313965" y="457200"/>
            <a:ext cx="4973203" cy="2543174"/>
            <a:chOff x="1249866" y="2108200"/>
            <a:chExt cx="4617534" cy="1638300"/>
          </a:xfrm>
        </p:grpSpPr>
        <p:sp>
          <p:nvSpPr>
            <p:cNvPr id="18" name="Gleichschenkliges Dreieck 17">
              <a:extLst>
                <a:ext uri="{FF2B5EF4-FFF2-40B4-BE49-F238E27FC236}">
                  <a16:creationId xmlns:a16="http://schemas.microsoft.com/office/drawing/2014/main" id="{4AE89A73-AE61-4979-9FB3-0CFB56437EBC}"/>
                </a:ext>
              </a:extLst>
            </p:cNvPr>
            <p:cNvSpPr/>
            <p:nvPr/>
          </p:nvSpPr>
          <p:spPr>
            <a:xfrm rot="16200000">
              <a:off x="1319716" y="3188914"/>
              <a:ext cx="368300" cy="508000"/>
            </a:xfrm>
            <a:prstGeom prst="triangle">
              <a:avLst/>
            </a:prstGeom>
            <a:solidFill>
              <a:srgbClr val="E2F9CB"/>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900" dirty="0" err="1">
                <a:solidFill>
                  <a:schemeClr val="tx1"/>
                </a:solidFill>
                <a:latin typeface="Gill Sans MT" panose="020B0502020104020203" pitchFamily="34" charset="0"/>
              </a:endParaRPr>
            </a:p>
          </p:txBody>
        </p:sp>
        <p:sp>
          <p:nvSpPr>
            <p:cNvPr id="19" name="Rechteck: abgerundete Ecken 18">
              <a:extLst>
                <a:ext uri="{FF2B5EF4-FFF2-40B4-BE49-F238E27FC236}">
                  <a16:creationId xmlns:a16="http://schemas.microsoft.com/office/drawing/2014/main" id="{50DD3523-0304-4517-8672-99067E4306A3}"/>
                </a:ext>
              </a:extLst>
            </p:cNvPr>
            <p:cNvSpPr/>
            <p:nvPr/>
          </p:nvSpPr>
          <p:spPr>
            <a:xfrm>
              <a:off x="1435100" y="2108200"/>
              <a:ext cx="4432300" cy="1638300"/>
            </a:xfrm>
            <a:prstGeom prst="roundRect">
              <a:avLst/>
            </a:prstGeom>
            <a:solidFill>
              <a:srgbClr val="E2F9CB"/>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900" dirty="0" err="1">
                <a:solidFill>
                  <a:schemeClr val="tx1"/>
                </a:solidFill>
                <a:latin typeface="Gill Sans MT" panose="020B0502020104020203" pitchFamily="34" charset="0"/>
              </a:endParaRPr>
            </a:p>
          </p:txBody>
        </p:sp>
      </p:grpSp>
      <p:sp>
        <p:nvSpPr>
          <p:cNvPr id="13" name="Textfeld 12">
            <a:extLst>
              <a:ext uri="{FF2B5EF4-FFF2-40B4-BE49-F238E27FC236}">
                <a16:creationId xmlns:a16="http://schemas.microsoft.com/office/drawing/2014/main" id="{65369C66-6E83-4B06-A2BB-5A142E217D4A}"/>
              </a:ext>
            </a:extLst>
          </p:cNvPr>
          <p:cNvSpPr txBox="1"/>
          <p:nvPr/>
        </p:nvSpPr>
        <p:spPr>
          <a:xfrm>
            <a:off x="751338" y="568654"/>
            <a:ext cx="4644736" cy="2308324"/>
          </a:xfrm>
          <a:prstGeom prst="rect">
            <a:avLst/>
          </a:prstGeom>
          <a:noFill/>
        </p:spPr>
        <p:txBody>
          <a:bodyPr wrap="square">
            <a:spAutoFit/>
          </a:bodyPr>
          <a:lstStyle/>
          <a:p>
            <a:r>
              <a:rPr lang="de-AT" sz="1200" dirty="0">
                <a:latin typeface="Arial" panose="020B0604020202020204" pitchFamily="34" charset="0"/>
                <a:cs typeface="Arial" panose="020B0604020202020204" pitchFamily="34" charset="0"/>
              </a:rPr>
              <a:t>Traust du dich 🤔 Schick das an 5 Mädchen und 5 Jungs Mal sehen was du für Smiley zurück bekommst 😎=Du bist cool 😀=Ich mag dich 😂=Du bist lustig 😘=Will dich küssen 😍=Du bist hübsch 😇=Du bist ein Engel 👿=Du bist ein Teufel 😡=Ich hasse dich 😠=Ich mag dich nicht 😏=Du bist hässlich 🤓=Du bist ein </a:t>
            </a:r>
            <a:r>
              <a:rPr lang="de-AT" sz="1200" dirty="0" err="1">
                <a:latin typeface="Arial" panose="020B0604020202020204" pitchFamily="34" charset="0"/>
                <a:cs typeface="Arial" panose="020B0604020202020204" pitchFamily="34" charset="0"/>
              </a:rPr>
              <a:t>nerd</a:t>
            </a:r>
            <a:r>
              <a:rPr lang="de-AT" sz="1200" dirty="0">
                <a:latin typeface="Arial" panose="020B0604020202020204" pitchFamily="34" charset="0"/>
                <a:cs typeface="Arial" panose="020B0604020202020204" pitchFamily="34" charset="0"/>
              </a:rPr>
              <a:t> 🙄=Du nervst 😳=Ich kann dich nicht anschauen 😐=Bist OK 😤=Du machst mich wütend 😯=Bist so hübsch für die Welt 💩=Du bist scheiße 😻=Hab mich verliebt in dich 👍=Du bist gut 👎=Du bist schlecht 👯=Du bist meine BFF 💏=Will mit dir zusammen sein 😰=Will dich nie verlieren ❤=Lieb dich 💜=Lieb dich Freundschaftlich 💙beste Freund/in für immer 💚BFF Auch an mich zurück</a:t>
            </a:r>
          </a:p>
        </p:txBody>
      </p:sp>
      <p:grpSp>
        <p:nvGrpSpPr>
          <p:cNvPr id="7" name="Gruppieren 6">
            <a:extLst>
              <a:ext uri="{FF2B5EF4-FFF2-40B4-BE49-F238E27FC236}">
                <a16:creationId xmlns:a16="http://schemas.microsoft.com/office/drawing/2014/main" id="{4D25BC2A-D257-43DD-8F2F-06359602720F}"/>
              </a:ext>
            </a:extLst>
          </p:cNvPr>
          <p:cNvGrpSpPr/>
          <p:nvPr/>
        </p:nvGrpSpPr>
        <p:grpSpPr>
          <a:xfrm>
            <a:off x="4146549" y="3240920"/>
            <a:ext cx="4765915" cy="1283206"/>
            <a:chOff x="3657671" y="3240920"/>
            <a:chExt cx="4939366" cy="1283206"/>
          </a:xfrm>
        </p:grpSpPr>
        <p:sp>
          <p:nvSpPr>
            <p:cNvPr id="23" name="Rechteck: abgerundete Ecken 22">
              <a:extLst>
                <a:ext uri="{FF2B5EF4-FFF2-40B4-BE49-F238E27FC236}">
                  <a16:creationId xmlns:a16="http://schemas.microsoft.com/office/drawing/2014/main" id="{A8507AE3-7E14-4856-8E31-E96CB975E208}"/>
                </a:ext>
              </a:extLst>
            </p:cNvPr>
            <p:cNvSpPr/>
            <p:nvPr/>
          </p:nvSpPr>
          <p:spPr>
            <a:xfrm>
              <a:off x="3657671" y="3240920"/>
              <a:ext cx="4773699" cy="1283206"/>
            </a:xfrm>
            <a:prstGeom prst="roundRect">
              <a:avLst/>
            </a:prstGeom>
            <a:solidFill>
              <a:srgbClr val="FAFAFA"/>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900" dirty="0" err="1">
                <a:solidFill>
                  <a:schemeClr val="tx1"/>
                </a:solidFill>
                <a:latin typeface="Gill Sans MT" panose="020B0502020104020203" pitchFamily="34" charset="0"/>
              </a:endParaRPr>
            </a:p>
          </p:txBody>
        </p:sp>
        <p:sp>
          <p:nvSpPr>
            <p:cNvPr id="24" name="Gleichschenkliges Dreieck 23">
              <a:extLst>
                <a:ext uri="{FF2B5EF4-FFF2-40B4-BE49-F238E27FC236}">
                  <a16:creationId xmlns:a16="http://schemas.microsoft.com/office/drawing/2014/main" id="{4801FF8A-2D8B-4CEF-AE5D-A0D9EAB88B34}"/>
                </a:ext>
              </a:extLst>
            </p:cNvPr>
            <p:cNvSpPr/>
            <p:nvPr/>
          </p:nvSpPr>
          <p:spPr>
            <a:xfrm rot="5400000" flipH="1">
              <a:off x="8034923" y="3956862"/>
              <a:ext cx="574470" cy="549759"/>
            </a:xfrm>
            <a:prstGeom prst="triangle">
              <a:avLst/>
            </a:prstGeom>
            <a:solidFill>
              <a:srgbClr val="FAFAFA"/>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900" dirty="0" err="1">
                <a:solidFill>
                  <a:schemeClr val="tx1"/>
                </a:solidFill>
                <a:latin typeface="Gill Sans MT" panose="020B0502020104020203" pitchFamily="34" charset="0"/>
              </a:endParaRPr>
            </a:p>
          </p:txBody>
        </p:sp>
      </p:grpSp>
      <p:sp>
        <p:nvSpPr>
          <p:cNvPr id="20" name="Textfeld 19">
            <a:extLst>
              <a:ext uri="{FF2B5EF4-FFF2-40B4-BE49-F238E27FC236}">
                <a16:creationId xmlns:a16="http://schemas.microsoft.com/office/drawing/2014/main" id="{D8F5BA30-2904-49D9-A1FB-1669C15B4FD7}"/>
              </a:ext>
            </a:extLst>
          </p:cNvPr>
          <p:cNvSpPr txBox="1"/>
          <p:nvPr/>
        </p:nvSpPr>
        <p:spPr>
          <a:xfrm>
            <a:off x="4298159" y="3373175"/>
            <a:ext cx="4534381" cy="1015663"/>
          </a:xfrm>
          <a:prstGeom prst="rect">
            <a:avLst/>
          </a:prstGeom>
          <a:noFill/>
        </p:spPr>
        <p:txBody>
          <a:bodyPr wrap="square">
            <a:spAutoFit/>
          </a:bodyPr>
          <a:lstStyle/>
          <a:p>
            <a:r>
              <a:rPr lang="de-AT" sz="1200" dirty="0">
                <a:latin typeface="Arial" panose="020B0604020202020204" pitchFamily="34" charset="0"/>
                <a:cs typeface="Arial" panose="020B0604020202020204" pitchFamily="34" charset="0"/>
              </a:rPr>
              <a:t>Wenn du deine Mama liebst dann schick dies an 20Leute.Ein Mädchen hat das ignoriert und ihre </a:t>
            </a:r>
            <a:r>
              <a:rPr lang="de-AT" sz="1200" dirty="0" err="1">
                <a:latin typeface="Arial" panose="020B0604020202020204" pitchFamily="34" charset="0"/>
                <a:cs typeface="Arial" panose="020B0604020202020204" pitchFamily="34" charset="0"/>
              </a:rPr>
              <a:t>mama</a:t>
            </a:r>
            <a:r>
              <a:rPr lang="de-AT" sz="1200" dirty="0">
                <a:latin typeface="Arial" panose="020B0604020202020204" pitchFamily="34" charset="0"/>
                <a:cs typeface="Arial" panose="020B0604020202020204" pitchFamily="34" charset="0"/>
              </a:rPr>
              <a:t> ist in 365 Tagen gestorben. Sorry ich kann das nicht ignorieren weil ich meine </a:t>
            </a:r>
            <a:r>
              <a:rPr lang="de-AT" sz="1200" dirty="0" err="1">
                <a:latin typeface="Arial" panose="020B0604020202020204" pitchFamily="34" charset="0"/>
                <a:cs typeface="Arial" panose="020B0604020202020204" pitchFamily="34" charset="0"/>
              </a:rPr>
              <a:t>mama</a:t>
            </a:r>
            <a:r>
              <a:rPr lang="de-AT" sz="1200" dirty="0">
                <a:latin typeface="Arial" panose="020B0604020202020204" pitchFamily="34" charset="0"/>
                <a:cs typeface="Arial" panose="020B0604020202020204" pitchFamily="34" charset="0"/>
              </a:rPr>
              <a:t> liebe❤❤❤ Schäme dich wen du das nicht machst 🔫😡♥️♥️♥️</a:t>
            </a:r>
          </a:p>
        </p:txBody>
      </p:sp>
    </p:spTree>
    <p:extLst>
      <p:ext uri="{BB962C8B-B14F-4D97-AF65-F5344CB8AC3E}">
        <p14:creationId xmlns:p14="http://schemas.microsoft.com/office/powerpoint/2010/main" val="18622273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4B2F14-1493-417F-82C8-23D913670B67}"/>
              </a:ext>
            </a:extLst>
          </p:cNvPr>
          <p:cNvSpPr>
            <a:spLocks noGrp="1"/>
          </p:cNvSpPr>
          <p:nvPr>
            <p:ph type="title"/>
          </p:nvPr>
        </p:nvSpPr>
        <p:spPr/>
        <p:txBody>
          <a:bodyPr/>
          <a:lstStyle/>
          <a:p>
            <a:endParaRPr lang="de-AT"/>
          </a:p>
        </p:txBody>
      </p:sp>
      <p:sp>
        <p:nvSpPr>
          <p:cNvPr id="4" name="Textfeld 4">
            <a:extLst>
              <a:ext uri="{FF2B5EF4-FFF2-40B4-BE49-F238E27FC236}">
                <a16:creationId xmlns:a16="http://schemas.microsoft.com/office/drawing/2014/main" id="{75BC3B21-D524-41DE-8E25-047B778BA9A2}"/>
              </a:ext>
            </a:extLst>
          </p:cNvPr>
          <p:cNvSpPr txBox="1">
            <a:spLocks noChangeArrowheads="1"/>
          </p:cNvSpPr>
          <p:nvPr/>
        </p:nvSpPr>
        <p:spPr bwMode="auto">
          <a:xfrm>
            <a:off x="4146550" y="6464300"/>
            <a:ext cx="499745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algn="r" eaLnBrk="1" hangingPunct="1">
              <a:lnSpc>
                <a:spcPct val="100000"/>
              </a:lnSpc>
              <a:spcBef>
                <a:spcPct val="0"/>
              </a:spcBef>
              <a:buClrTx/>
              <a:buFontTx/>
              <a:buNone/>
            </a:pPr>
            <a:r>
              <a:rPr lang="de-AT" altLang="de-DE" sz="1900" dirty="0">
                <a:solidFill>
                  <a:schemeClr val="tx1"/>
                </a:solidFill>
              </a:rPr>
              <a:t>Kettenbrief-Chatbot</a:t>
            </a:r>
            <a:endParaRPr lang="de-AT" altLang="de-DE" sz="1900" dirty="0">
              <a:solidFill>
                <a:schemeClr val="tx1"/>
              </a:solidFill>
              <a:latin typeface="Calibri Light" panose="020F0302020204030204" pitchFamily="34" charset="0"/>
            </a:endParaRPr>
          </a:p>
        </p:txBody>
      </p:sp>
      <p:pic>
        <p:nvPicPr>
          <p:cNvPr id="5" name="Grafik 4">
            <a:extLst>
              <a:ext uri="{FF2B5EF4-FFF2-40B4-BE49-F238E27FC236}">
                <a16:creationId xmlns:a16="http://schemas.microsoft.com/office/drawing/2014/main" id="{689C56F9-35FA-4DFB-87A1-A5B8322CCF4A}"/>
              </a:ext>
            </a:extLst>
          </p:cNvPr>
          <p:cNvPicPr>
            <a:picLocks noChangeAspect="1"/>
          </p:cNvPicPr>
          <p:nvPr/>
        </p:nvPicPr>
        <p:blipFill rotWithShape="1">
          <a:blip r:embed="rId3">
            <a:extLst>
              <a:ext uri="{28A0092B-C50C-407E-A947-70E740481C1C}">
                <a14:useLocalDpi xmlns:a14="http://schemas.microsoft.com/office/drawing/2010/main" val="0"/>
              </a:ext>
            </a:extLst>
          </a:blip>
          <a:srcRect r="8366"/>
          <a:stretch/>
        </p:blipFill>
        <p:spPr>
          <a:xfrm>
            <a:off x="0" y="-14198"/>
            <a:ext cx="9144001" cy="6400800"/>
          </a:xfrm>
          <a:prstGeom prst="rect">
            <a:avLst/>
          </a:prstGeom>
        </p:spPr>
      </p:pic>
      <p:grpSp>
        <p:nvGrpSpPr>
          <p:cNvPr id="6" name="Gruppieren 5">
            <a:extLst>
              <a:ext uri="{FF2B5EF4-FFF2-40B4-BE49-F238E27FC236}">
                <a16:creationId xmlns:a16="http://schemas.microsoft.com/office/drawing/2014/main" id="{259DF65B-C22A-44DF-97B2-EE637DD6BE6E}"/>
              </a:ext>
            </a:extLst>
          </p:cNvPr>
          <p:cNvGrpSpPr/>
          <p:nvPr/>
        </p:nvGrpSpPr>
        <p:grpSpPr>
          <a:xfrm>
            <a:off x="-76865" y="757606"/>
            <a:ext cx="5312134" cy="5606340"/>
            <a:chOff x="3645322" y="1072753"/>
            <a:chExt cx="4056364" cy="4393736"/>
          </a:xfrm>
        </p:grpSpPr>
        <p:pic>
          <p:nvPicPr>
            <p:cNvPr id="7" name="Grafik 6">
              <a:extLst>
                <a:ext uri="{FF2B5EF4-FFF2-40B4-BE49-F238E27FC236}">
                  <a16:creationId xmlns:a16="http://schemas.microsoft.com/office/drawing/2014/main" id="{5D3E9AB8-6352-4D6D-AA61-352EF4E755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5322" y="1072753"/>
              <a:ext cx="2361632" cy="4393736"/>
            </a:xfrm>
            <a:prstGeom prst="rect">
              <a:avLst/>
            </a:prstGeom>
          </p:spPr>
        </p:pic>
        <p:sp>
          <p:nvSpPr>
            <p:cNvPr id="8" name="Sprechblase: rechteckig mit abgerundeten Ecken 7">
              <a:extLst>
                <a:ext uri="{FF2B5EF4-FFF2-40B4-BE49-F238E27FC236}">
                  <a16:creationId xmlns:a16="http://schemas.microsoft.com/office/drawing/2014/main" id="{5BB0BC17-3DB2-47B3-A640-8AE2F7CFC53A}"/>
                </a:ext>
              </a:extLst>
            </p:cNvPr>
            <p:cNvSpPr/>
            <p:nvPr/>
          </p:nvSpPr>
          <p:spPr>
            <a:xfrm>
              <a:off x="6235463" y="1700440"/>
              <a:ext cx="1465817" cy="596829"/>
            </a:xfrm>
            <a:prstGeom prst="wedgeRoundRectCallout">
              <a:avLst>
                <a:gd name="adj1" fmla="val -85576"/>
                <a:gd name="adj2" fmla="val 5789"/>
                <a:gd name="adj3" fmla="val 16667"/>
              </a:avLst>
            </a:prstGeom>
            <a:solidFill>
              <a:schemeClr val="bg1"/>
            </a:solidFill>
            <a:ln w="3175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100" dirty="0">
                  <a:solidFill>
                    <a:schemeClr val="tx1"/>
                  </a:solidFill>
                  <a:latin typeface="Gill Sans MT" panose="020B0502020104020203" pitchFamily="34" charset="0"/>
                </a:rPr>
                <a:t>Kinder zwischen 8 und 12 Jahren erhalten Kettenbriefe</a:t>
              </a:r>
            </a:p>
          </p:txBody>
        </p:sp>
        <p:sp>
          <p:nvSpPr>
            <p:cNvPr id="9" name="Sprechblase: rechteckig mit abgerundeten Ecken 8">
              <a:extLst>
                <a:ext uri="{FF2B5EF4-FFF2-40B4-BE49-F238E27FC236}">
                  <a16:creationId xmlns:a16="http://schemas.microsoft.com/office/drawing/2014/main" id="{B17C53D8-A967-4B88-8B25-D8439C42CAA9}"/>
                </a:ext>
              </a:extLst>
            </p:cNvPr>
            <p:cNvSpPr/>
            <p:nvPr/>
          </p:nvSpPr>
          <p:spPr>
            <a:xfrm>
              <a:off x="6235463" y="4436590"/>
              <a:ext cx="1465200" cy="597600"/>
            </a:xfrm>
            <a:prstGeom prst="wedgeRoundRectCallout">
              <a:avLst>
                <a:gd name="adj1" fmla="val -90039"/>
                <a:gd name="adj2" fmla="val 16128"/>
                <a:gd name="adj3" fmla="val 16667"/>
              </a:avLst>
            </a:prstGeom>
            <a:solidFill>
              <a:schemeClr val="bg1"/>
            </a:solidFill>
            <a:ln w="3175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100" dirty="0">
                  <a:solidFill>
                    <a:schemeClr val="tx1"/>
                  </a:solidFill>
                  <a:latin typeface="Gill Sans MT" panose="020B0502020104020203" pitchFamily="34" charset="0"/>
                </a:rPr>
                <a:t>Harmlose und witzige Nachrichten</a:t>
              </a:r>
            </a:p>
          </p:txBody>
        </p:sp>
        <p:sp>
          <p:nvSpPr>
            <p:cNvPr id="10" name="Sprechblase: rechteckig mit abgerundeten Ecken 9">
              <a:extLst>
                <a:ext uri="{FF2B5EF4-FFF2-40B4-BE49-F238E27FC236}">
                  <a16:creationId xmlns:a16="http://schemas.microsoft.com/office/drawing/2014/main" id="{6A8A2BBE-F84B-4598-A6DB-5E084A5F10F6}"/>
                </a:ext>
              </a:extLst>
            </p:cNvPr>
            <p:cNvSpPr/>
            <p:nvPr/>
          </p:nvSpPr>
          <p:spPr>
            <a:xfrm>
              <a:off x="6236486" y="3455308"/>
              <a:ext cx="1465200" cy="597600"/>
            </a:xfrm>
            <a:prstGeom prst="wedgeRoundRectCallout">
              <a:avLst>
                <a:gd name="adj1" fmla="val -93525"/>
                <a:gd name="adj2" fmla="val 12168"/>
                <a:gd name="adj3" fmla="val 16667"/>
              </a:avLst>
            </a:prstGeom>
            <a:solidFill>
              <a:schemeClr val="bg1"/>
            </a:solidFill>
            <a:ln w="3175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100" dirty="0">
                  <a:solidFill>
                    <a:schemeClr val="tx1"/>
                  </a:solidFill>
                  <a:latin typeface="Gill Sans MT" panose="020B0502020104020203" pitchFamily="34" charset="0"/>
                </a:rPr>
                <a:t>Betrug, Drohung, Einschüchterung, Todesprognose </a:t>
              </a:r>
              <a:endParaRPr lang="de-AT" sz="1100" dirty="0"/>
            </a:p>
          </p:txBody>
        </p:sp>
        <p:sp>
          <p:nvSpPr>
            <p:cNvPr id="11" name="Sprechblase: rechteckig mit abgerundeten Ecken 10">
              <a:extLst>
                <a:ext uri="{FF2B5EF4-FFF2-40B4-BE49-F238E27FC236}">
                  <a16:creationId xmlns:a16="http://schemas.microsoft.com/office/drawing/2014/main" id="{A9797F0F-9C6E-499B-BBD2-35FFE4B1BB49}"/>
                </a:ext>
              </a:extLst>
            </p:cNvPr>
            <p:cNvSpPr/>
            <p:nvPr/>
          </p:nvSpPr>
          <p:spPr>
            <a:xfrm>
              <a:off x="6236486" y="2475752"/>
              <a:ext cx="1465200" cy="597600"/>
            </a:xfrm>
            <a:prstGeom prst="wedgeRoundRectCallout">
              <a:avLst>
                <a:gd name="adj1" fmla="val -93741"/>
                <a:gd name="adj2" fmla="val 57944"/>
                <a:gd name="adj3" fmla="val 16667"/>
              </a:avLst>
            </a:prstGeom>
            <a:solidFill>
              <a:schemeClr val="bg1"/>
            </a:solidFill>
            <a:ln w="3175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100" dirty="0">
                  <a:solidFill>
                    <a:schemeClr val="tx1"/>
                  </a:solidFill>
                  <a:latin typeface="Gill Sans MT" panose="020B0502020104020203" pitchFamily="34" charset="0"/>
                </a:rPr>
                <a:t>Gruselige Video- und Audiodateien</a:t>
              </a:r>
              <a:endParaRPr lang="de-AT" sz="1100" dirty="0"/>
            </a:p>
          </p:txBody>
        </p:sp>
      </p:grpSp>
      <p:grpSp>
        <p:nvGrpSpPr>
          <p:cNvPr id="12" name="Gruppieren 11">
            <a:extLst>
              <a:ext uri="{FF2B5EF4-FFF2-40B4-BE49-F238E27FC236}">
                <a16:creationId xmlns:a16="http://schemas.microsoft.com/office/drawing/2014/main" id="{AB71F0C9-28E2-44C0-9FB0-67BA857A670F}"/>
              </a:ext>
            </a:extLst>
          </p:cNvPr>
          <p:cNvGrpSpPr/>
          <p:nvPr/>
        </p:nvGrpSpPr>
        <p:grpSpPr>
          <a:xfrm>
            <a:off x="3120982" y="196077"/>
            <a:ext cx="6545296" cy="914400"/>
            <a:chOff x="4610522" y="5135814"/>
            <a:chExt cx="6545296" cy="914400"/>
          </a:xfrm>
        </p:grpSpPr>
        <p:pic>
          <p:nvPicPr>
            <p:cNvPr id="13" name="Grafik 12" descr="Smartphone mit einfarbiger Füllung">
              <a:extLst>
                <a:ext uri="{FF2B5EF4-FFF2-40B4-BE49-F238E27FC236}">
                  <a16:creationId xmlns:a16="http://schemas.microsoft.com/office/drawing/2014/main" id="{B30ECBB9-FE17-4ACC-A31F-B555905664E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610522" y="5135814"/>
              <a:ext cx="914400" cy="914400"/>
            </a:xfrm>
            <a:prstGeom prst="rect">
              <a:avLst/>
            </a:prstGeom>
          </p:spPr>
        </p:pic>
        <p:sp>
          <p:nvSpPr>
            <p:cNvPr id="14" name="Textfeld 13">
              <a:extLst>
                <a:ext uri="{FF2B5EF4-FFF2-40B4-BE49-F238E27FC236}">
                  <a16:creationId xmlns:a16="http://schemas.microsoft.com/office/drawing/2014/main" id="{A0EAF573-D0BB-4323-83E4-F27E09D96DD7}"/>
                </a:ext>
              </a:extLst>
            </p:cNvPr>
            <p:cNvSpPr txBox="1"/>
            <p:nvPr/>
          </p:nvSpPr>
          <p:spPr>
            <a:xfrm>
              <a:off x="5506858" y="5316015"/>
              <a:ext cx="5648960" cy="630942"/>
            </a:xfrm>
            <a:prstGeom prst="rect">
              <a:avLst/>
            </a:prstGeom>
            <a:noFill/>
          </p:spPr>
          <p:txBody>
            <a:bodyPr wrap="square">
              <a:spAutoFit/>
            </a:bodyPr>
            <a:lstStyle/>
            <a:p>
              <a:r>
                <a:rPr lang="de-AT" sz="3500" b="1" dirty="0">
                  <a:latin typeface="Gill Sans MT" panose="020B0502020104020203" pitchFamily="34" charset="0"/>
                </a:rPr>
                <a:t>0681 108 094 49 </a:t>
              </a:r>
              <a:endParaRPr lang="de-AT" sz="3500" dirty="0"/>
            </a:p>
          </p:txBody>
        </p:sp>
      </p:grpSp>
      <p:graphicFrame>
        <p:nvGraphicFramePr>
          <p:cNvPr id="15" name="Diagramm 14">
            <a:extLst>
              <a:ext uri="{FF2B5EF4-FFF2-40B4-BE49-F238E27FC236}">
                <a16:creationId xmlns:a16="http://schemas.microsoft.com/office/drawing/2014/main" id="{701326B6-85B4-4526-8A88-533F1BC6C759}"/>
              </a:ext>
            </a:extLst>
          </p:cNvPr>
          <p:cNvGraphicFramePr/>
          <p:nvPr/>
        </p:nvGraphicFramePr>
        <p:xfrm>
          <a:off x="3700288" y="1270474"/>
          <a:ext cx="6283020" cy="486913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7" name="Inhaltsplatzhalter 16">
            <a:extLst>
              <a:ext uri="{FF2B5EF4-FFF2-40B4-BE49-F238E27FC236}">
                <a16:creationId xmlns:a16="http://schemas.microsoft.com/office/drawing/2014/main" id="{9C4BFD01-97F5-4430-B1F0-290CAC0F3D3A}"/>
              </a:ext>
            </a:extLst>
          </p:cNvPr>
          <p:cNvPicPr>
            <a:picLocks noGrp="1" noChangeAspect="1"/>
          </p:cNvPicPr>
          <p:nvPr>
            <p:ph idx="1"/>
          </p:nvPr>
        </p:nvPicPr>
        <p:blipFill>
          <a:blip r:embed="rId12">
            <a:extLst>
              <a:ext uri="{28A0092B-C50C-407E-A947-70E740481C1C}">
                <a14:useLocalDpi xmlns:a14="http://schemas.microsoft.com/office/drawing/2010/main" val="0"/>
              </a:ext>
            </a:extLst>
          </a:blip>
          <a:stretch>
            <a:fillRect/>
          </a:stretch>
        </p:blipFill>
        <p:spPr>
          <a:xfrm>
            <a:off x="7578442" y="111354"/>
            <a:ext cx="1292504" cy="1292504"/>
          </a:xfrm>
        </p:spPr>
      </p:pic>
    </p:spTree>
    <p:extLst>
      <p:ext uri="{BB962C8B-B14F-4D97-AF65-F5344CB8AC3E}">
        <p14:creationId xmlns:p14="http://schemas.microsoft.com/office/powerpoint/2010/main" val="13093763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7" name="Gruppieren 46"/>
          <p:cNvGrpSpPr/>
          <p:nvPr/>
        </p:nvGrpSpPr>
        <p:grpSpPr>
          <a:xfrm>
            <a:off x="6097420" y="3437768"/>
            <a:ext cx="2700003" cy="2376000"/>
            <a:chOff x="6284715" y="3822903"/>
            <a:chExt cx="2700003" cy="2376000"/>
          </a:xfrm>
        </p:grpSpPr>
        <p:sp>
          <p:nvSpPr>
            <p:cNvPr id="18" name="Rechteck 17">
              <a:hlinkClick r:id="rId3"/>
            </p:cNvPr>
            <p:cNvSpPr/>
            <p:nvPr/>
          </p:nvSpPr>
          <p:spPr>
            <a:xfrm>
              <a:off x="6284718" y="3822903"/>
              <a:ext cx="2700000" cy="2376000"/>
            </a:xfrm>
            <a:prstGeom prst="rect">
              <a:avLst/>
            </a:prstGeom>
            <a:solidFill>
              <a:srgbClr val="969696">
                <a:alpha val="69804"/>
              </a:srgbClr>
            </a:solidFill>
            <a:ln w="317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solidFill>
                  <a:srgbClr val="434F55"/>
                </a:solidFill>
                <a:latin typeface="Gill Sans MT" panose="020B0502020104020203" pitchFamily="34" charset="0"/>
              </a:endParaRPr>
            </a:p>
          </p:txBody>
        </p:sp>
        <p:sp>
          <p:nvSpPr>
            <p:cNvPr id="45" name="Textfeld 44">
              <a:hlinkClick r:id="rId3"/>
            </p:cNvPr>
            <p:cNvSpPr txBox="1"/>
            <p:nvPr/>
          </p:nvSpPr>
          <p:spPr>
            <a:xfrm>
              <a:off x="6284715" y="5526618"/>
              <a:ext cx="2690009" cy="584775"/>
            </a:xfrm>
            <a:prstGeom prst="rect">
              <a:avLst/>
            </a:prstGeom>
            <a:noFill/>
          </p:spPr>
          <p:txBody>
            <a:bodyPr wrap="square" rtlCol="0">
              <a:spAutoFit/>
            </a:bodyPr>
            <a:lstStyle/>
            <a:p>
              <a:pPr algn="ctr"/>
              <a:r>
                <a:rPr lang="de-AT" sz="1600" dirty="0">
                  <a:solidFill>
                    <a:schemeClr val="bg1"/>
                  </a:solidFill>
                  <a:latin typeface="Gill Sans MT" panose="020B0502020104020203" pitchFamily="34" charset="0"/>
                </a:rPr>
                <a:t>www.saferinternet.at/zielgruppen/jugendliche</a:t>
              </a:r>
              <a:endParaRPr lang="de-AT" sz="1600" dirty="0">
                <a:solidFill>
                  <a:schemeClr val="bg1"/>
                </a:solidFill>
              </a:endParaRPr>
            </a:p>
          </p:txBody>
        </p:sp>
      </p:grpSp>
      <p:grpSp>
        <p:nvGrpSpPr>
          <p:cNvPr id="74" name="Gruppieren 73"/>
          <p:cNvGrpSpPr/>
          <p:nvPr/>
        </p:nvGrpSpPr>
        <p:grpSpPr>
          <a:xfrm>
            <a:off x="3213886" y="889235"/>
            <a:ext cx="2700299" cy="2376000"/>
            <a:chOff x="3213886" y="1279760"/>
            <a:chExt cx="2700299" cy="2376000"/>
          </a:xfrm>
        </p:grpSpPr>
        <p:sp>
          <p:nvSpPr>
            <p:cNvPr id="17" name="Rechteck 16">
              <a:hlinkClick r:id="rId4"/>
            </p:cNvPr>
            <p:cNvSpPr/>
            <p:nvPr/>
          </p:nvSpPr>
          <p:spPr>
            <a:xfrm>
              <a:off x="3214184" y="1279760"/>
              <a:ext cx="2700000" cy="2376000"/>
            </a:xfrm>
            <a:prstGeom prst="rect">
              <a:avLst/>
            </a:prstGeom>
            <a:solidFill>
              <a:srgbClr val="80197F">
                <a:alpha val="60000"/>
              </a:srgbClr>
            </a:solidFill>
            <a:ln w="317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solidFill>
                  <a:srgbClr val="434F55"/>
                </a:solidFill>
                <a:latin typeface="Gill Sans MT" panose="020B0502020104020203" pitchFamily="34" charset="0"/>
              </a:endParaRPr>
            </a:p>
          </p:txBody>
        </p:sp>
        <p:sp>
          <p:nvSpPr>
            <p:cNvPr id="20" name="Textfeld 19">
              <a:hlinkClick r:id="rId4"/>
            </p:cNvPr>
            <p:cNvSpPr txBox="1"/>
            <p:nvPr/>
          </p:nvSpPr>
          <p:spPr>
            <a:xfrm>
              <a:off x="3214185" y="1413436"/>
              <a:ext cx="2700000" cy="384721"/>
            </a:xfrm>
            <a:prstGeom prst="rect">
              <a:avLst/>
            </a:prstGeom>
            <a:noFill/>
          </p:spPr>
          <p:txBody>
            <a:bodyPr wrap="square" rtlCol="0">
              <a:spAutoFit/>
            </a:bodyPr>
            <a:lstStyle/>
            <a:p>
              <a:pPr algn="ctr"/>
              <a:r>
                <a:rPr lang="de-AT" sz="1900" dirty="0" err="1">
                  <a:latin typeface="Gill Sans MT" panose="020B0502020104020203" pitchFamily="34" charset="0"/>
                </a:rPr>
                <a:t>Broschürenservice</a:t>
              </a:r>
              <a:endParaRPr lang="de-AT" sz="1900" dirty="0"/>
            </a:p>
          </p:txBody>
        </p:sp>
        <p:sp>
          <p:nvSpPr>
            <p:cNvPr id="29" name="Textfeld 28">
              <a:hlinkClick r:id="rId4"/>
            </p:cNvPr>
            <p:cNvSpPr txBox="1"/>
            <p:nvPr/>
          </p:nvSpPr>
          <p:spPr>
            <a:xfrm>
              <a:off x="3213886" y="2984132"/>
              <a:ext cx="2700298" cy="584775"/>
            </a:xfrm>
            <a:prstGeom prst="rect">
              <a:avLst/>
            </a:prstGeom>
            <a:noFill/>
          </p:spPr>
          <p:txBody>
            <a:bodyPr wrap="square" rtlCol="0">
              <a:spAutoFit/>
            </a:bodyPr>
            <a:lstStyle/>
            <a:p>
              <a:pPr algn="ctr"/>
              <a:r>
                <a:rPr lang="de-AT" sz="1600" dirty="0">
                  <a:solidFill>
                    <a:schemeClr val="bg1"/>
                  </a:solidFill>
                  <a:latin typeface="Gill Sans MT" panose="020B0502020104020203" pitchFamily="34" charset="0"/>
                </a:rPr>
                <a:t>www.saferinternet.at/</a:t>
              </a:r>
            </a:p>
            <a:p>
              <a:pPr algn="ctr"/>
              <a:r>
                <a:rPr lang="de-AT" sz="1600" dirty="0" err="1">
                  <a:solidFill>
                    <a:schemeClr val="bg1"/>
                  </a:solidFill>
                  <a:latin typeface="Gill Sans MT" panose="020B0502020104020203" pitchFamily="34" charset="0"/>
                </a:rPr>
                <a:t>broschuerenservice</a:t>
              </a:r>
              <a:endParaRPr lang="de-AT" sz="1600" dirty="0">
                <a:solidFill>
                  <a:schemeClr val="bg1"/>
                </a:solidFill>
              </a:endParaRPr>
            </a:p>
          </p:txBody>
        </p:sp>
        <p:pic>
          <p:nvPicPr>
            <p:cNvPr id="66" name="Grafik 65">
              <a:hlinkClick r:id="rId4"/>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18942" y="1835368"/>
              <a:ext cx="1019931" cy="1113872"/>
            </a:xfrm>
            <a:prstGeom prst="rect">
              <a:avLst/>
            </a:prstGeom>
          </p:spPr>
        </p:pic>
      </p:grpSp>
      <p:grpSp>
        <p:nvGrpSpPr>
          <p:cNvPr id="75" name="Gruppieren 74"/>
          <p:cNvGrpSpPr/>
          <p:nvPr/>
        </p:nvGrpSpPr>
        <p:grpSpPr>
          <a:xfrm>
            <a:off x="6087431" y="894906"/>
            <a:ext cx="2700000" cy="2376000"/>
            <a:chOff x="6087431" y="1285431"/>
            <a:chExt cx="2700000" cy="2376000"/>
          </a:xfrm>
        </p:grpSpPr>
        <p:grpSp>
          <p:nvGrpSpPr>
            <p:cNvPr id="48" name="Gruppieren 47"/>
            <p:cNvGrpSpPr/>
            <p:nvPr/>
          </p:nvGrpSpPr>
          <p:grpSpPr>
            <a:xfrm>
              <a:off x="6087431" y="1285431"/>
              <a:ext cx="2700000" cy="2376000"/>
              <a:chOff x="6295976" y="1280662"/>
              <a:chExt cx="2700000" cy="2376000"/>
            </a:xfrm>
          </p:grpSpPr>
          <p:sp>
            <p:nvSpPr>
              <p:cNvPr id="19" name="Rechteck 18">
                <a:hlinkClick r:id="rId6"/>
              </p:cNvPr>
              <p:cNvSpPr/>
              <p:nvPr/>
            </p:nvSpPr>
            <p:spPr>
              <a:xfrm>
                <a:off x="6295976" y="1280662"/>
                <a:ext cx="2700000" cy="2376000"/>
              </a:xfrm>
              <a:prstGeom prst="rect">
                <a:avLst/>
              </a:prstGeom>
              <a:solidFill>
                <a:srgbClr val="ED7D31">
                  <a:alpha val="80000"/>
                </a:srgbClr>
              </a:solidFill>
              <a:ln w="317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solidFill>
                    <a:srgbClr val="434F55"/>
                  </a:solidFill>
                  <a:latin typeface="Gill Sans MT" panose="020B0502020104020203" pitchFamily="34" charset="0"/>
                </a:endParaRPr>
              </a:p>
            </p:txBody>
          </p:sp>
          <p:sp>
            <p:nvSpPr>
              <p:cNvPr id="21" name="Textfeld 20">
                <a:hlinkClick r:id="rId6"/>
              </p:cNvPr>
              <p:cNvSpPr txBox="1"/>
              <p:nvPr/>
            </p:nvSpPr>
            <p:spPr>
              <a:xfrm>
                <a:off x="6295977" y="1425170"/>
                <a:ext cx="2699999" cy="384721"/>
              </a:xfrm>
              <a:prstGeom prst="rect">
                <a:avLst/>
              </a:prstGeom>
              <a:noFill/>
            </p:spPr>
            <p:txBody>
              <a:bodyPr wrap="square" rtlCol="0">
                <a:spAutoFit/>
              </a:bodyPr>
              <a:lstStyle/>
              <a:p>
                <a:pPr algn="ctr"/>
                <a:r>
                  <a:rPr lang="de-AT" sz="1900" dirty="0">
                    <a:latin typeface="Gill Sans MT" panose="020B0502020104020203" pitchFamily="34" charset="0"/>
                  </a:rPr>
                  <a:t>Veranstaltungsservice</a:t>
                </a:r>
                <a:endParaRPr lang="de-AT" sz="1900" dirty="0"/>
              </a:p>
            </p:txBody>
          </p:sp>
          <p:sp>
            <p:nvSpPr>
              <p:cNvPr id="31" name="Textfeld 30">
                <a:hlinkClick r:id="rId6"/>
              </p:cNvPr>
              <p:cNvSpPr txBox="1"/>
              <p:nvPr/>
            </p:nvSpPr>
            <p:spPr>
              <a:xfrm>
                <a:off x="6305968" y="2983015"/>
                <a:ext cx="2690008" cy="584775"/>
              </a:xfrm>
              <a:prstGeom prst="rect">
                <a:avLst/>
              </a:prstGeom>
              <a:noFill/>
            </p:spPr>
            <p:txBody>
              <a:bodyPr wrap="square" rtlCol="0">
                <a:spAutoFit/>
              </a:bodyPr>
              <a:lstStyle/>
              <a:p>
                <a:pPr algn="ctr"/>
                <a:r>
                  <a:rPr lang="de-AT" sz="1600" dirty="0">
                    <a:solidFill>
                      <a:schemeClr val="bg1"/>
                    </a:solidFill>
                    <a:latin typeface="Gill Sans MT" panose="020B0502020104020203" pitchFamily="34" charset="0"/>
                  </a:rPr>
                  <a:t>www.saferinternet.at/</a:t>
                </a:r>
              </a:p>
              <a:p>
                <a:pPr algn="ctr"/>
                <a:r>
                  <a:rPr lang="de-AT" sz="1600" dirty="0" err="1">
                    <a:solidFill>
                      <a:schemeClr val="bg1"/>
                    </a:solidFill>
                    <a:latin typeface="Gill Sans MT" panose="020B0502020104020203" pitchFamily="34" charset="0"/>
                  </a:rPr>
                  <a:t>veranstaltungsservice</a:t>
                </a:r>
                <a:endParaRPr lang="de-AT" sz="1600" dirty="0">
                  <a:solidFill>
                    <a:schemeClr val="bg1"/>
                  </a:solidFill>
                </a:endParaRPr>
              </a:p>
            </p:txBody>
          </p:sp>
        </p:grpSp>
        <p:pic>
          <p:nvPicPr>
            <p:cNvPr id="67" name="Grafik 66">
              <a:hlinkClick r:id="rId6"/>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48408" y="1853337"/>
              <a:ext cx="960742" cy="1095111"/>
            </a:xfrm>
            <a:prstGeom prst="rect">
              <a:avLst/>
            </a:prstGeom>
          </p:spPr>
        </p:pic>
      </p:grpSp>
      <p:grpSp>
        <p:nvGrpSpPr>
          <p:cNvPr id="76" name="Gruppieren 75"/>
          <p:cNvGrpSpPr/>
          <p:nvPr/>
        </p:nvGrpSpPr>
        <p:grpSpPr>
          <a:xfrm>
            <a:off x="338351" y="3431476"/>
            <a:ext cx="2826481" cy="2376000"/>
            <a:chOff x="338351" y="3822001"/>
            <a:chExt cx="2826481" cy="2376000"/>
          </a:xfrm>
        </p:grpSpPr>
        <p:grpSp>
          <p:nvGrpSpPr>
            <p:cNvPr id="46" name="Gruppieren 45"/>
            <p:cNvGrpSpPr/>
            <p:nvPr/>
          </p:nvGrpSpPr>
          <p:grpSpPr>
            <a:xfrm>
              <a:off x="338351" y="3822001"/>
              <a:ext cx="2826481" cy="2376000"/>
              <a:chOff x="576552" y="3822903"/>
              <a:chExt cx="2826481" cy="2376000"/>
            </a:xfrm>
          </p:grpSpPr>
          <p:sp>
            <p:nvSpPr>
              <p:cNvPr id="52" name="Rechteck 51">
                <a:hlinkClick r:id="rId8"/>
              </p:cNvPr>
              <p:cNvSpPr/>
              <p:nvPr/>
            </p:nvSpPr>
            <p:spPr>
              <a:xfrm>
                <a:off x="611188" y="3822903"/>
                <a:ext cx="2700000" cy="2376000"/>
              </a:xfrm>
              <a:prstGeom prst="rect">
                <a:avLst/>
              </a:prstGeom>
              <a:solidFill>
                <a:srgbClr val="2E75B6">
                  <a:alpha val="80000"/>
                </a:srgbClr>
              </a:solidFill>
              <a:ln w="317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solidFill>
                    <a:srgbClr val="434F55"/>
                  </a:solidFill>
                  <a:latin typeface="Gill Sans MT" panose="020B0502020104020203" pitchFamily="34" charset="0"/>
                </a:endParaRPr>
              </a:p>
            </p:txBody>
          </p:sp>
          <p:sp>
            <p:nvSpPr>
              <p:cNvPr id="57" name="Textfeld 56">
                <a:hlinkClick r:id="rId8"/>
              </p:cNvPr>
              <p:cNvSpPr txBox="1"/>
              <p:nvPr/>
            </p:nvSpPr>
            <p:spPr>
              <a:xfrm>
                <a:off x="576552" y="3961052"/>
                <a:ext cx="2826481" cy="384721"/>
              </a:xfrm>
              <a:prstGeom prst="rect">
                <a:avLst/>
              </a:prstGeom>
              <a:noFill/>
            </p:spPr>
            <p:txBody>
              <a:bodyPr wrap="square" rtlCol="0">
                <a:spAutoFit/>
              </a:bodyPr>
              <a:lstStyle/>
              <a:p>
                <a:pPr algn="ctr"/>
                <a:r>
                  <a:rPr lang="de-AT" sz="1900" dirty="0">
                    <a:latin typeface="Gill Sans MT" panose="020B0502020104020203" pitchFamily="34" charset="0"/>
                  </a:rPr>
                  <a:t>Privatsphäre-Leitfäden</a:t>
                </a:r>
                <a:endParaRPr lang="de-AT" sz="2000" dirty="0">
                  <a:latin typeface="Gill Sans MT" panose="020B0502020104020203" pitchFamily="34" charset="0"/>
                </a:endParaRPr>
              </a:p>
            </p:txBody>
          </p:sp>
          <p:sp>
            <p:nvSpPr>
              <p:cNvPr id="30" name="Textfeld 29">
                <a:hlinkClick r:id="rId8"/>
              </p:cNvPr>
              <p:cNvSpPr txBox="1"/>
              <p:nvPr/>
            </p:nvSpPr>
            <p:spPr>
              <a:xfrm>
                <a:off x="611186" y="5532910"/>
                <a:ext cx="2700000" cy="584775"/>
              </a:xfrm>
              <a:prstGeom prst="rect">
                <a:avLst/>
              </a:prstGeom>
              <a:noFill/>
            </p:spPr>
            <p:txBody>
              <a:bodyPr wrap="square" rtlCol="0">
                <a:spAutoFit/>
              </a:bodyPr>
              <a:lstStyle/>
              <a:p>
                <a:pPr algn="ctr"/>
                <a:r>
                  <a:rPr lang="de-AT" sz="1600" dirty="0">
                    <a:solidFill>
                      <a:schemeClr val="bg1"/>
                    </a:solidFill>
                    <a:latin typeface="Gill Sans MT" panose="020B0502020104020203" pitchFamily="34" charset="0"/>
                  </a:rPr>
                  <a:t>www.saferinternet.at/</a:t>
                </a:r>
                <a:br>
                  <a:rPr lang="de-AT" sz="1600" dirty="0">
                    <a:solidFill>
                      <a:schemeClr val="bg1"/>
                    </a:solidFill>
                    <a:latin typeface="Gill Sans MT" panose="020B0502020104020203" pitchFamily="34" charset="0"/>
                  </a:rPr>
                </a:br>
                <a:r>
                  <a:rPr lang="de-AT" sz="1600" dirty="0">
                    <a:solidFill>
                      <a:schemeClr val="bg1"/>
                    </a:solidFill>
                    <a:latin typeface="Gill Sans MT" panose="020B0502020104020203" pitchFamily="34" charset="0"/>
                  </a:rPr>
                  <a:t>leitfaden</a:t>
                </a:r>
                <a:endParaRPr lang="de-AT" sz="1600" dirty="0">
                  <a:solidFill>
                    <a:schemeClr val="bg1"/>
                  </a:solidFill>
                </a:endParaRPr>
              </a:p>
            </p:txBody>
          </p:sp>
        </p:grpSp>
        <p:pic>
          <p:nvPicPr>
            <p:cNvPr id="68" name="Grafik 67">
              <a:hlinkClick r:id="rId8"/>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51022" y="4427707"/>
              <a:ext cx="1170876" cy="1135179"/>
            </a:xfrm>
            <a:prstGeom prst="rect">
              <a:avLst/>
            </a:prstGeom>
          </p:spPr>
        </p:pic>
      </p:grpSp>
      <p:grpSp>
        <p:nvGrpSpPr>
          <p:cNvPr id="77" name="Gruppieren 76"/>
          <p:cNvGrpSpPr/>
          <p:nvPr/>
        </p:nvGrpSpPr>
        <p:grpSpPr>
          <a:xfrm>
            <a:off x="3213886" y="3444059"/>
            <a:ext cx="2700298" cy="2376000"/>
            <a:chOff x="3213886" y="3834584"/>
            <a:chExt cx="2700298" cy="2376000"/>
          </a:xfrm>
        </p:grpSpPr>
        <p:grpSp>
          <p:nvGrpSpPr>
            <p:cNvPr id="14" name="Gruppieren 13"/>
            <p:cNvGrpSpPr/>
            <p:nvPr/>
          </p:nvGrpSpPr>
          <p:grpSpPr>
            <a:xfrm>
              <a:off x="3213886" y="3834584"/>
              <a:ext cx="2700298" cy="2376000"/>
              <a:chOff x="3385254" y="3732354"/>
              <a:chExt cx="2700298" cy="2376000"/>
            </a:xfrm>
          </p:grpSpPr>
          <p:sp>
            <p:nvSpPr>
              <p:cNvPr id="16" name="Rechteck 15">
                <a:hlinkClick r:id="rId10"/>
              </p:cNvPr>
              <p:cNvSpPr/>
              <p:nvPr/>
            </p:nvSpPr>
            <p:spPr>
              <a:xfrm>
                <a:off x="3385552" y="3732354"/>
                <a:ext cx="2700000" cy="2376000"/>
              </a:xfrm>
              <a:prstGeom prst="rect">
                <a:avLst/>
              </a:prstGeom>
              <a:solidFill>
                <a:srgbClr val="94C23D">
                  <a:alpha val="89804"/>
                </a:srgbClr>
              </a:solidFill>
              <a:ln w="317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solidFill>
                    <a:srgbClr val="434F55"/>
                  </a:solidFill>
                  <a:latin typeface="Gill Sans MT" panose="020B0502020104020203" pitchFamily="34" charset="0"/>
                </a:endParaRPr>
              </a:p>
            </p:txBody>
          </p:sp>
          <p:sp>
            <p:nvSpPr>
              <p:cNvPr id="22" name="Textfeld 21">
                <a:hlinkClick r:id="rId10"/>
              </p:cNvPr>
              <p:cNvSpPr txBox="1"/>
              <p:nvPr/>
            </p:nvSpPr>
            <p:spPr>
              <a:xfrm>
                <a:off x="3385255" y="3859435"/>
                <a:ext cx="2700297" cy="384721"/>
              </a:xfrm>
              <a:prstGeom prst="rect">
                <a:avLst/>
              </a:prstGeom>
              <a:noFill/>
            </p:spPr>
            <p:txBody>
              <a:bodyPr wrap="square" rtlCol="0">
                <a:spAutoFit/>
              </a:bodyPr>
              <a:lstStyle/>
              <a:p>
                <a:pPr algn="ctr"/>
                <a:r>
                  <a:rPr lang="de-AT" sz="1900" dirty="0">
                    <a:latin typeface="Gill Sans MT" panose="020B0502020104020203" pitchFamily="34" charset="0"/>
                  </a:rPr>
                  <a:t>Tests und Quiz</a:t>
                </a:r>
                <a:endParaRPr lang="de-AT" sz="1900" dirty="0"/>
              </a:p>
            </p:txBody>
          </p:sp>
          <p:sp>
            <p:nvSpPr>
              <p:cNvPr id="34" name="Textfeld 33">
                <a:hlinkClick r:id="rId10"/>
              </p:cNvPr>
              <p:cNvSpPr txBox="1"/>
              <p:nvPr/>
            </p:nvSpPr>
            <p:spPr>
              <a:xfrm>
                <a:off x="3385254" y="5429778"/>
                <a:ext cx="2700298" cy="584775"/>
              </a:xfrm>
              <a:prstGeom prst="rect">
                <a:avLst/>
              </a:prstGeom>
              <a:noFill/>
            </p:spPr>
            <p:txBody>
              <a:bodyPr wrap="square" rtlCol="0">
                <a:spAutoFit/>
              </a:bodyPr>
              <a:lstStyle/>
              <a:p>
                <a:pPr algn="ctr"/>
                <a:r>
                  <a:rPr lang="de-AT" sz="1600" dirty="0">
                    <a:solidFill>
                      <a:schemeClr val="bg1"/>
                    </a:solidFill>
                    <a:latin typeface="Gill Sans MT" panose="020B0502020104020203" pitchFamily="34" charset="0"/>
                  </a:rPr>
                  <a:t>www.saferinternet.at/</a:t>
                </a:r>
              </a:p>
              <a:p>
                <a:pPr algn="ctr"/>
                <a:r>
                  <a:rPr lang="de-AT" sz="1600" dirty="0" err="1">
                    <a:solidFill>
                      <a:schemeClr val="bg1"/>
                    </a:solidFill>
                    <a:latin typeface="Gill Sans MT" panose="020B0502020104020203" pitchFamily="34" charset="0"/>
                  </a:rPr>
                  <a:t>quiz</a:t>
                </a:r>
                <a:endParaRPr lang="de-AT" sz="1600" dirty="0">
                  <a:solidFill>
                    <a:schemeClr val="bg1"/>
                  </a:solidFill>
                </a:endParaRPr>
              </a:p>
            </p:txBody>
          </p:sp>
        </p:grpSp>
        <p:pic>
          <p:nvPicPr>
            <p:cNvPr id="69" name="Grafik 68">
              <a:hlinkClick r:id="rId10"/>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120704" y="4484392"/>
              <a:ext cx="877915" cy="1050837"/>
            </a:xfrm>
            <a:prstGeom prst="rect">
              <a:avLst/>
            </a:prstGeom>
          </p:spPr>
        </p:pic>
      </p:grpSp>
      <p:sp>
        <p:nvSpPr>
          <p:cNvPr id="44" name="Textfeld 43">
            <a:hlinkClick r:id="rId3"/>
          </p:cNvPr>
          <p:cNvSpPr txBox="1"/>
          <p:nvPr/>
        </p:nvSpPr>
        <p:spPr>
          <a:xfrm>
            <a:off x="6097423" y="3577043"/>
            <a:ext cx="2699999" cy="677108"/>
          </a:xfrm>
          <a:prstGeom prst="rect">
            <a:avLst/>
          </a:prstGeom>
          <a:noFill/>
        </p:spPr>
        <p:txBody>
          <a:bodyPr wrap="square" rtlCol="0">
            <a:spAutoFit/>
          </a:bodyPr>
          <a:lstStyle/>
          <a:p>
            <a:pPr algn="ctr"/>
            <a:r>
              <a:rPr lang="de-AT" sz="1900" dirty="0">
                <a:latin typeface="Gill Sans MT" panose="020B0502020104020203" pitchFamily="34" charset="0"/>
              </a:rPr>
              <a:t>Tipps &amp; Infos für Jugendliche</a:t>
            </a:r>
            <a:endParaRPr lang="de-AT" sz="1900" dirty="0"/>
          </a:p>
        </p:txBody>
      </p:sp>
      <p:pic>
        <p:nvPicPr>
          <p:cNvPr id="49" name="Grafik 48">
            <a:hlinkClick r:id="rId3"/>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830274" y="4037182"/>
            <a:ext cx="1214314" cy="1200821"/>
          </a:xfrm>
          <a:prstGeom prst="rect">
            <a:avLst/>
          </a:prstGeom>
        </p:spPr>
      </p:pic>
      <p:grpSp>
        <p:nvGrpSpPr>
          <p:cNvPr id="53" name="Gruppieren 52"/>
          <p:cNvGrpSpPr/>
          <p:nvPr/>
        </p:nvGrpSpPr>
        <p:grpSpPr>
          <a:xfrm>
            <a:off x="372985" y="889235"/>
            <a:ext cx="2700000" cy="2389402"/>
            <a:chOff x="372985" y="1279760"/>
            <a:chExt cx="2700000" cy="2389402"/>
          </a:xfrm>
        </p:grpSpPr>
        <p:sp>
          <p:nvSpPr>
            <p:cNvPr id="55" name="Rechteck 54">
              <a:hlinkClick r:id="rId13"/>
            </p:cNvPr>
            <p:cNvSpPr/>
            <p:nvPr/>
          </p:nvSpPr>
          <p:spPr>
            <a:xfrm>
              <a:off x="372985" y="1279760"/>
              <a:ext cx="2700000" cy="2376000"/>
            </a:xfrm>
            <a:prstGeom prst="rect">
              <a:avLst/>
            </a:prstGeom>
            <a:solidFill>
              <a:srgbClr val="F39200">
                <a:alpha val="70000"/>
              </a:srgbClr>
            </a:solidFill>
            <a:ln w="31750">
              <a:no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solidFill>
                  <a:srgbClr val="434F55"/>
                </a:solidFill>
                <a:latin typeface="Gill Sans MT" panose="020B0502020104020203" pitchFamily="34" charset="0"/>
              </a:endParaRPr>
            </a:p>
          </p:txBody>
        </p:sp>
        <p:sp>
          <p:nvSpPr>
            <p:cNvPr id="56" name="Textfeld 55">
              <a:hlinkClick r:id="rId13"/>
            </p:cNvPr>
            <p:cNvSpPr txBox="1"/>
            <p:nvPr/>
          </p:nvSpPr>
          <p:spPr>
            <a:xfrm>
              <a:off x="372985" y="1431198"/>
              <a:ext cx="2700000" cy="384721"/>
            </a:xfrm>
            <a:prstGeom prst="rect">
              <a:avLst/>
            </a:prstGeom>
            <a:noFill/>
          </p:spPr>
          <p:txBody>
            <a:bodyPr wrap="square" rtlCol="0">
              <a:spAutoFit/>
            </a:bodyPr>
            <a:lstStyle/>
            <a:p>
              <a:pPr algn="ctr"/>
              <a:r>
                <a:rPr lang="de-AT" sz="1900" dirty="0">
                  <a:latin typeface="Gill Sans MT" panose="020B0502020104020203" pitchFamily="34" charset="0"/>
                </a:rPr>
                <a:t>Tipps &amp; Infos</a:t>
              </a:r>
            </a:p>
          </p:txBody>
        </p:sp>
        <p:sp>
          <p:nvSpPr>
            <p:cNvPr id="58" name="Textfeld 57">
              <a:hlinkClick r:id="rId13"/>
            </p:cNvPr>
            <p:cNvSpPr txBox="1"/>
            <p:nvPr/>
          </p:nvSpPr>
          <p:spPr>
            <a:xfrm>
              <a:off x="372985" y="2982193"/>
              <a:ext cx="2700000" cy="338554"/>
            </a:xfrm>
            <a:prstGeom prst="rect">
              <a:avLst/>
            </a:prstGeom>
            <a:noFill/>
          </p:spPr>
          <p:txBody>
            <a:bodyPr wrap="square" rtlCol="0">
              <a:spAutoFit/>
            </a:bodyPr>
            <a:lstStyle/>
            <a:p>
              <a:pPr algn="ctr"/>
              <a:r>
                <a:rPr lang="de-AT" sz="1600" dirty="0">
                  <a:solidFill>
                    <a:schemeClr val="bg1"/>
                  </a:solidFill>
                  <a:latin typeface="Gill Sans MT" panose="020B0502020104020203" pitchFamily="34" charset="0"/>
                </a:rPr>
                <a:t>www.saferinternet.at</a:t>
              </a:r>
              <a:endParaRPr lang="de-AT" sz="1600" dirty="0">
                <a:solidFill>
                  <a:schemeClr val="bg1"/>
                </a:solidFill>
              </a:endParaRPr>
            </a:p>
          </p:txBody>
        </p:sp>
        <p:grpSp>
          <p:nvGrpSpPr>
            <p:cNvPr id="62" name="Gruppieren 61"/>
            <p:cNvGrpSpPr/>
            <p:nvPr/>
          </p:nvGrpSpPr>
          <p:grpSpPr>
            <a:xfrm>
              <a:off x="826801" y="3236430"/>
              <a:ext cx="1444789" cy="432732"/>
              <a:chOff x="826801" y="3236430"/>
              <a:chExt cx="1444789" cy="432732"/>
            </a:xfrm>
          </p:grpSpPr>
          <p:pic>
            <p:nvPicPr>
              <p:cNvPr id="71" name="Grafik 70">
                <a:hlinkClick r:id="rId14"/>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826801" y="3312797"/>
                <a:ext cx="259762" cy="259762"/>
              </a:xfrm>
              <a:prstGeom prst="rect">
                <a:avLst/>
              </a:prstGeom>
            </p:spPr>
          </p:pic>
          <p:pic>
            <p:nvPicPr>
              <p:cNvPr id="72" name="Grafik 71">
                <a:hlinkClick r:id="rId16"/>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227464" y="3303699"/>
                <a:ext cx="273299" cy="273299"/>
              </a:xfrm>
              <a:prstGeom prst="rect">
                <a:avLst/>
              </a:prstGeom>
            </p:spPr>
          </p:pic>
          <p:pic>
            <p:nvPicPr>
              <p:cNvPr id="78" name="Grafik 77">
                <a:hlinkClick r:id="rId18"/>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1515125" y="3236430"/>
                <a:ext cx="432733" cy="432732"/>
              </a:xfrm>
              <a:prstGeom prst="rect">
                <a:avLst/>
              </a:prstGeom>
            </p:spPr>
          </p:pic>
          <p:pic>
            <p:nvPicPr>
              <p:cNvPr id="79" name="Grafik 78">
                <a:hlinkClick r:id="rId20"/>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1961937" y="3343782"/>
                <a:ext cx="309653" cy="218027"/>
              </a:xfrm>
              <a:prstGeom prst="rect">
                <a:avLst/>
              </a:prstGeom>
            </p:spPr>
          </p:pic>
        </p:grpSp>
        <p:pic>
          <p:nvPicPr>
            <p:cNvPr id="70" name="Grafik 69">
              <a:hlinkClick r:id="rId13"/>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1187412" y="1912910"/>
              <a:ext cx="1146811" cy="987129"/>
            </a:xfrm>
            <a:prstGeom prst="rect">
              <a:avLst/>
            </a:prstGeom>
          </p:spPr>
        </p:pic>
      </p:grpSp>
      <p:pic>
        <p:nvPicPr>
          <p:cNvPr id="59" name="Grafik 58">
            <a:hlinkClick r:id="rId23"/>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2334223" y="2905211"/>
            <a:ext cx="314117" cy="314117"/>
          </a:xfrm>
          <a:prstGeom prst="rect">
            <a:avLst/>
          </a:prstGeom>
        </p:spPr>
      </p:pic>
      <p:sp>
        <p:nvSpPr>
          <p:cNvPr id="43" name="Textfeld 42">
            <a:extLst>
              <a:ext uri="{FF2B5EF4-FFF2-40B4-BE49-F238E27FC236}">
                <a16:creationId xmlns:a16="http://schemas.microsoft.com/office/drawing/2014/main" id="{720B7145-C1DA-4D26-B108-C18116ECDBD4}"/>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Informationsangebote von Saferinternet.at</a:t>
            </a:r>
          </a:p>
        </p:txBody>
      </p:sp>
    </p:spTree>
    <p:extLst>
      <p:ext uri="{BB962C8B-B14F-4D97-AF65-F5344CB8AC3E}">
        <p14:creationId xmlns:p14="http://schemas.microsoft.com/office/powerpoint/2010/main" val="21905399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16EA24C9-33D9-47DD-AB2D-458306509C16}"/>
              </a:ext>
            </a:extLst>
          </p:cNvPr>
          <p:cNvSpPr txBox="1"/>
          <p:nvPr/>
        </p:nvSpPr>
        <p:spPr>
          <a:xfrm>
            <a:off x="4146698" y="6438442"/>
            <a:ext cx="4997301" cy="677108"/>
          </a:xfrm>
          <a:prstGeom prst="rect">
            <a:avLst/>
          </a:prstGeom>
          <a:noFill/>
        </p:spPr>
        <p:txBody>
          <a:bodyPr wrap="square" rtlCol="0">
            <a:spAutoFit/>
          </a:bodyPr>
          <a:lstStyle/>
          <a:p>
            <a:pPr algn="r"/>
            <a:r>
              <a:rPr lang="de-AT" sz="1900" dirty="0">
                <a:latin typeface="Gill Sans MT" panose="020B0502020104020203" pitchFamily="34" charset="0"/>
              </a:rPr>
              <a:t>Exzessive Nutzung</a:t>
            </a:r>
          </a:p>
          <a:p>
            <a:pPr algn="r"/>
            <a:endParaRPr lang="de-AT" sz="1900" dirty="0">
              <a:latin typeface="+mj-lt"/>
            </a:endParaRPr>
          </a:p>
        </p:txBody>
      </p:sp>
      <p:pic>
        <p:nvPicPr>
          <p:cNvPr id="6" name="Grafik 5" descr="Ein Bild, das Person, drinnen, Mobiltelefon, haltend enthält.&#10;&#10;Automatisch generierte Beschreibung">
            <a:extLst>
              <a:ext uri="{FF2B5EF4-FFF2-40B4-BE49-F238E27FC236}">
                <a16:creationId xmlns:a16="http://schemas.microsoft.com/office/drawing/2014/main" id="{C4BAB827-9FA9-4E96-A759-62780B80532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40640"/>
            <a:ext cx="9144000" cy="6438442"/>
          </a:xfrm>
          <a:prstGeom prst="rect">
            <a:avLst/>
          </a:prstGeom>
        </p:spPr>
      </p:pic>
      <p:sp>
        <p:nvSpPr>
          <p:cNvPr id="7" name="Rechteck 6">
            <a:extLst>
              <a:ext uri="{FF2B5EF4-FFF2-40B4-BE49-F238E27FC236}">
                <a16:creationId xmlns:a16="http://schemas.microsoft.com/office/drawing/2014/main" id="{C89C9A2F-7F49-4226-AF42-FB0A879F7EDD}"/>
              </a:ext>
            </a:extLst>
          </p:cNvPr>
          <p:cNvSpPr/>
          <p:nvPr/>
        </p:nvSpPr>
        <p:spPr>
          <a:xfrm>
            <a:off x="7360873" y="6090025"/>
            <a:ext cx="1869230" cy="307777"/>
          </a:xfrm>
          <a:prstGeom prst="rect">
            <a:avLst/>
          </a:prstGeom>
        </p:spPr>
        <p:txBody>
          <a:bodyPr wrap="none">
            <a:spAutoFit/>
          </a:bodyPr>
          <a:lstStyle/>
          <a:p>
            <a:r>
              <a:rPr lang="de-AT" sz="1400" dirty="0">
                <a:solidFill>
                  <a:schemeClr val="bg1"/>
                </a:solidFill>
                <a:latin typeface="Gill Sans MT" panose="020B0502020104020203" pitchFamily="34" charset="0"/>
              </a:rPr>
              <a:t>Bild: </a:t>
            </a:r>
            <a:r>
              <a:rPr lang="de-AT" sz="14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rawpixel</a:t>
            </a:r>
            <a:r>
              <a:rPr lang="de-AT" sz="1400" dirty="0">
                <a:solidFill>
                  <a:schemeClr val="bg1"/>
                </a:solidFill>
                <a:latin typeface="Gill Sans MT" panose="020B0502020104020203" pitchFamily="34" charset="0"/>
              </a:rPr>
              <a:t> / </a:t>
            </a:r>
            <a:r>
              <a:rPr lang="de-AT" sz="1400" dirty="0" err="1">
                <a:solidFill>
                  <a:schemeClr val="bg1"/>
                </a:solidFill>
                <a:latin typeface="Gill Sans MT" panose="020B0502020104020203" pitchFamily="34" charset="0"/>
              </a:rPr>
              <a:t>pixabay</a:t>
            </a:r>
            <a:endParaRPr lang="de-AT" sz="1400" dirty="0">
              <a:solidFill>
                <a:schemeClr val="bg1"/>
              </a:solidFill>
              <a:latin typeface="Gill Sans MT" panose="020B0502020104020203" pitchFamily="34" charset="0"/>
            </a:endParaRPr>
          </a:p>
        </p:txBody>
      </p:sp>
    </p:spTree>
    <p:extLst>
      <p:ext uri="{BB962C8B-B14F-4D97-AF65-F5344CB8AC3E}">
        <p14:creationId xmlns:p14="http://schemas.microsoft.com/office/powerpoint/2010/main" val="27498181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F7F2E86F-1E26-46F7-ACB2-B969586D6B21}"/>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Exzessive Nutzung</a:t>
            </a:r>
            <a:endParaRPr lang="de-AT" sz="1900" dirty="0">
              <a:latin typeface="+mj-lt"/>
            </a:endParaRPr>
          </a:p>
        </p:txBody>
      </p:sp>
      <p:sp>
        <p:nvSpPr>
          <p:cNvPr id="7" name="Rechteck 6">
            <a:extLst>
              <a:ext uri="{FF2B5EF4-FFF2-40B4-BE49-F238E27FC236}">
                <a16:creationId xmlns:a16="http://schemas.microsoft.com/office/drawing/2014/main" id="{4B42CA8A-412A-44EB-A0A2-73D0FAB104B4}"/>
              </a:ext>
            </a:extLst>
          </p:cNvPr>
          <p:cNvSpPr/>
          <p:nvPr/>
        </p:nvSpPr>
        <p:spPr>
          <a:xfrm>
            <a:off x="761812" y="2071547"/>
            <a:ext cx="7620380" cy="43678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buClr>
                <a:srgbClr val="F39200"/>
              </a:buClr>
            </a:pPr>
            <a:r>
              <a:rPr lang="de-AT" b="1" dirty="0">
                <a:solidFill>
                  <a:schemeClr val="tx1"/>
                </a:solidFill>
                <a:latin typeface="Gill Sans MT" panose="020B0502020104020203" pitchFamily="34" charset="0"/>
              </a:rPr>
              <a:t>1. Einengung des Verhaltensspielraumes: </a:t>
            </a:r>
            <a:r>
              <a:rPr lang="de-AT" dirty="0">
                <a:solidFill>
                  <a:schemeClr val="tx1"/>
                </a:solidFill>
                <a:latin typeface="Gill Sans MT" panose="020B0502020104020203" pitchFamily="34" charset="0"/>
              </a:rPr>
              <a:t>nichts anderes geht mehr</a:t>
            </a:r>
          </a:p>
        </p:txBody>
      </p:sp>
      <p:sp>
        <p:nvSpPr>
          <p:cNvPr id="9" name="Rechteck 8">
            <a:extLst>
              <a:ext uri="{FF2B5EF4-FFF2-40B4-BE49-F238E27FC236}">
                <a16:creationId xmlns:a16="http://schemas.microsoft.com/office/drawing/2014/main" id="{6675CF2D-604A-40A5-A8EA-CFFB316C461E}"/>
              </a:ext>
            </a:extLst>
          </p:cNvPr>
          <p:cNvSpPr/>
          <p:nvPr/>
        </p:nvSpPr>
        <p:spPr>
          <a:xfrm>
            <a:off x="761811" y="2745162"/>
            <a:ext cx="7620380" cy="43678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buClr>
                <a:srgbClr val="F39200"/>
              </a:buClr>
            </a:pPr>
            <a:r>
              <a:rPr lang="de-AT" b="1" dirty="0">
                <a:solidFill>
                  <a:schemeClr val="tx1"/>
                </a:solidFill>
                <a:latin typeface="Gill Sans MT" panose="020B0502020104020203" pitchFamily="34" charset="0"/>
              </a:rPr>
              <a:t>2. Kontrollverlust: </a:t>
            </a:r>
            <a:r>
              <a:rPr lang="de-AT" dirty="0">
                <a:solidFill>
                  <a:schemeClr val="tx1"/>
                </a:solidFill>
                <a:latin typeface="Gill Sans MT" panose="020B0502020104020203" pitchFamily="34" charset="0"/>
              </a:rPr>
              <a:t>Verhaltensänderung gelingt nicht</a:t>
            </a:r>
          </a:p>
        </p:txBody>
      </p:sp>
      <p:sp>
        <p:nvSpPr>
          <p:cNvPr id="10" name="Rechteck 9">
            <a:extLst>
              <a:ext uri="{FF2B5EF4-FFF2-40B4-BE49-F238E27FC236}">
                <a16:creationId xmlns:a16="http://schemas.microsoft.com/office/drawing/2014/main" id="{3CE2A2F8-C142-4EF7-ABBB-BD7882D52929}"/>
              </a:ext>
            </a:extLst>
          </p:cNvPr>
          <p:cNvSpPr/>
          <p:nvPr/>
        </p:nvSpPr>
        <p:spPr>
          <a:xfrm>
            <a:off x="761810" y="3381815"/>
            <a:ext cx="7620380" cy="43678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buClr>
                <a:srgbClr val="F39200"/>
              </a:buClr>
            </a:pPr>
            <a:r>
              <a:rPr lang="de-AT" b="1" dirty="0">
                <a:solidFill>
                  <a:schemeClr val="tx1"/>
                </a:solidFill>
                <a:latin typeface="Gill Sans MT" panose="020B0502020104020203" pitchFamily="34" charset="0"/>
              </a:rPr>
              <a:t>3. Toleranzentwicklung: </a:t>
            </a:r>
            <a:r>
              <a:rPr lang="de-AT" dirty="0">
                <a:solidFill>
                  <a:schemeClr val="tx1"/>
                </a:solidFill>
                <a:latin typeface="Gill Sans MT" panose="020B0502020104020203" pitchFamily="34" charset="0"/>
              </a:rPr>
              <a:t>Dosis wird gesteigert</a:t>
            </a:r>
          </a:p>
        </p:txBody>
      </p:sp>
      <p:sp>
        <p:nvSpPr>
          <p:cNvPr id="11" name="Rechteck 10">
            <a:extLst>
              <a:ext uri="{FF2B5EF4-FFF2-40B4-BE49-F238E27FC236}">
                <a16:creationId xmlns:a16="http://schemas.microsoft.com/office/drawing/2014/main" id="{661B6FE7-8649-4953-819F-15AB72013D3A}"/>
              </a:ext>
            </a:extLst>
          </p:cNvPr>
          <p:cNvSpPr/>
          <p:nvPr/>
        </p:nvSpPr>
        <p:spPr>
          <a:xfrm>
            <a:off x="761810" y="4015190"/>
            <a:ext cx="7620380" cy="43678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buClr>
                <a:srgbClr val="F39200"/>
              </a:buClr>
            </a:pPr>
            <a:r>
              <a:rPr lang="de-AT" b="1" dirty="0">
                <a:solidFill>
                  <a:schemeClr val="tx1"/>
                </a:solidFill>
                <a:latin typeface="Gill Sans MT" panose="020B0502020104020203" pitchFamily="34" charset="0"/>
              </a:rPr>
              <a:t>4. Entzugserscheinungen: </a:t>
            </a:r>
            <a:r>
              <a:rPr lang="de-AT" dirty="0">
                <a:solidFill>
                  <a:schemeClr val="tx1"/>
                </a:solidFill>
                <a:latin typeface="Gill Sans MT" panose="020B0502020104020203" pitchFamily="34" charset="0"/>
              </a:rPr>
              <a:t>Unruhe,  Aggressivität</a:t>
            </a:r>
          </a:p>
        </p:txBody>
      </p:sp>
      <p:sp>
        <p:nvSpPr>
          <p:cNvPr id="12" name="Rechteck 11">
            <a:extLst>
              <a:ext uri="{FF2B5EF4-FFF2-40B4-BE49-F238E27FC236}">
                <a16:creationId xmlns:a16="http://schemas.microsoft.com/office/drawing/2014/main" id="{9338A8D8-D6B0-4AB2-8564-ADCF119C1C1D}"/>
              </a:ext>
            </a:extLst>
          </p:cNvPr>
          <p:cNvSpPr/>
          <p:nvPr/>
        </p:nvSpPr>
        <p:spPr>
          <a:xfrm>
            <a:off x="761810" y="1220619"/>
            <a:ext cx="7620380" cy="43678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buClr>
                <a:srgbClr val="F39200"/>
              </a:buClr>
            </a:pPr>
            <a:r>
              <a:rPr lang="de-AT" sz="2400" b="1" dirty="0">
                <a:solidFill>
                  <a:schemeClr val="tx1"/>
                </a:solidFill>
                <a:latin typeface="Gill Sans MT" panose="020B0502020104020203" pitchFamily="34" charset="0"/>
              </a:rPr>
              <a:t>Hinweise sind verändertes Verhalten über einen langen Zeitraum hinweg</a:t>
            </a:r>
          </a:p>
        </p:txBody>
      </p:sp>
    </p:spTree>
    <p:extLst>
      <p:ext uri="{BB962C8B-B14F-4D97-AF65-F5344CB8AC3E}">
        <p14:creationId xmlns:p14="http://schemas.microsoft.com/office/powerpoint/2010/main" val="37227545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99883A46-667C-1948-B6C5-F9F55F0A306F}"/>
              </a:ext>
            </a:extLst>
          </p:cNvPr>
          <p:cNvSpPr txBox="1"/>
          <p:nvPr/>
        </p:nvSpPr>
        <p:spPr>
          <a:xfrm>
            <a:off x="5755182" y="6452959"/>
            <a:ext cx="3409138" cy="384721"/>
          </a:xfrm>
          <a:prstGeom prst="rect">
            <a:avLst/>
          </a:prstGeom>
          <a:noFill/>
        </p:spPr>
        <p:txBody>
          <a:bodyPr wrap="none" rtlCol="0">
            <a:spAutoFit/>
          </a:bodyPr>
          <a:lstStyle/>
          <a:p>
            <a:r>
              <a:rPr lang="de-DE" sz="1900" dirty="0">
                <a:latin typeface="Gill Sans MT" panose="020B0502020104020203" pitchFamily="34" charset="0"/>
              </a:rPr>
              <a:t>Entspannung - ganz ohne Handy?</a:t>
            </a:r>
          </a:p>
        </p:txBody>
      </p:sp>
      <p:pic>
        <p:nvPicPr>
          <p:cNvPr id="5" name="Grafik 4" descr="Ein Bild, das Gras, Person, draußen, jung enthält.&#10;&#10;Automatisch generierte Beschreibung">
            <a:extLst>
              <a:ext uri="{FF2B5EF4-FFF2-40B4-BE49-F238E27FC236}">
                <a16:creationId xmlns:a16="http://schemas.microsoft.com/office/drawing/2014/main" id="{F6A36AA4-C09E-934C-968A-4947E675D9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99722"/>
            <a:ext cx="9144000" cy="6096000"/>
          </a:xfrm>
          <a:prstGeom prst="rect">
            <a:avLst/>
          </a:prstGeom>
        </p:spPr>
      </p:pic>
      <p:sp>
        <p:nvSpPr>
          <p:cNvPr id="3" name="Textfeld 2">
            <a:extLst>
              <a:ext uri="{FF2B5EF4-FFF2-40B4-BE49-F238E27FC236}">
                <a16:creationId xmlns:a16="http://schemas.microsoft.com/office/drawing/2014/main" id="{326FF7E1-4111-2B4C-9FEB-1D95F98226C7}"/>
              </a:ext>
            </a:extLst>
          </p:cNvPr>
          <p:cNvSpPr txBox="1"/>
          <p:nvPr/>
        </p:nvSpPr>
        <p:spPr>
          <a:xfrm>
            <a:off x="6589583" y="6067625"/>
            <a:ext cx="2554417" cy="307777"/>
          </a:xfrm>
          <a:prstGeom prst="rect">
            <a:avLst/>
          </a:prstGeom>
          <a:noFill/>
        </p:spPr>
        <p:txBody>
          <a:bodyPr wrap="none" rtlCol="0">
            <a:spAutoFit/>
          </a:bodyPr>
          <a:lstStyle/>
          <a:p>
            <a:r>
              <a:rPr lang="en" sz="1400" dirty="0">
                <a:solidFill>
                  <a:schemeClr val="bg1"/>
                </a:solidFill>
                <a:latin typeface="Gill Sans MT" panose="020B0502020104020203" pitchFamily="34" charset="0"/>
              </a:rPr>
              <a:t>Bi</a:t>
            </a:r>
            <a:r>
              <a:rPr lang="de-AT" sz="1400" dirty="0" err="1">
                <a:solidFill>
                  <a:schemeClr val="bg1"/>
                </a:solidFill>
                <a:latin typeface="Gill Sans MT" panose="020B0502020104020203" pitchFamily="34" charset="0"/>
              </a:rPr>
              <a:t>ld</a:t>
            </a:r>
            <a:r>
              <a:rPr lang="de-AT" sz="1400" dirty="0">
                <a:solidFill>
                  <a:schemeClr val="bg1"/>
                </a:solidFill>
                <a:latin typeface="Gill Sans MT" panose="020B0502020104020203" pitchFamily="34" charset="0"/>
              </a:rPr>
              <a:t>: </a:t>
            </a:r>
            <a:r>
              <a:rPr lang="en" sz="1400" dirty="0">
                <a:solidFill>
                  <a:schemeClr val="bg1"/>
                </a:solidFill>
                <a:latin typeface="Gill Sans MT" panose="020B0502020104020203" pitchFamily="34" charset="0"/>
              </a:rPr>
              <a:t> </a:t>
            </a:r>
            <a:r>
              <a:rPr lang="en" sz="14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Johnny McClung</a:t>
            </a:r>
            <a:r>
              <a:rPr lang="en" sz="1400" dirty="0">
                <a:solidFill>
                  <a:schemeClr val="bg1"/>
                </a:solidFill>
                <a:latin typeface="Gill Sans MT" panose="020B0502020104020203" pitchFamily="34" charset="0"/>
              </a:rPr>
              <a:t> / Unsplash</a:t>
            </a:r>
          </a:p>
        </p:txBody>
      </p:sp>
    </p:spTree>
    <p:extLst>
      <p:ext uri="{BB962C8B-B14F-4D97-AF65-F5344CB8AC3E}">
        <p14:creationId xmlns:p14="http://schemas.microsoft.com/office/powerpoint/2010/main" val="5111501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saferinternet.at/fileadmin/redakteure/Footer/Presse/SID_2019/Infografik_erste_Hilfe_digitaler_Zeitstress.png">
            <a:extLst>
              <a:ext uri="{FF2B5EF4-FFF2-40B4-BE49-F238E27FC236}">
                <a16:creationId xmlns:a16="http://schemas.microsoft.com/office/drawing/2014/main" id="{7E5F8736-443F-5F43-AD86-4DEDAC6C00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148"/>
          <a:stretch/>
        </p:blipFill>
        <p:spPr bwMode="auto">
          <a:xfrm>
            <a:off x="6350" y="0"/>
            <a:ext cx="9137650" cy="6367749"/>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681BC3CE-960B-40EA-95DD-7E7B96339A68}"/>
              </a:ext>
            </a:extLst>
          </p:cNvPr>
          <p:cNvSpPr txBox="1"/>
          <p:nvPr/>
        </p:nvSpPr>
        <p:spPr>
          <a:xfrm>
            <a:off x="4146699" y="6438442"/>
            <a:ext cx="4997301" cy="369332"/>
          </a:xfrm>
          <a:prstGeom prst="rect">
            <a:avLst/>
          </a:prstGeom>
          <a:noFill/>
        </p:spPr>
        <p:txBody>
          <a:bodyPr wrap="square" rtlCol="0">
            <a:spAutoFit/>
          </a:bodyPr>
          <a:lstStyle/>
          <a:p>
            <a:pPr algn="r"/>
            <a:r>
              <a:rPr lang="de-AT" dirty="0">
                <a:latin typeface="Gill Sans MT" panose="020B0502020104020203" pitchFamily="34" charset="0"/>
                <a:ea typeface="ＭＳ Ｐゴシック" pitchFamily="34" charset="-128"/>
                <a:cs typeface="ＭＳ Ｐゴシック" pitchFamily="34" charset="-128"/>
              </a:rPr>
              <a:t>Digitaler Zeitstress</a:t>
            </a:r>
            <a:endParaRPr lang="de-AT" dirty="0">
              <a:latin typeface="Gill Sans MT" panose="020B0502020104020203" pitchFamily="34" charset="0"/>
            </a:endParaRPr>
          </a:p>
        </p:txBody>
      </p:sp>
    </p:spTree>
    <p:extLst>
      <p:ext uri="{BB962C8B-B14F-4D97-AF65-F5344CB8AC3E}">
        <p14:creationId xmlns:p14="http://schemas.microsoft.com/office/powerpoint/2010/main" val="6319034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Person, drinnen, computer enthält.&#10;&#10;Automatisch generierte Beschreibung">
            <a:extLst>
              <a:ext uri="{FF2B5EF4-FFF2-40B4-BE49-F238E27FC236}">
                <a16:creationId xmlns:a16="http://schemas.microsoft.com/office/drawing/2014/main" id="{2B6291C0-54BD-4E8F-9356-8B21CB6B82AD}"/>
              </a:ext>
            </a:extLst>
          </p:cNvPr>
          <p:cNvPicPr>
            <a:picLocks noChangeAspect="1"/>
          </p:cNvPicPr>
          <p:nvPr/>
        </p:nvPicPr>
        <p:blipFill rotWithShape="1">
          <a:blip r:embed="rId3">
            <a:extLst>
              <a:ext uri="{28A0092B-C50C-407E-A947-70E740481C1C}">
                <a14:useLocalDpi xmlns:a14="http://schemas.microsoft.com/office/drawing/2010/main" val="0"/>
              </a:ext>
            </a:extLst>
          </a:blip>
          <a:srcRect l="4762"/>
          <a:stretch/>
        </p:blipFill>
        <p:spPr>
          <a:xfrm>
            <a:off x="0" y="0"/>
            <a:ext cx="9144000" cy="6400800"/>
          </a:xfrm>
          <a:prstGeom prst="rect">
            <a:avLst/>
          </a:prstGeom>
        </p:spPr>
      </p:pic>
      <p:sp>
        <p:nvSpPr>
          <p:cNvPr id="6" name="Textfeld 5">
            <a:extLst>
              <a:ext uri="{FF2B5EF4-FFF2-40B4-BE49-F238E27FC236}">
                <a16:creationId xmlns:a16="http://schemas.microsoft.com/office/drawing/2014/main" id="{F1421945-67D8-49F6-A5CF-0AD1E2CF9E3C}"/>
              </a:ext>
            </a:extLst>
          </p:cNvPr>
          <p:cNvSpPr txBox="1"/>
          <p:nvPr/>
        </p:nvSpPr>
        <p:spPr>
          <a:xfrm>
            <a:off x="4146699" y="6438442"/>
            <a:ext cx="4997301" cy="369332"/>
          </a:xfrm>
          <a:prstGeom prst="rect">
            <a:avLst/>
          </a:prstGeom>
          <a:noFill/>
        </p:spPr>
        <p:txBody>
          <a:bodyPr wrap="square" rtlCol="0">
            <a:spAutoFit/>
          </a:bodyPr>
          <a:lstStyle/>
          <a:p>
            <a:pPr algn="r"/>
            <a:r>
              <a:rPr lang="de-AT" dirty="0">
                <a:latin typeface="Gill Sans MT" panose="020B0502020104020203" pitchFamily="34" charset="0"/>
                <a:ea typeface="ＭＳ Ｐゴシック" pitchFamily="34" charset="-128"/>
                <a:cs typeface="ＭＳ Ｐゴシック" pitchFamily="34" charset="-128"/>
              </a:rPr>
              <a:t>Tipps für die Medienerziehung</a:t>
            </a:r>
            <a:endParaRPr lang="de-AT" dirty="0">
              <a:latin typeface="Gill Sans MT" panose="020B0502020104020203" pitchFamily="34" charset="0"/>
            </a:endParaRPr>
          </a:p>
        </p:txBody>
      </p:sp>
      <p:sp>
        <p:nvSpPr>
          <p:cNvPr id="2" name="Rechteck 1">
            <a:extLst>
              <a:ext uri="{FF2B5EF4-FFF2-40B4-BE49-F238E27FC236}">
                <a16:creationId xmlns:a16="http://schemas.microsoft.com/office/drawing/2014/main" id="{0680F924-CD16-4D71-AF9A-B3EE0DEAA92A}"/>
              </a:ext>
            </a:extLst>
          </p:cNvPr>
          <p:cNvSpPr/>
          <p:nvPr/>
        </p:nvSpPr>
        <p:spPr>
          <a:xfrm>
            <a:off x="7510668" y="6093023"/>
            <a:ext cx="1633332" cy="307777"/>
          </a:xfrm>
          <a:prstGeom prst="rect">
            <a:avLst/>
          </a:prstGeom>
        </p:spPr>
        <p:txBody>
          <a:bodyPr wrap="none">
            <a:spAutoFit/>
          </a:bodyPr>
          <a:lstStyle/>
          <a:p>
            <a:r>
              <a:rPr lang="de-AT" sz="1400" dirty="0">
                <a:solidFill>
                  <a:schemeClr val="bg1"/>
                </a:solidFill>
                <a:latin typeface="Gill Sans MT" panose="020B0502020104020203" pitchFamily="34" charset="0"/>
              </a:rPr>
              <a:t>Bild: saferinternet.at</a:t>
            </a:r>
          </a:p>
        </p:txBody>
      </p:sp>
    </p:spTree>
    <p:extLst>
      <p:ext uri="{BB962C8B-B14F-4D97-AF65-F5344CB8AC3E}">
        <p14:creationId xmlns:p14="http://schemas.microsoft.com/office/powerpoint/2010/main" val="10968112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83C28A85-D624-4DBA-980D-4291F4DFE88D}"/>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Tipps für die Medienerziehung</a:t>
            </a:r>
            <a:endParaRPr lang="de-AT" sz="1900" dirty="0">
              <a:latin typeface="+mj-lt"/>
            </a:endParaRPr>
          </a:p>
        </p:txBody>
      </p:sp>
      <p:sp>
        <p:nvSpPr>
          <p:cNvPr id="6" name="Inhaltsplatzhalter 2">
            <a:extLst>
              <a:ext uri="{FF2B5EF4-FFF2-40B4-BE49-F238E27FC236}">
                <a16:creationId xmlns:a16="http://schemas.microsoft.com/office/drawing/2014/main" id="{D319E476-D6DC-40B9-AA1A-DCE503C091E4}"/>
              </a:ext>
            </a:extLst>
          </p:cNvPr>
          <p:cNvSpPr txBox="1">
            <a:spLocks/>
          </p:cNvSpPr>
          <p:nvPr/>
        </p:nvSpPr>
        <p:spPr>
          <a:xfrm>
            <a:off x="653365" y="0"/>
            <a:ext cx="7886700" cy="6438442"/>
          </a:xfrm>
          <a:prstGeom prst="rect">
            <a:avLst/>
          </a:prstGeom>
        </p:spPr>
        <p:txBody>
          <a:bodyPr vert="horz" lIns="91440" tIns="45720" rIns="91440" bIns="45720" rtlCol="0" anchor="ctr">
            <a:normAutofit/>
          </a:bodyPr>
          <a:lstStyle>
            <a:lvl1pPr marL="514350" indent="-514350" algn="l" defTabSz="914400" rtl="0" eaLnBrk="1" latinLnBrk="0" hangingPunct="1">
              <a:lnSpc>
                <a:spcPct val="90000"/>
              </a:lnSpc>
              <a:spcBef>
                <a:spcPts val="1000"/>
              </a:spcBef>
              <a:buClr>
                <a:srgbClr val="F39200"/>
              </a:buClr>
              <a:buFontTx/>
              <a:buBlip>
                <a:blip r:embed="rId3"/>
              </a:buBlip>
              <a:defRPr sz="1800" kern="1200">
                <a:solidFill>
                  <a:srgbClr val="434F55"/>
                </a:solidFill>
                <a:latin typeface="+mj-lt"/>
                <a:ea typeface="+mn-ea"/>
                <a:cs typeface="+mn-cs"/>
              </a:defRPr>
            </a:lvl1pPr>
            <a:lvl2pPr marL="896938" indent="-439738"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2pPr>
            <a:lvl3pPr marL="1371600" indent="-4572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3pPr>
            <a:lvl4pPr marL="1600200" indent="-2286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4pPr>
            <a:lvl5pPr marL="2057400" indent="-2286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800"/>
              </a:spcAft>
              <a:buFont typeface="Wingdings" panose="05000000000000000000" pitchFamily="2" charset="2"/>
              <a:buChar char="§"/>
            </a:pPr>
            <a:r>
              <a:rPr lang="de-AT" altLang="de-DE" sz="2000" dirty="0">
                <a:solidFill>
                  <a:schemeClr val="tx1"/>
                </a:solidFill>
                <a:latin typeface="Gill Sans MT" panose="020B0502020104020203" pitchFamily="34" charset="0"/>
              </a:rPr>
              <a:t>Entdecken Sie das Internet</a:t>
            </a:r>
            <a:r>
              <a:rPr lang="de-AT" altLang="de-DE" sz="2000" b="1" dirty="0">
                <a:solidFill>
                  <a:schemeClr val="tx1"/>
                </a:solidFill>
                <a:latin typeface="Gill Sans MT" panose="020B0502020104020203" pitchFamily="34" charset="0"/>
              </a:rPr>
              <a:t> gemeinsam </a:t>
            </a:r>
            <a:r>
              <a:rPr lang="de-AT" altLang="de-DE" sz="2000" dirty="0">
                <a:solidFill>
                  <a:schemeClr val="tx1"/>
                </a:solidFill>
                <a:latin typeface="Gill Sans MT" panose="020B0502020104020203" pitchFamily="34" charset="0"/>
              </a:rPr>
              <a:t>mit Ihrem Kind. </a:t>
            </a:r>
          </a:p>
          <a:p>
            <a:pPr>
              <a:spcAft>
                <a:spcPts val="800"/>
              </a:spcAft>
              <a:buFont typeface="Wingdings" panose="05000000000000000000" pitchFamily="2" charset="2"/>
              <a:buChar char="§"/>
            </a:pPr>
            <a:r>
              <a:rPr lang="de-AT" altLang="de-DE" sz="2000" dirty="0">
                <a:solidFill>
                  <a:schemeClr val="tx1"/>
                </a:solidFill>
                <a:latin typeface="Gill Sans MT" panose="020B0502020104020203" pitchFamily="34" charset="0"/>
              </a:rPr>
              <a:t>Vereinbaren Sie </a:t>
            </a:r>
            <a:r>
              <a:rPr lang="de-AT" altLang="de-DE" sz="2000" b="1" dirty="0">
                <a:solidFill>
                  <a:schemeClr val="tx1"/>
                </a:solidFill>
                <a:latin typeface="Gill Sans MT" panose="020B0502020104020203" pitchFamily="34" charset="0"/>
              </a:rPr>
              <a:t>Regeln </a:t>
            </a:r>
            <a:r>
              <a:rPr lang="de-AT" altLang="de-DE" sz="2000" dirty="0">
                <a:solidFill>
                  <a:schemeClr val="tx1"/>
                </a:solidFill>
                <a:latin typeface="Gill Sans MT" panose="020B0502020104020203" pitchFamily="34" charset="0"/>
              </a:rPr>
              <a:t>für die Internet- und Handynutzung. Diese können z. B. den zeitlichen Umfang, die genutzten Inhalte, den Umgang mit Bildern und persönlichen Daten oder die Kosten betreffen. </a:t>
            </a:r>
          </a:p>
          <a:p>
            <a:pPr>
              <a:spcAft>
                <a:spcPts val="800"/>
              </a:spcAft>
              <a:buFont typeface="Wingdings" panose="05000000000000000000" pitchFamily="2" charset="2"/>
              <a:buChar char="§"/>
            </a:pPr>
            <a:r>
              <a:rPr lang="de-AT" altLang="de-DE" sz="2000" b="1" dirty="0">
                <a:solidFill>
                  <a:schemeClr val="tx1"/>
                </a:solidFill>
                <a:latin typeface="Gill Sans MT" panose="020B0502020104020203" pitchFamily="34" charset="0"/>
              </a:rPr>
              <a:t>Medienfreie</a:t>
            </a:r>
            <a:r>
              <a:rPr lang="de-AT" altLang="de-DE" sz="2000" dirty="0">
                <a:solidFill>
                  <a:schemeClr val="tx1"/>
                </a:solidFill>
                <a:latin typeface="Gill Sans MT" panose="020B0502020104020203" pitchFamily="34" charset="0"/>
              </a:rPr>
              <a:t> </a:t>
            </a:r>
            <a:r>
              <a:rPr lang="de-AT" altLang="de-DE" sz="2000" b="1" dirty="0">
                <a:solidFill>
                  <a:schemeClr val="tx1"/>
                </a:solidFill>
                <a:latin typeface="Gill Sans MT" panose="020B0502020104020203" pitchFamily="34" charset="0"/>
              </a:rPr>
              <a:t>Mahlzeiten</a:t>
            </a:r>
            <a:r>
              <a:rPr lang="de-AT" altLang="de-DE" sz="2000" dirty="0">
                <a:solidFill>
                  <a:schemeClr val="tx1"/>
                </a:solidFill>
                <a:latin typeface="Gill Sans MT" panose="020B0502020104020203" pitchFamily="34" charset="0"/>
              </a:rPr>
              <a:t> für die gesamte Familie (gilt auch für Zeitung, TV und Radio!).</a:t>
            </a:r>
          </a:p>
          <a:p>
            <a:pPr>
              <a:spcAft>
                <a:spcPts val="800"/>
              </a:spcAft>
              <a:buFont typeface="Wingdings" panose="05000000000000000000" pitchFamily="2" charset="2"/>
              <a:buChar char="§"/>
            </a:pPr>
            <a:r>
              <a:rPr lang="de-AT" altLang="de-DE" sz="2000" b="1" dirty="0">
                <a:solidFill>
                  <a:schemeClr val="tx1"/>
                </a:solidFill>
                <a:latin typeface="Gill Sans MT" panose="020B0502020104020203" pitchFamily="34" charset="0"/>
              </a:rPr>
              <a:t>Jugendschutzeinstellungen</a:t>
            </a:r>
            <a:r>
              <a:rPr lang="de-AT" altLang="de-DE" sz="2000" dirty="0">
                <a:solidFill>
                  <a:schemeClr val="tx1"/>
                </a:solidFill>
                <a:latin typeface="Gill Sans MT" panose="020B0502020104020203" pitchFamily="34" charset="0"/>
              </a:rPr>
              <a:t> und Filter sind bei jüngeren Kindern als Ergänzung sinnvoll, können aber die Begleitung durch Erwachsene nicht ersetzen!</a:t>
            </a:r>
            <a:endParaRPr lang="de-AT" dirty="0">
              <a:solidFill>
                <a:schemeClr val="tx1"/>
              </a:solidFill>
              <a:latin typeface="Gill Sans MT" panose="020B0502020104020203" pitchFamily="34" charset="0"/>
            </a:endParaRPr>
          </a:p>
        </p:txBody>
      </p:sp>
    </p:spTree>
    <p:extLst>
      <p:ext uri="{BB962C8B-B14F-4D97-AF65-F5344CB8AC3E}">
        <p14:creationId xmlns:p14="http://schemas.microsoft.com/office/powerpoint/2010/main" val="11984191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83C28A85-D624-4DBA-980D-4291F4DFE88D}"/>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Tipps für die Medienerziehung</a:t>
            </a:r>
            <a:endParaRPr lang="de-AT" sz="1900" dirty="0">
              <a:latin typeface="+mj-lt"/>
            </a:endParaRPr>
          </a:p>
        </p:txBody>
      </p:sp>
      <p:sp>
        <p:nvSpPr>
          <p:cNvPr id="6" name="Inhaltsplatzhalter 2">
            <a:extLst>
              <a:ext uri="{FF2B5EF4-FFF2-40B4-BE49-F238E27FC236}">
                <a16:creationId xmlns:a16="http://schemas.microsoft.com/office/drawing/2014/main" id="{D319E476-D6DC-40B9-AA1A-DCE503C091E4}"/>
              </a:ext>
            </a:extLst>
          </p:cNvPr>
          <p:cNvSpPr txBox="1">
            <a:spLocks/>
          </p:cNvSpPr>
          <p:nvPr/>
        </p:nvSpPr>
        <p:spPr>
          <a:xfrm>
            <a:off x="653365" y="-188685"/>
            <a:ext cx="7886700" cy="6399797"/>
          </a:xfrm>
          <a:prstGeom prst="rect">
            <a:avLst/>
          </a:prstGeom>
        </p:spPr>
        <p:txBody>
          <a:bodyPr vert="horz" lIns="91440" tIns="45720" rIns="91440" bIns="45720" rtlCol="0" anchor="ctr">
            <a:normAutofit/>
          </a:bodyPr>
          <a:lstStyle>
            <a:lvl1pPr marL="514350" indent="-514350" algn="l" defTabSz="914400" rtl="0" eaLnBrk="1" latinLnBrk="0" hangingPunct="1">
              <a:lnSpc>
                <a:spcPct val="90000"/>
              </a:lnSpc>
              <a:spcBef>
                <a:spcPts val="1000"/>
              </a:spcBef>
              <a:buClr>
                <a:srgbClr val="F39200"/>
              </a:buClr>
              <a:buFontTx/>
              <a:buBlip>
                <a:blip r:embed="rId3"/>
              </a:buBlip>
              <a:defRPr sz="1800" kern="1200">
                <a:solidFill>
                  <a:srgbClr val="434F55"/>
                </a:solidFill>
                <a:latin typeface="+mj-lt"/>
                <a:ea typeface="+mn-ea"/>
                <a:cs typeface="+mn-cs"/>
              </a:defRPr>
            </a:lvl1pPr>
            <a:lvl2pPr marL="896938" indent="-439738"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2pPr>
            <a:lvl3pPr marL="1371600" indent="-4572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3pPr>
            <a:lvl4pPr marL="1600200" indent="-2286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4pPr>
            <a:lvl5pPr marL="2057400" indent="-2286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800"/>
              </a:spcAft>
              <a:buFont typeface="Wingdings" panose="05000000000000000000" pitchFamily="2" charset="2"/>
              <a:buChar char="§"/>
              <a:tabLst>
                <a:tab pos="361950" algn="l"/>
              </a:tabLst>
            </a:pPr>
            <a:r>
              <a:rPr lang="de-AT" altLang="de-DE" sz="2000" b="1" dirty="0">
                <a:solidFill>
                  <a:schemeClr val="tx1"/>
                </a:solidFill>
                <a:latin typeface="Gill Sans MT" panose="020B0502020104020203" pitchFamily="34" charset="0"/>
              </a:rPr>
              <a:t>Informieren</a:t>
            </a:r>
            <a:r>
              <a:rPr lang="de-AT" altLang="de-DE" sz="2000" dirty="0">
                <a:solidFill>
                  <a:schemeClr val="tx1"/>
                </a:solidFill>
                <a:latin typeface="Gill Sans MT" panose="020B0502020104020203" pitchFamily="34" charset="0"/>
              </a:rPr>
              <a:t> Sie sich über die Mediennutzung Ihres Kindes. Lassen Sie sich von Ihrem Kind aktuelle Lieblingsseiten, -spiele oder -</a:t>
            </a:r>
            <a:r>
              <a:rPr lang="de-AT" altLang="de-DE" sz="2000" dirty="0" err="1">
                <a:solidFill>
                  <a:schemeClr val="tx1"/>
                </a:solidFill>
                <a:latin typeface="Gill Sans MT" panose="020B0502020104020203" pitchFamily="34" charset="0"/>
              </a:rPr>
              <a:t>apps</a:t>
            </a:r>
            <a:r>
              <a:rPr lang="de-AT" altLang="de-DE" sz="2000" dirty="0">
                <a:solidFill>
                  <a:schemeClr val="tx1"/>
                </a:solidFill>
                <a:latin typeface="Gill Sans MT" panose="020B0502020104020203" pitchFamily="34" charset="0"/>
              </a:rPr>
              <a:t> zeigen und versuchen Sie zu verstehen, warum es diese toll findet.</a:t>
            </a:r>
          </a:p>
          <a:p>
            <a:pPr>
              <a:spcAft>
                <a:spcPts val="800"/>
              </a:spcAft>
              <a:buFont typeface="Wingdings" panose="05000000000000000000" pitchFamily="2" charset="2"/>
              <a:buChar char="§"/>
              <a:tabLst>
                <a:tab pos="361950" algn="l"/>
              </a:tabLst>
            </a:pPr>
            <a:r>
              <a:rPr lang="de-AT" altLang="de-DE" sz="2000" b="1" dirty="0">
                <a:solidFill>
                  <a:schemeClr val="tx1"/>
                </a:solidFill>
                <a:latin typeface="Gill Sans MT" panose="020B0502020104020203" pitchFamily="34" charset="0"/>
              </a:rPr>
              <a:t>Sprechen</a:t>
            </a:r>
            <a:r>
              <a:rPr lang="de-AT" altLang="de-DE" sz="2000" dirty="0">
                <a:solidFill>
                  <a:schemeClr val="tx1"/>
                </a:solidFill>
                <a:latin typeface="Gill Sans MT" panose="020B0502020104020203" pitchFamily="34" charset="0"/>
              </a:rPr>
              <a:t> Sie über Ihre Meinung und Gefühle zu ungeeigneten Inhalten!</a:t>
            </a:r>
          </a:p>
          <a:p>
            <a:pPr>
              <a:spcAft>
                <a:spcPts val="800"/>
              </a:spcAft>
              <a:buFont typeface="Wingdings" panose="05000000000000000000" pitchFamily="2" charset="2"/>
              <a:buChar char="§"/>
              <a:tabLst>
                <a:tab pos="361950" algn="l"/>
              </a:tabLst>
            </a:pPr>
            <a:r>
              <a:rPr lang="de-AT" altLang="de-DE" sz="2000" dirty="0">
                <a:solidFill>
                  <a:schemeClr val="tx1"/>
                </a:solidFill>
                <a:latin typeface="Gill Sans MT" panose="020B0502020104020203" pitchFamily="34" charset="0"/>
              </a:rPr>
              <a:t>Seien Sie ein </a:t>
            </a:r>
            <a:r>
              <a:rPr lang="de-AT" altLang="de-DE" sz="2000" b="1" dirty="0">
                <a:solidFill>
                  <a:schemeClr val="tx1"/>
                </a:solidFill>
                <a:latin typeface="Gill Sans MT" panose="020B0502020104020203" pitchFamily="34" charset="0"/>
              </a:rPr>
              <a:t>Vorbild</a:t>
            </a:r>
            <a:r>
              <a:rPr lang="de-AT" altLang="de-DE" sz="2000" dirty="0">
                <a:solidFill>
                  <a:schemeClr val="tx1"/>
                </a:solidFill>
                <a:latin typeface="Gill Sans MT" panose="020B0502020104020203" pitchFamily="34" charset="0"/>
              </a:rPr>
              <a:t>! Leben Sie jenen kompetenten Umgang mit Medien vor, den Sie sich auch von Ihren Kindern erwarten.</a:t>
            </a:r>
          </a:p>
          <a:p>
            <a:pPr>
              <a:spcAft>
                <a:spcPts val="800"/>
              </a:spcAft>
              <a:buFont typeface="Wingdings" panose="05000000000000000000" pitchFamily="2" charset="2"/>
              <a:buChar char="§"/>
              <a:tabLst>
                <a:tab pos="361950" algn="l"/>
              </a:tabLst>
            </a:pPr>
            <a:r>
              <a:rPr lang="de-AT" altLang="de-DE" sz="2000" dirty="0">
                <a:solidFill>
                  <a:schemeClr val="tx1"/>
                </a:solidFill>
                <a:latin typeface="Gill Sans MT" panose="020B0502020104020203" pitchFamily="34" charset="0"/>
              </a:rPr>
              <a:t>Vergessen Sie nicht: Die </a:t>
            </a:r>
            <a:r>
              <a:rPr lang="de-AT" altLang="de-DE" sz="2000" b="1" dirty="0">
                <a:solidFill>
                  <a:schemeClr val="tx1"/>
                </a:solidFill>
                <a:latin typeface="Gill Sans MT" panose="020B0502020104020203" pitchFamily="34" charset="0"/>
              </a:rPr>
              <a:t>Chancen</a:t>
            </a:r>
            <a:r>
              <a:rPr lang="de-AT" altLang="de-DE" sz="2000" dirty="0">
                <a:solidFill>
                  <a:schemeClr val="tx1"/>
                </a:solidFill>
                <a:latin typeface="Gill Sans MT" panose="020B0502020104020203" pitchFamily="34" charset="0"/>
              </a:rPr>
              <a:t> digitaler Medien übertreffen die Risiken bei Weitem!</a:t>
            </a:r>
          </a:p>
        </p:txBody>
      </p:sp>
    </p:spTree>
    <p:extLst>
      <p:ext uri="{BB962C8B-B14F-4D97-AF65-F5344CB8AC3E}">
        <p14:creationId xmlns:p14="http://schemas.microsoft.com/office/powerpoint/2010/main" val="31732072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feld 9">
            <a:extLst>
              <a:ext uri="{FF2B5EF4-FFF2-40B4-BE49-F238E27FC236}">
                <a16:creationId xmlns:a16="http://schemas.microsoft.com/office/drawing/2014/main" id="{8B7947C3-3FB4-4998-917B-783B0D6BDF27}"/>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Saferinternet.at Familienspiel</a:t>
            </a:r>
          </a:p>
        </p:txBody>
      </p:sp>
      <p:pic>
        <p:nvPicPr>
          <p:cNvPr id="7" name="Inhaltsplatzhalter 6">
            <a:hlinkClick r:id="rId3"/>
            <a:extLst>
              <a:ext uri="{FF2B5EF4-FFF2-40B4-BE49-F238E27FC236}">
                <a16:creationId xmlns:a16="http://schemas.microsoft.com/office/drawing/2014/main" id="{45C24BFC-0407-46D2-A0BF-40473D9DCDEA}"/>
              </a:ext>
            </a:extLst>
          </p:cNvPr>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628650" y="1118161"/>
            <a:ext cx="7886700" cy="40755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095408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6A01342B-EA3A-4569-B43B-6D6B241A7F34}"/>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Elternratgeber für den Alltag im Internet</a:t>
            </a:r>
          </a:p>
        </p:txBody>
      </p:sp>
      <p:grpSp>
        <p:nvGrpSpPr>
          <p:cNvPr id="7" name="Gruppieren 6">
            <a:extLst>
              <a:ext uri="{FF2B5EF4-FFF2-40B4-BE49-F238E27FC236}">
                <a16:creationId xmlns:a16="http://schemas.microsoft.com/office/drawing/2014/main" id="{86F1CB8B-69E6-4322-A753-6E287972AF61}"/>
              </a:ext>
            </a:extLst>
          </p:cNvPr>
          <p:cNvGrpSpPr/>
          <p:nvPr/>
        </p:nvGrpSpPr>
        <p:grpSpPr>
          <a:xfrm>
            <a:off x="916655" y="1323845"/>
            <a:ext cx="7310689" cy="4210310"/>
            <a:chOff x="1511410" y="1373761"/>
            <a:chExt cx="6442577" cy="3623949"/>
          </a:xfrm>
        </p:grpSpPr>
        <p:pic>
          <p:nvPicPr>
            <p:cNvPr id="8" name="Grafik 7">
              <a:hlinkClick r:id="rId3"/>
              <a:extLst>
                <a:ext uri="{FF2B5EF4-FFF2-40B4-BE49-F238E27FC236}">
                  <a16:creationId xmlns:a16="http://schemas.microsoft.com/office/drawing/2014/main" id="{8DFFD528-1DFA-4643-9BFF-C71A251323A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11410" y="1373761"/>
              <a:ext cx="6442577" cy="3623949"/>
            </a:xfrm>
            <a:prstGeom prst="rect">
              <a:avLst/>
            </a:prstGeom>
            <a:ln>
              <a:noFill/>
            </a:ln>
            <a:effectLst>
              <a:outerShdw blurRad="292100" dist="139700" dir="2700000" algn="tl" rotWithShape="0">
                <a:srgbClr val="333333">
                  <a:alpha val="65000"/>
                </a:srgbClr>
              </a:outerShdw>
            </a:effectLst>
          </p:spPr>
        </p:pic>
        <p:pic>
          <p:nvPicPr>
            <p:cNvPr id="9" name="Grafik 8">
              <a:hlinkClick r:id="rId3"/>
              <a:extLst>
                <a:ext uri="{FF2B5EF4-FFF2-40B4-BE49-F238E27FC236}">
                  <a16:creationId xmlns:a16="http://schemas.microsoft.com/office/drawing/2014/main" id="{8930AC9E-2B69-4079-8B89-6AFDEE4B5D1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69153" y="3749038"/>
              <a:ext cx="1219519" cy="1219519"/>
            </a:xfrm>
            <a:prstGeom prst="rect">
              <a:avLst/>
            </a:prstGeom>
          </p:spPr>
        </p:pic>
      </p:grpSp>
    </p:spTree>
    <p:extLst>
      <p:ext uri="{BB962C8B-B14F-4D97-AF65-F5344CB8AC3E}">
        <p14:creationId xmlns:p14="http://schemas.microsoft.com/office/powerpoint/2010/main" val="30499487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F263ACEB-5860-43C8-BE8B-BDEB6F4FF6DB}"/>
              </a:ext>
            </a:extLst>
          </p:cNvPr>
          <p:cNvSpPr txBox="1"/>
          <p:nvPr/>
        </p:nvSpPr>
        <p:spPr>
          <a:xfrm>
            <a:off x="4041056" y="6397396"/>
            <a:ext cx="4997301" cy="677108"/>
          </a:xfrm>
          <a:prstGeom prst="rect">
            <a:avLst/>
          </a:prstGeom>
          <a:noFill/>
        </p:spPr>
        <p:txBody>
          <a:bodyPr wrap="square" rtlCol="0">
            <a:spAutoFit/>
          </a:bodyPr>
          <a:lstStyle/>
          <a:p>
            <a:pPr algn="r"/>
            <a:r>
              <a:rPr lang="de-AT" sz="1900" dirty="0">
                <a:latin typeface="Gill Sans MT" panose="020B0502020104020203" pitchFamily="34" charset="0"/>
              </a:rPr>
              <a:t>Abmahnungen</a:t>
            </a:r>
          </a:p>
          <a:p>
            <a:pPr algn="r"/>
            <a:endParaRPr lang="de-AT" sz="1900" dirty="0">
              <a:latin typeface="+mj-lt"/>
            </a:endParaRPr>
          </a:p>
        </p:txBody>
      </p:sp>
      <p:pic>
        <p:nvPicPr>
          <p:cNvPr id="5" name="Inhaltsplatzhalter 4" descr="Ein Bild, das Elektronik, gelb enthält.&#10;&#10;Mit hoher Zuverlässigkeit generierte Beschreibung">
            <a:extLst>
              <a:ext uri="{FF2B5EF4-FFF2-40B4-BE49-F238E27FC236}">
                <a16:creationId xmlns:a16="http://schemas.microsoft.com/office/drawing/2014/main" id="{0A0A9539-2226-4FB4-9F71-776B2B4036BB}"/>
              </a:ext>
            </a:extLst>
          </p:cNvPr>
          <p:cNvPicPr>
            <a:picLocks noGrp="1" noChangeAspect="1"/>
          </p:cNvPicPr>
          <p:nvPr>
            <p:ph sz="half" idx="1"/>
          </p:nvPr>
        </p:nvPicPr>
        <p:blipFill rotWithShape="1">
          <a:blip r:embed="rId3" cstate="screen">
            <a:extLst>
              <a:ext uri="{28A0092B-C50C-407E-A947-70E740481C1C}">
                <a14:useLocalDpi xmlns:a14="http://schemas.microsoft.com/office/drawing/2010/main"/>
              </a:ext>
            </a:extLst>
          </a:blip>
          <a:srcRect/>
          <a:stretch/>
        </p:blipFill>
        <p:spPr>
          <a:xfrm>
            <a:off x="-2" y="-41046"/>
            <a:ext cx="9144001" cy="6438442"/>
          </a:xfrm>
        </p:spPr>
      </p:pic>
      <p:sp>
        <p:nvSpPr>
          <p:cNvPr id="2" name="Textfeld 1">
            <a:extLst>
              <a:ext uri="{FF2B5EF4-FFF2-40B4-BE49-F238E27FC236}">
                <a16:creationId xmlns:a16="http://schemas.microsoft.com/office/drawing/2014/main" id="{C9F0659F-6DBE-4E2B-B106-E5899732DE2C}"/>
              </a:ext>
            </a:extLst>
          </p:cNvPr>
          <p:cNvSpPr txBox="1"/>
          <p:nvPr/>
        </p:nvSpPr>
        <p:spPr>
          <a:xfrm>
            <a:off x="1659835" y="0"/>
            <a:ext cx="2623930" cy="5478423"/>
          </a:xfrm>
          <a:prstGeom prst="rect">
            <a:avLst/>
          </a:prstGeom>
          <a:noFill/>
        </p:spPr>
        <p:txBody>
          <a:bodyPr wrap="square" rtlCol="0">
            <a:spAutoFit/>
          </a:bodyPr>
          <a:lstStyle/>
          <a:p>
            <a:r>
              <a:rPr lang="de-AT" sz="35000" dirty="0">
                <a:latin typeface="Gill Sans MT" panose="020B0502020104020203" pitchFamily="34" charset="0"/>
              </a:rPr>
              <a:t>§</a:t>
            </a:r>
          </a:p>
        </p:txBody>
      </p:sp>
      <p:sp>
        <p:nvSpPr>
          <p:cNvPr id="3" name="Rechteck 2">
            <a:extLst>
              <a:ext uri="{FF2B5EF4-FFF2-40B4-BE49-F238E27FC236}">
                <a16:creationId xmlns:a16="http://schemas.microsoft.com/office/drawing/2014/main" id="{84FBF5FF-8D03-418D-AEB6-C30FD674405D}"/>
              </a:ext>
            </a:extLst>
          </p:cNvPr>
          <p:cNvSpPr/>
          <p:nvPr/>
        </p:nvSpPr>
        <p:spPr>
          <a:xfrm>
            <a:off x="6906648" y="6089619"/>
            <a:ext cx="2401427" cy="307777"/>
          </a:xfrm>
          <a:prstGeom prst="rect">
            <a:avLst/>
          </a:prstGeom>
        </p:spPr>
        <p:txBody>
          <a:bodyPr wrap="none">
            <a:spAutoFit/>
          </a:bodyPr>
          <a:lstStyle/>
          <a:p>
            <a:r>
              <a:rPr lang="de-DE" sz="1400" dirty="0">
                <a:solidFill>
                  <a:schemeClr val="bg1"/>
                </a:solidFill>
                <a:latin typeface="Gill Sans MT" panose="020B0502020104020203" pitchFamily="34" charset="0"/>
              </a:rPr>
              <a:t>Bild: </a:t>
            </a:r>
            <a:r>
              <a:rPr lang="de-AT" sz="14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Malte </a:t>
            </a:r>
            <a:r>
              <a:rPr lang="de-AT" sz="1400" dirty="0" err="1">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Wingen</a:t>
            </a:r>
            <a:r>
              <a:rPr lang="de-AT" sz="1400" dirty="0">
                <a:solidFill>
                  <a:schemeClr val="bg1"/>
                </a:solidFill>
                <a:latin typeface="Gill Sans MT" panose="020B0502020104020203" pitchFamily="34" charset="0"/>
              </a:rPr>
              <a:t> / </a:t>
            </a:r>
            <a:r>
              <a:rPr lang="de-DE" sz="1400" dirty="0" err="1">
                <a:solidFill>
                  <a:schemeClr val="bg1"/>
                </a:solidFill>
                <a:latin typeface="Gill Sans MT" panose="020B0502020104020203" pitchFamily="34" charset="0"/>
              </a:rPr>
              <a:t>Unsplash</a:t>
            </a:r>
            <a:endParaRPr lang="de-DE" sz="1400" dirty="0">
              <a:solidFill>
                <a:schemeClr val="bg1"/>
              </a:solidFill>
              <a:latin typeface="Gill Sans MT" panose="020B0502020104020203" pitchFamily="34" charset="0"/>
            </a:endParaRPr>
          </a:p>
        </p:txBody>
      </p:sp>
    </p:spTree>
    <p:extLst>
      <p:ext uri="{BB962C8B-B14F-4D97-AF65-F5344CB8AC3E}">
        <p14:creationId xmlns:p14="http://schemas.microsoft.com/office/powerpoint/2010/main" val="9631608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feld 9">
            <a:extLst>
              <a:ext uri="{FF2B5EF4-FFF2-40B4-BE49-F238E27FC236}">
                <a16:creationId xmlns:a16="http://schemas.microsoft.com/office/drawing/2014/main" id="{8B7947C3-3FB4-4998-917B-783B0D6BDF27}"/>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Der Einstieg beginnt früh</a:t>
            </a:r>
          </a:p>
        </p:txBody>
      </p:sp>
      <p:pic>
        <p:nvPicPr>
          <p:cNvPr id="4" name="Grafik 3">
            <a:extLst>
              <a:ext uri="{FF2B5EF4-FFF2-40B4-BE49-F238E27FC236}">
                <a16:creationId xmlns:a16="http://schemas.microsoft.com/office/drawing/2014/main" id="{15870782-E28B-4AA8-8DAC-24BD8D616CE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0" cy="6390968"/>
          </a:xfrm>
          <a:prstGeom prst="rect">
            <a:avLst/>
          </a:prstGeom>
        </p:spPr>
      </p:pic>
      <p:sp>
        <p:nvSpPr>
          <p:cNvPr id="2" name="Rechteck 1">
            <a:extLst>
              <a:ext uri="{FF2B5EF4-FFF2-40B4-BE49-F238E27FC236}">
                <a16:creationId xmlns:a16="http://schemas.microsoft.com/office/drawing/2014/main" id="{17B215DF-3B84-4C41-9DCB-11A51FA7320B}"/>
              </a:ext>
            </a:extLst>
          </p:cNvPr>
          <p:cNvSpPr/>
          <p:nvPr/>
        </p:nvSpPr>
        <p:spPr>
          <a:xfrm>
            <a:off x="6820671" y="6083191"/>
            <a:ext cx="2323328" cy="307777"/>
          </a:xfrm>
          <a:prstGeom prst="rect">
            <a:avLst/>
          </a:prstGeom>
        </p:spPr>
        <p:txBody>
          <a:bodyPr wrap="none">
            <a:spAutoFit/>
          </a:bodyPr>
          <a:lstStyle/>
          <a:p>
            <a:pPr lvl="0" defTabSz="914400">
              <a:defRPr/>
            </a:pPr>
            <a:r>
              <a:rPr lang="de-AT" sz="1400" dirty="0">
                <a:solidFill>
                  <a:schemeClr val="bg1"/>
                </a:solidFill>
                <a:latin typeface="Gill Sans MT" panose="020B0502020104020203" pitchFamily="34" charset="0"/>
              </a:rPr>
              <a:t>Bild: </a:t>
            </a:r>
            <a:r>
              <a:rPr lang="de-AT" sz="14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Hal </a:t>
            </a:r>
            <a:r>
              <a:rPr lang="de-AT" sz="1400" dirty="0" err="1">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Gatewood</a:t>
            </a:r>
            <a:r>
              <a:rPr lang="de-AT" sz="1400" dirty="0">
                <a:solidFill>
                  <a:schemeClr val="bg1"/>
                </a:solidFill>
                <a:latin typeface="Gill Sans MT" panose="020B0502020104020203" pitchFamily="34" charset="0"/>
              </a:rPr>
              <a:t>/Unsplash</a:t>
            </a:r>
          </a:p>
        </p:txBody>
      </p:sp>
    </p:spTree>
    <p:extLst>
      <p:ext uri="{BB962C8B-B14F-4D97-AF65-F5344CB8AC3E}">
        <p14:creationId xmlns:p14="http://schemas.microsoft.com/office/powerpoint/2010/main" val="37959773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F263ACEB-5860-43C8-BE8B-BDEB6F4FF6DB}"/>
              </a:ext>
            </a:extLst>
          </p:cNvPr>
          <p:cNvSpPr txBox="1"/>
          <p:nvPr/>
        </p:nvSpPr>
        <p:spPr>
          <a:xfrm>
            <a:off x="4082788" y="6403408"/>
            <a:ext cx="4997301" cy="677108"/>
          </a:xfrm>
          <a:prstGeom prst="rect">
            <a:avLst/>
          </a:prstGeom>
          <a:noFill/>
        </p:spPr>
        <p:txBody>
          <a:bodyPr wrap="square" rtlCol="0">
            <a:spAutoFit/>
          </a:bodyPr>
          <a:lstStyle/>
          <a:p>
            <a:pPr algn="r"/>
            <a:r>
              <a:rPr lang="de-AT" sz="1900" dirty="0">
                <a:latin typeface="Gill Sans MT" panose="020B0502020104020203" pitchFamily="34" charset="0"/>
              </a:rPr>
              <a:t>Abmahnungen</a:t>
            </a:r>
          </a:p>
          <a:p>
            <a:pPr algn="r"/>
            <a:endParaRPr lang="de-AT" sz="1900" dirty="0">
              <a:latin typeface="+mj-lt"/>
            </a:endParaRPr>
          </a:p>
        </p:txBody>
      </p:sp>
      <p:sp>
        <p:nvSpPr>
          <p:cNvPr id="7" name="Inhaltsplatzhalter 2">
            <a:extLst>
              <a:ext uri="{FF2B5EF4-FFF2-40B4-BE49-F238E27FC236}">
                <a16:creationId xmlns:a16="http://schemas.microsoft.com/office/drawing/2014/main" id="{C6FCA34D-40E1-41B5-BB73-62B7AAF32B9A}"/>
              </a:ext>
            </a:extLst>
          </p:cNvPr>
          <p:cNvSpPr txBox="1">
            <a:spLocks/>
          </p:cNvSpPr>
          <p:nvPr/>
        </p:nvSpPr>
        <p:spPr>
          <a:xfrm>
            <a:off x="371929" y="5025571"/>
            <a:ext cx="7886700" cy="4620639"/>
          </a:xfrm>
          <a:prstGeom prst="rect">
            <a:avLst/>
          </a:prstGeom>
        </p:spPr>
        <p:txBody>
          <a:bodyPr vert="horz" lIns="91440" tIns="45720" rIns="91440" bIns="45720" rtlCol="0">
            <a:normAutofit/>
          </a:bodyPr>
          <a:lstStyle>
            <a:lvl1pPr marL="514350" indent="-514350" algn="l" defTabSz="914400" rtl="0" eaLnBrk="1" latinLnBrk="0" hangingPunct="1">
              <a:lnSpc>
                <a:spcPct val="90000"/>
              </a:lnSpc>
              <a:spcBef>
                <a:spcPts val="1000"/>
              </a:spcBef>
              <a:buClr>
                <a:srgbClr val="F39200"/>
              </a:buClr>
              <a:buFontTx/>
              <a:buBlip>
                <a:blip r:embed="rId3"/>
              </a:buBlip>
              <a:defRPr sz="1800" kern="1200">
                <a:solidFill>
                  <a:srgbClr val="434F55"/>
                </a:solidFill>
                <a:latin typeface="+mj-lt"/>
                <a:ea typeface="+mn-ea"/>
                <a:cs typeface="+mn-cs"/>
              </a:defRPr>
            </a:lvl1pPr>
            <a:lvl2pPr marL="896938" indent="-439738"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2pPr>
            <a:lvl3pPr marL="1371600" indent="-4572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3pPr>
            <a:lvl4pPr marL="1600200" indent="-2286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4pPr>
            <a:lvl5pPr marL="2057400" indent="-2286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endParaRPr lang="de-DE" sz="2000" dirty="0">
              <a:solidFill>
                <a:schemeClr val="bg1"/>
              </a:solidFill>
            </a:endParaRPr>
          </a:p>
          <a:p>
            <a:endParaRPr lang="de-DE" sz="2000" dirty="0">
              <a:solidFill>
                <a:schemeClr val="bg1"/>
              </a:solidFill>
            </a:endParaRPr>
          </a:p>
        </p:txBody>
      </p:sp>
      <p:sp>
        <p:nvSpPr>
          <p:cNvPr id="9" name="Rechteck 8">
            <a:extLst>
              <a:ext uri="{FF2B5EF4-FFF2-40B4-BE49-F238E27FC236}">
                <a16:creationId xmlns:a16="http://schemas.microsoft.com/office/drawing/2014/main" id="{84C7237B-B17E-466F-B984-87155F994087}"/>
              </a:ext>
            </a:extLst>
          </p:cNvPr>
          <p:cNvSpPr/>
          <p:nvPr/>
        </p:nvSpPr>
        <p:spPr>
          <a:xfrm>
            <a:off x="595500" y="1106107"/>
            <a:ext cx="7605264" cy="1724653"/>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solidFill>
                  <a:schemeClr val="tx1"/>
                </a:solidFill>
                <a:latin typeface="Gill Sans MT" panose="020B0502020104020203" pitchFamily="34" charset="0"/>
              </a:rPr>
              <a:t>Welche Motive sind geschützt?</a:t>
            </a:r>
            <a:endParaRPr lang="de-AT" sz="2000" b="1" dirty="0">
              <a:solidFill>
                <a:schemeClr val="tx1"/>
              </a:solidFill>
              <a:latin typeface="Gill Sans MT" panose="020B0502020104020203" pitchFamily="34" charset="0"/>
            </a:endParaRPr>
          </a:p>
          <a:p>
            <a:r>
              <a:rPr lang="de-DE" sz="2000" dirty="0">
                <a:solidFill>
                  <a:schemeClr val="tx1"/>
                </a:solidFill>
                <a:latin typeface="Gill Sans MT" panose="020B0502020104020203" pitchFamily="34" charset="0"/>
              </a:rPr>
              <a:t>Das Urheberrecht schützt </a:t>
            </a:r>
            <a:r>
              <a:rPr lang="de-DE" sz="2000" b="1" dirty="0">
                <a:solidFill>
                  <a:schemeClr val="tx1"/>
                </a:solidFill>
                <a:latin typeface="Gill Sans MT" panose="020B0502020104020203" pitchFamily="34" charset="0"/>
              </a:rPr>
              <a:t>alle Motive</a:t>
            </a:r>
            <a:r>
              <a:rPr lang="de-DE" sz="2000" dirty="0">
                <a:solidFill>
                  <a:schemeClr val="tx1"/>
                </a:solidFill>
                <a:latin typeface="Gill Sans MT" panose="020B0502020104020203" pitchFamily="34" charset="0"/>
              </a:rPr>
              <a:t>, auch wenn am Bild nur eine weiße Wand, Wiesenblumen oder der blaue Himmel zu sehen ist. Es kommt nicht auf das Motiv oder die Professionalität des Fotos an – auch wackelige Handyfotos sind urheberrechtlich geschützt!</a:t>
            </a:r>
          </a:p>
        </p:txBody>
      </p:sp>
      <p:sp>
        <p:nvSpPr>
          <p:cNvPr id="11" name="Rechteck 10">
            <a:extLst>
              <a:ext uri="{FF2B5EF4-FFF2-40B4-BE49-F238E27FC236}">
                <a16:creationId xmlns:a16="http://schemas.microsoft.com/office/drawing/2014/main" id="{46539829-07E1-41F4-8494-C3504577B7EA}"/>
              </a:ext>
            </a:extLst>
          </p:cNvPr>
          <p:cNvSpPr/>
          <p:nvPr/>
        </p:nvSpPr>
        <p:spPr>
          <a:xfrm>
            <a:off x="595500" y="2987479"/>
            <a:ext cx="7605264" cy="227327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solidFill>
                  <a:schemeClr val="tx1"/>
                </a:solidFill>
                <a:latin typeface="Gill Sans MT" panose="020B0502020104020203" pitchFamily="34" charset="0"/>
              </a:rPr>
              <a:t>Was sind Abmahnungen?</a:t>
            </a:r>
            <a:endParaRPr lang="de-AT" sz="2000" b="1" dirty="0">
              <a:solidFill>
                <a:schemeClr val="tx1"/>
              </a:solidFill>
              <a:latin typeface="Gill Sans MT" panose="020B0502020104020203" pitchFamily="34" charset="0"/>
            </a:endParaRPr>
          </a:p>
          <a:p>
            <a:r>
              <a:rPr lang="de-DE" sz="2000" dirty="0">
                <a:solidFill>
                  <a:schemeClr val="tx1"/>
                </a:solidFill>
                <a:latin typeface="Gill Sans MT" panose="020B0502020104020203" pitchFamily="34" charset="0"/>
              </a:rPr>
              <a:t>Werden im Internet Urheberrechte verletzt, kann die/der </a:t>
            </a:r>
            <a:r>
              <a:rPr lang="de-DE" sz="2000" dirty="0" err="1">
                <a:solidFill>
                  <a:schemeClr val="tx1"/>
                </a:solidFill>
                <a:latin typeface="Gill Sans MT" panose="020B0502020104020203" pitchFamily="34" charset="0"/>
              </a:rPr>
              <a:t>RechteinhaberIn</a:t>
            </a:r>
            <a:r>
              <a:rPr lang="de-DE" sz="2000" dirty="0">
                <a:solidFill>
                  <a:schemeClr val="tx1"/>
                </a:solidFill>
                <a:latin typeface="Gill Sans MT" panose="020B0502020104020203" pitchFamily="34" charset="0"/>
              </a:rPr>
              <a:t> (oder deren Anwältin/Anwalt) eine Abmahnung per Post schicken. Nehmen Sie </a:t>
            </a:r>
            <a:r>
              <a:rPr lang="de-DE" sz="2000" b="1" dirty="0">
                <a:solidFill>
                  <a:schemeClr val="tx1"/>
                </a:solidFill>
                <a:latin typeface="Gill Sans MT" panose="020B0502020104020203" pitchFamily="34" charset="0"/>
              </a:rPr>
              <a:t>solche Abmahnungen unbedingt ernst</a:t>
            </a:r>
            <a:r>
              <a:rPr lang="de-DE" sz="2000" dirty="0">
                <a:solidFill>
                  <a:schemeClr val="tx1"/>
                </a:solidFill>
                <a:latin typeface="Gill Sans MT" panose="020B0502020104020203" pitchFamily="34" charset="0"/>
              </a:rPr>
              <a:t> und lassen Sie sich beraten, etwa von der Internet Ombudsstelle (</a:t>
            </a:r>
            <a:r>
              <a:rPr lang="de-DE" sz="2000" dirty="0">
                <a:solidFill>
                  <a:schemeClr val="tx1"/>
                </a:solidFill>
                <a:latin typeface="Gill Sans MT" panose="020B0502020104020203" pitchFamily="34" charset="0"/>
                <a:hlinkClick r:id="rId4"/>
              </a:rPr>
              <a:t>www.ombudsstelle.at</a:t>
            </a:r>
            <a:r>
              <a:rPr lang="de-DE" sz="2000" dirty="0">
                <a:solidFill>
                  <a:schemeClr val="tx1"/>
                </a:solidFill>
                <a:latin typeface="Gill Sans MT" panose="020B0502020104020203" pitchFamily="34" charset="0"/>
              </a:rPr>
              <a:t>).</a:t>
            </a:r>
          </a:p>
        </p:txBody>
      </p:sp>
    </p:spTree>
    <p:extLst>
      <p:ext uri="{BB962C8B-B14F-4D97-AF65-F5344CB8AC3E}">
        <p14:creationId xmlns:p14="http://schemas.microsoft.com/office/powerpoint/2010/main" val="8145861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F263ACEB-5860-43C8-BE8B-BDEB6F4FF6DB}"/>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Was sagt das Gesetz?</a:t>
            </a:r>
            <a:endParaRPr lang="de-AT" sz="1900" dirty="0">
              <a:latin typeface="+mj-lt"/>
            </a:endParaRPr>
          </a:p>
        </p:txBody>
      </p:sp>
      <p:pic>
        <p:nvPicPr>
          <p:cNvPr id="4" name="Grafik 3" descr="Ein Bild, das Werkzeug, Hammer enthält.&#10;&#10;Mit hoher Zuverlässigkeit generierte Beschreibung">
            <a:extLst>
              <a:ext uri="{FF2B5EF4-FFF2-40B4-BE49-F238E27FC236}">
                <a16:creationId xmlns:a16="http://schemas.microsoft.com/office/drawing/2014/main" id="{BB3E3681-0607-4336-84DE-505E6DB3C39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0" cy="6438442"/>
          </a:xfrm>
          <a:prstGeom prst="rect">
            <a:avLst/>
          </a:prstGeom>
        </p:spPr>
      </p:pic>
      <p:sp>
        <p:nvSpPr>
          <p:cNvPr id="2" name="Rechteck 1">
            <a:extLst>
              <a:ext uri="{FF2B5EF4-FFF2-40B4-BE49-F238E27FC236}">
                <a16:creationId xmlns:a16="http://schemas.microsoft.com/office/drawing/2014/main" id="{C9AB051D-B6E2-4B21-99D9-D212DCCD6A2B}"/>
              </a:ext>
            </a:extLst>
          </p:cNvPr>
          <p:cNvSpPr/>
          <p:nvPr/>
        </p:nvSpPr>
        <p:spPr>
          <a:xfrm>
            <a:off x="7403286" y="6130665"/>
            <a:ext cx="1816331" cy="307777"/>
          </a:xfrm>
          <a:prstGeom prst="rect">
            <a:avLst/>
          </a:prstGeom>
        </p:spPr>
        <p:txBody>
          <a:bodyPr wrap="none">
            <a:spAutoFit/>
          </a:bodyPr>
          <a:lstStyle/>
          <a:p>
            <a:r>
              <a:rPr lang="de-AT" sz="1400" dirty="0">
                <a:latin typeface="Gill Sans MT" panose="020B0502020104020203" pitchFamily="34" charset="0"/>
              </a:rPr>
              <a:t>Bild: </a:t>
            </a:r>
            <a:r>
              <a:rPr lang="de-AT" sz="1400" dirty="0">
                <a:latin typeface="Gill Sans MT" panose="020B0502020104020203" pitchFamily="34" charset="0"/>
                <a:hlinkClick r:id="rId4">
                  <a:extLst>
                    <a:ext uri="{A12FA001-AC4F-418D-AE19-62706E023703}">
                      <ahyp:hlinkClr xmlns:ahyp="http://schemas.microsoft.com/office/drawing/2018/hyperlinkcolor" val="tx"/>
                    </a:ext>
                  </a:extLst>
                </a:hlinkClick>
              </a:rPr>
              <a:t>qimono</a:t>
            </a:r>
            <a:r>
              <a:rPr lang="de-AT" sz="1400" dirty="0">
                <a:latin typeface="Gill Sans MT" panose="020B0502020104020203" pitchFamily="34" charset="0"/>
              </a:rPr>
              <a:t> / </a:t>
            </a:r>
            <a:r>
              <a:rPr lang="de-AT" sz="1400" dirty="0" err="1">
                <a:latin typeface="Gill Sans MT" panose="020B0502020104020203" pitchFamily="34" charset="0"/>
              </a:rPr>
              <a:t>Pixabay</a:t>
            </a:r>
            <a:endParaRPr lang="de-AT" sz="1400" dirty="0">
              <a:latin typeface="Gill Sans MT" panose="020B0502020104020203" pitchFamily="34" charset="0"/>
            </a:endParaRPr>
          </a:p>
        </p:txBody>
      </p:sp>
    </p:spTree>
    <p:extLst>
      <p:ext uri="{BB962C8B-B14F-4D97-AF65-F5344CB8AC3E}">
        <p14:creationId xmlns:p14="http://schemas.microsoft.com/office/powerpoint/2010/main" val="12229911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F263ACEB-5860-43C8-BE8B-BDEB6F4FF6DB}"/>
              </a:ext>
            </a:extLst>
          </p:cNvPr>
          <p:cNvSpPr txBox="1"/>
          <p:nvPr/>
        </p:nvSpPr>
        <p:spPr>
          <a:xfrm>
            <a:off x="3971548" y="6423259"/>
            <a:ext cx="4997301" cy="384721"/>
          </a:xfrm>
          <a:prstGeom prst="rect">
            <a:avLst/>
          </a:prstGeom>
          <a:noFill/>
        </p:spPr>
        <p:txBody>
          <a:bodyPr wrap="square" rtlCol="0">
            <a:spAutoFit/>
          </a:bodyPr>
          <a:lstStyle/>
          <a:p>
            <a:pPr algn="r"/>
            <a:r>
              <a:rPr lang="de-AT" sz="1900" dirty="0">
                <a:latin typeface="Gill Sans MT" panose="020B0502020104020203" pitchFamily="34" charset="0"/>
              </a:rPr>
              <a:t>Was sagt das Gesetz?</a:t>
            </a:r>
            <a:endParaRPr lang="de-AT" sz="1900" dirty="0">
              <a:latin typeface="+mj-lt"/>
            </a:endParaRPr>
          </a:p>
        </p:txBody>
      </p:sp>
      <p:sp>
        <p:nvSpPr>
          <p:cNvPr id="8" name="Rechteck 7">
            <a:extLst>
              <a:ext uri="{FF2B5EF4-FFF2-40B4-BE49-F238E27FC236}">
                <a16:creationId xmlns:a16="http://schemas.microsoft.com/office/drawing/2014/main" id="{FE30797A-5896-4FA7-9E76-34031656B928}"/>
              </a:ext>
            </a:extLst>
          </p:cNvPr>
          <p:cNvSpPr/>
          <p:nvPr/>
        </p:nvSpPr>
        <p:spPr>
          <a:xfrm>
            <a:off x="711009" y="434741"/>
            <a:ext cx="7721982" cy="43678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hangingPunct="0">
              <a:spcBef>
                <a:spcPct val="50000"/>
              </a:spcBef>
            </a:pPr>
            <a:r>
              <a:rPr lang="de-DE" dirty="0">
                <a:solidFill>
                  <a:schemeClr val="tx1"/>
                </a:solidFill>
                <a:latin typeface="Gill Sans MT" panose="020B0502020104020203" pitchFamily="34" charset="0"/>
              </a:rPr>
              <a:t>Recht am eigenen Bild, </a:t>
            </a:r>
            <a:r>
              <a:rPr lang="de-DE" dirty="0" err="1">
                <a:solidFill>
                  <a:schemeClr val="tx1"/>
                </a:solidFill>
                <a:latin typeface="Gill Sans MT" panose="020B0502020104020203" pitchFamily="34" charset="0"/>
              </a:rPr>
              <a:t>Bildnisschutz</a:t>
            </a:r>
            <a:r>
              <a:rPr lang="de-DE" dirty="0">
                <a:solidFill>
                  <a:schemeClr val="tx1"/>
                </a:solidFill>
                <a:latin typeface="Gill Sans MT" panose="020B0502020104020203" pitchFamily="34" charset="0"/>
              </a:rPr>
              <a:t> (§ 78 UrhG)</a:t>
            </a:r>
          </a:p>
        </p:txBody>
      </p:sp>
      <p:sp>
        <p:nvSpPr>
          <p:cNvPr id="9" name="Rechteck 8">
            <a:extLst>
              <a:ext uri="{FF2B5EF4-FFF2-40B4-BE49-F238E27FC236}">
                <a16:creationId xmlns:a16="http://schemas.microsoft.com/office/drawing/2014/main" id="{D7F7A596-184C-49D2-83B8-03463503F710}"/>
              </a:ext>
            </a:extLst>
          </p:cNvPr>
          <p:cNvSpPr/>
          <p:nvPr/>
        </p:nvSpPr>
        <p:spPr>
          <a:xfrm>
            <a:off x="711009" y="1007360"/>
            <a:ext cx="7721982" cy="43678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dirty="0">
                <a:solidFill>
                  <a:schemeClr val="tx1"/>
                </a:solidFill>
                <a:latin typeface="Gill Sans MT" panose="020B0502020104020203" pitchFamily="34" charset="0"/>
              </a:rPr>
              <a:t>Pornographische Darstellung Minderjähriger (§ 207a StGB)</a:t>
            </a:r>
          </a:p>
        </p:txBody>
      </p:sp>
      <p:sp>
        <p:nvSpPr>
          <p:cNvPr id="10" name="Rechteck 9">
            <a:extLst>
              <a:ext uri="{FF2B5EF4-FFF2-40B4-BE49-F238E27FC236}">
                <a16:creationId xmlns:a16="http://schemas.microsoft.com/office/drawing/2014/main" id="{B4C11B98-3773-40A8-A85E-C69AC0F9EA54}"/>
              </a:ext>
            </a:extLst>
          </p:cNvPr>
          <p:cNvSpPr/>
          <p:nvPr/>
        </p:nvSpPr>
        <p:spPr>
          <a:xfrm>
            <a:off x="711009" y="1582013"/>
            <a:ext cx="7721982" cy="43678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dirty="0">
                <a:solidFill>
                  <a:schemeClr val="tx1"/>
                </a:solidFill>
                <a:latin typeface="Gill Sans MT" panose="020B0502020104020203" pitchFamily="34" charset="0"/>
              </a:rPr>
              <a:t>Datenverwendung in Schädigungsabsicht (§ 51 DSG)</a:t>
            </a:r>
          </a:p>
        </p:txBody>
      </p:sp>
      <p:sp>
        <p:nvSpPr>
          <p:cNvPr id="11" name="Rechteck 10">
            <a:extLst>
              <a:ext uri="{FF2B5EF4-FFF2-40B4-BE49-F238E27FC236}">
                <a16:creationId xmlns:a16="http://schemas.microsoft.com/office/drawing/2014/main" id="{A032A5C3-5786-463B-81CF-224247E8242F}"/>
              </a:ext>
            </a:extLst>
          </p:cNvPr>
          <p:cNvSpPr/>
          <p:nvPr/>
        </p:nvSpPr>
        <p:spPr>
          <a:xfrm>
            <a:off x="711009" y="2195292"/>
            <a:ext cx="7721982" cy="43678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dirty="0">
                <a:solidFill>
                  <a:schemeClr val="tx1"/>
                </a:solidFill>
                <a:latin typeface="Gill Sans MT" panose="020B0502020104020203" pitchFamily="34" charset="0"/>
              </a:rPr>
              <a:t>Verleumdung (§ 297 StGB)</a:t>
            </a:r>
          </a:p>
        </p:txBody>
      </p:sp>
      <p:sp>
        <p:nvSpPr>
          <p:cNvPr id="12" name="Rechteck 11">
            <a:extLst>
              <a:ext uri="{FF2B5EF4-FFF2-40B4-BE49-F238E27FC236}">
                <a16:creationId xmlns:a16="http://schemas.microsoft.com/office/drawing/2014/main" id="{0E75667C-492E-4972-9F6C-8C3943CAA2F4}"/>
              </a:ext>
            </a:extLst>
          </p:cNvPr>
          <p:cNvSpPr/>
          <p:nvPr/>
        </p:nvSpPr>
        <p:spPr>
          <a:xfrm>
            <a:off x="711009" y="2755633"/>
            <a:ext cx="7721982" cy="43678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dirty="0">
                <a:solidFill>
                  <a:schemeClr val="tx1"/>
                </a:solidFill>
                <a:latin typeface="Gill Sans MT" panose="020B0502020104020203" pitchFamily="34" charset="0"/>
              </a:rPr>
              <a:t>Kreditschädigung (§ 152 StGB)</a:t>
            </a:r>
          </a:p>
        </p:txBody>
      </p:sp>
      <p:sp>
        <p:nvSpPr>
          <p:cNvPr id="13" name="Rechteck 12">
            <a:extLst>
              <a:ext uri="{FF2B5EF4-FFF2-40B4-BE49-F238E27FC236}">
                <a16:creationId xmlns:a16="http://schemas.microsoft.com/office/drawing/2014/main" id="{D0537839-0CE2-4660-AB14-B01A2FB5A5DA}"/>
              </a:ext>
            </a:extLst>
          </p:cNvPr>
          <p:cNvSpPr/>
          <p:nvPr/>
        </p:nvSpPr>
        <p:spPr>
          <a:xfrm>
            <a:off x="711009" y="3319842"/>
            <a:ext cx="7721982" cy="43678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dirty="0">
                <a:solidFill>
                  <a:schemeClr val="tx1"/>
                </a:solidFill>
                <a:latin typeface="Gill Sans MT" panose="020B0502020104020203" pitchFamily="34" charset="0"/>
              </a:rPr>
              <a:t>Nötigung, auch durch Zugänglichmachen von Tatsachen und Bildern (§ 105 StGB)</a:t>
            </a:r>
          </a:p>
        </p:txBody>
      </p:sp>
      <p:sp>
        <p:nvSpPr>
          <p:cNvPr id="14" name="Rechteck 13">
            <a:extLst>
              <a:ext uri="{FF2B5EF4-FFF2-40B4-BE49-F238E27FC236}">
                <a16:creationId xmlns:a16="http://schemas.microsoft.com/office/drawing/2014/main" id="{9D501D39-2FDE-43DB-A3EF-8CC8335059AB}"/>
              </a:ext>
            </a:extLst>
          </p:cNvPr>
          <p:cNvSpPr/>
          <p:nvPr/>
        </p:nvSpPr>
        <p:spPr>
          <a:xfrm>
            <a:off x="711009" y="3890865"/>
            <a:ext cx="7721982" cy="43678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dirty="0">
                <a:solidFill>
                  <a:schemeClr val="tx1"/>
                </a:solidFill>
                <a:latin typeface="Gill Sans MT" panose="020B0502020104020203" pitchFamily="34" charset="0"/>
              </a:rPr>
              <a:t>Stalking, Beharrliche Verfolgung (§ 107aStGB)</a:t>
            </a:r>
          </a:p>
        </p:txBody>
      </p:sp>
      <p:sp>
        <p:nvSpPr>
          <p:cNvPr id="15" name="Rechteck 14">
            <a:extLst>
              <a:ext uri="{FF2B5EF4-FFF2-40B4-BE49-F238E27FC236}">
                <a16:creationId xmlns:a16="http://schemas.microsoft.com/office/drawing/2014/main" id="{5BB59308-3C3C-4B38-B45A-7FACE38F045B}"/>
              </a:ext>
            </a:extLst>
          </p:cNvPr>
          <p:cNvSpPr/>
          <p:nvPr/>
        </p:nvSpPr>
        <p:spPr>
          <a:xfrm>
            <a:off x="711009" y="5043333"/>
            <a:ext cx="7721982" cy="43678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dirty="0">
                <a:solidFill>
                  <a:schemeClr val="tx1"/>
                </a:solidFill>
                <a:latin typeface="Gill Sans MT" panose="020B0502020104020203" pitchFamily="34" charset="0"/>
              </a:rPr>
              <a:t>Beleidigung (§ 115 StGB)</a:t>
            </a:r>
          </a:p>
        </p:txBody>
      </p:sp>
      <p:sp>
        <p:nvSpPr>
          <p:cNvPr id="16" name="Rechteck 15">
            <a:extLst>
              <a:ext uri="{FF2B5EF4-FFF2-40B4-BE49-F238E27FC236}">
                <a16:creationId xmlns:a16="http://schemas.microsoft.com/office/drawing/2014/main" id="{5F345BFE-07D3-457D-A5FE-D239A382BDB0}"/>
              </a:ext>
            </a:extLst>
          </p:cNvPr>
          <p:cNvSpPr/>
          <p:nvPr/>
        </p:nvSpPr>
        <p:spPr>
          <a:xfrm>
            <a:off x="711009" y="4482721"/>
            <a:ext cx="7721982" cy="43678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dirty="0">
                <a:solidFill>
                  <a:schemeClr val="tx1"/>
                </a:solidFill>
                <a:latin typeface="Gill Sans MT" panose="020B0502020104020203" pitchFamily="34" charset="0"/>
              </a:rPr>
              <a:t>Cyber-Mobbing (§ 107c StGB)</a:t>
            </a:r>
          </a:p>
        </p:txBody>
      </p:sp>
      <p:sp>
        <p:nvSpPr>
          <p:cNvPr id="17" name="Rechteck 16">
            <a:extLst>
              <a:ext uri="{FF2B5EF4-FFF2-40B4-BE49-F238E27FC236}">
                <a16:creationId xmlns:a16="http://schemas.microsoft.com/office/drawing/2014/main" id="{7A54234B-7E7F-48B5-B3B6-2E91647CD5E8}"/>
              </a:ext>
            </a:extLst>
          </p:cNvPr>
          <p:cNvSpPr/>
          <p:nvPr/>
        </p:nvSpPr>
        <p:spPr>
          <a:xfrm>
            <a:off x="711009" y="5626105"/>
            <a:ext cx="7721982" cy="43678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dirty="0">
                <a:solidFill>
                  <a:schemeClr val="tx1"/>
                </a:solidFill>
                <a:latin typeface="Gill Sans MT" panose="020B0502020104020203" pitchFamily="34" charset="0"/>
              </a:rPr>
              <a:t>Üble Nachrede (§ 111 StGB)</a:t>
            </a:r>
          </a:p>
        </p:txBody>
      </p:sp>
    </p:spTree>
    <p:extLst>
      <p:ext uri="{BB962C8B-B14F-4D97-AF65-F5344CB8AC3E}">
        <p14:creationId xmlns:p14="http://schemas.microsoft.com/office/powerpoint/2010/main" val="41923184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2">
            <a:extLst>
              <a:ext uri="{FF2B5EF4-FFF2-40B4-BE49-F238E27FC236}">
                <a16:creationId xmlns:a16="http://schemas.microsoft.com/office/drawing/2014/main" id="{3D57243D-1361-4141-8422-FA61F4985105}"/>
              </a:ext>
            </a:extLst>
          </p:cNvPr>
          <p:cNvSpPr txBox="1">
            <a:spLocks/>
          </p:cNvSpPr>
          <p:nvPr/>
        </p:nvSpPr>
        <p:spPr>
          <a:xfrm>
            <a:off x="653365" y="1423480"/>
            <a:ext cx="7886700" cy="4620639"/>
          </a:xfrm>
          <a:prstGeom prst="rect">
            <a:avLst/>
          </a:prstGeom>
        </p:spPr>
        <p:txBody>
          <a:bodyPr vert="horz" lIns="91440" tIns="45720" rIns="91440" bIns="45720" rtlCol="0">
            <a:normAutofit/>
          </a:bodyPr>
          <a:lstStyle>
            <a:lvl1pPr marL="514350" indent="-514350" algn="l" defTabSz="914400" rtl="0" eaLnBrk="1" latinLnBrk="0" hangingPunct="1">
              <a:lnSpc>
                <a:spcPct val="90000"/>
              </a:lnSpc>
              <a:spcBef>
                <a:spcPts val="1000"/>
              </a:spcBef>
              <a:buClr>
                <a:srgbClr val="F39200"/>
              </a:buClr>
              <a:buFontTx/>
              <a:buBlip>
                <a:blip r:embed="rId3"/>
              </a:buBlip>
              <a:defRPr sz="1800" kern="1200">
                <a:solidFill>
                  <a:srgbClr val="434F55"/>
                </a:solidFill>
                <a:latin typeface="+mj-lt"/>
                <a:ea typeface="+mn-ea"/>
                <a:cs typeface="+mn-cs"/>
              </a:defRPr>
            </a:lvl1pPr>
            <a:lvl2pPr marL="896938" indent="-439738"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2pPr>
            <a:lvl3pPr marL="1371600" indent="-4572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3pPr>
            <a:lvl4pPr marL="1600200" indent="-2286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4pPr>
            <a:lvl5pPr marL="2057400" indent="-2286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endParaRPr lang="de-AT" dirty="0">
              <a:solidFill>
                <a:schemeClr val="bg1"/>
              </a:solidFill>
            </a:endParaRPr>
          </a:p>
        </p:txBody>
      </p:sp>
      <p:sp>
        <p:nvSpPr>
          <p:cNvPr id="14" name="Inhaltsplatzhalter 2">
            <a:extLst>
              <a:ext uri="{FF2B5EF4-FFF2-40B4-BE49-F238E27FC236}">
                <a16:creationId xmlns:a16="http://schemas.microsoft.com/office/drawing/2014/main" id="{B4706924-A7C4-433A-BC99-229DB965746F}"/>
              </a:ext>
            </a:extLst>
          </p:cNvPr>
          <p:cNvSpPr txBox="1">
            <a:spLocks/>
          </p:cNvSpPr>
          <p:nvPr/>
        </p:nvSpPr>
        <p:spPr>
          <a:xfrm>
            <a:off x="805765" y="0"/>
            <a:ext cx="7886700" cy="6438442"/>
          </a:xfrm>
          <a:prstGeom prst="rect">
            <a:avLst/>
          </a:prstGeom>
        </p:spPr>
        <p:txBody>
          <a:bodyPr vert="horz" lIns="91440" tIns="45720" rIns="91440" bIns="45720" rtlCol="0" anchor="ctr">
            <a:normAutofit/>
          </a:bodyPr>
          <a:lstStyle>
            <a:lvl1pPr marL="514350" indent="-514350" algn="l" defTabSz="914400" rtl="0" eaLnBrk="1" latinLnBrk="0" hangingPunct="1">
              <a:lnSpc>
                <a:spcPct val="90000"/>
              </a:lnSpc>
              <a:spcBef>
                <a:spcPts val="1000"/>
              </a:spcBef>
              <a:buClr>
                <a:srgbClr val="F39200"/>
              </a:buClr>
              <a:buFontTx/>
              <a:buBlip>
                <a:blip r:embed="rId3"/>
              </a:buBlip>
              <a:defRPr sz="1800" kern="1200">
                <a:solidFill>
                  <a:srgbClr val="434F55"/>
                </a:solidFill>
                <a:latin typeface="+mj-lt"/>
                <a:ea typeface="+mn-ea"/>
                <a:cs typeface="+mn-cs"/>
              </a:defRPr>
            </a:lvl1pPr>
            <a:lvl2pPr marL="896938" indent="-439738"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2pPr>
            <a:lvl3pPr marL="1371600" indent="-4572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3pPr>
            <a:lvl4pPr marL="1600200" indent="-2286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4pPr>
            <a:lvl5pPr marL="2057400" indent="-2286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AT" sz="2800" dirty="0">
                <a:solidFill>
                  <a:schemeClr val="tx1"/>
                </a:solidFill>
                <a:latin typeface="Gill Sans MT" panose="020B0502020104020203" pitchFamily="34" charset="0"/>
              </a:rPr>
              <a:t>Das </a:t>
            </a:r>
            <a:r>
              <a:rPr lang="de-AT" sz="2800" b="1" dirty="0">
                <a:solidFill>
                  <a:schemeClr val="tx1"/>
                </a:solidFill>
                <a:latin typeface="Gill Sans MT" panose="020B0502020104020203" pitchFamily="34" charset="0"/>
              </a:rPr>
              <a:t>größte Risiko </a:t>
            </a:r>
            <a:r>
              <a:rPr lang="de-AT" sz="2800" dirty="0">
                <a:solidFill>
                  <a:schemeClr val="tx1"/>
                </a:solidFill>
                <a:latin typeface="Gill Sans MT" panose="020B0502020104020203" pitchFamily="34" charset="0"/>
              </a:rPr>
              <a:t>von Internet, Tablet und Smartphone für unsere Kinder ist, ihnen den Zugang zu verweigern!</a:t>
            </a:r>
            <a:endParaRPr lang="de-AT" sz="1600" dirty="0">
              <a:solidFill>
                <a:schemeClr val="tx1"/>
              </a:solidFill>
              <a:latin typeface="Gill Sans MT" panose="020B0502020104020203" pitchFamily="34" charset="0"/>
            </a:endParaRPr>
          </a:p>
        </p:txBody>
      </p:sp>
    </p:spTree>
    <p:extLst>
      <p:ext uri="{BB962C8B-B14F-4D97-AF65-F5344CB8AC3E}">
        <p14:creationId xmlns:p14="http://schemas.microsoft.com/office/powerpoint/2010/main" val="1335755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7" name="Gruppieren 46"/>
          <p:cNvGrpSpPr/>
          <p:nvPr/>
        </p:nvGrpSpPr>
        <p:grpSpPr>
          <a:xfrm>
            <a:off x="6097420" y="3437768"/>
            <a:ext cx="2700003" cy="2376000"/>
            <a:chOff x="6284715" y="3822903"/>
            <a:chExt cx="2700003" cy="2376000"/>
          </a:xfrm>
        </p:grpSpPr>
        <p:sp>
          <p:nvSpPr>
            <p:cNvPr id="18" name="Rechteck 17">
              <a:hlinkClick r:id="rId3"/>
            </p:cNvPr>
            <p:cNvSpPr/>
            <p:nvPr/>
          </p:nvSpPr>
          <p:spPr>
            <a:xfrm>
              <a:off x="6284718" y="3822903"/>
              <a:ext cx="2700000" cy="2376000"/>
            </a:xfrm>
            <a:prstGeom prst="rect">
              <a:avLst/>
            </a:prstGeom>
            <a:solidFill>
              <a:srgbClr val="969696">
                <a:alpha val="69804"/>
              </a:srgbClr>
            </a:solidFill>
            <a:ln w="317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solidFill>
                  <a:srgbClr val="434F55"/>
                </a:solidFill>
                <a:latin typeface="Gill Sans MT" panose="020B0502020104020203" pitchFamily="34" charset="0"/>
              </a:endParaRPr>
            </a:p>
          </p:txBody>
        </p:sp>
        <p:sp>
          <p:nvSpPr>
            <p:cNvPr id="45" name="Textfeld 44">
              <a:hlinkClick r:id="rId3"/>
            </p:cNvPr>
            <p:cNvSpPr txBox="1"/>
            <p:nvPr/>
          </p:nvSpPr>
          <p:spPr>
            <a:xfrm>
              <a:off x="6284715" y="5526618"/>
              <a:ext cx="2690009" cy="584775"/>
            </a:xfrm>
            <a:prstGeom prst="rect">
              <a:avLst/>
            </a:prstGeom>
            <a:noFill/>
          </p:spPr>
          <p:txBody>
            <a:bodyPr wrap="square" rtlCol="0">
              <a:spAutoFit/>
            </a:bodyPr>
            <a:lstStyle/>
            <a:p>
              <a:pPr algn="ctr"/>
              <a:r>
                <a:rPr lang="de-AT" sz="1600" dirty="0">
                  <a:solidFill>
                    <a:schemeClr val="bg1"/>
                  </a:solidFill>
                  <a:latin typeface="Gill Sans MT" panose="020B0502020104020203" pitchFamily="34" charset="0"/>
                </a:rPr>
                <a:t>www.saferinternet.at/zielgruppen/jugendliche</a:t>
              </a:r>
              <a:endParaRPr lang="de-AT" sz="1600" dirty="0">
                <a:solidFill>
                  <a:schemeClr val="bg1"/>
                </a:solidFill>
              </a:endParaRPr>
            </a:p>
          </p:txBody>
        </p:sp>
      </p:grpSp>
      <p:grpSp>
        <p:nvGrpSpPr>
          <p:cNvPr id="74" name="Gruppieren 73"/>
          <p:cNvGrpSpPr/>
          <p:nvPr/>
        </p:nvGrpSpPr>
        <p:grpSpPr>
          <a:xfrm>
            <a:off x="3213886" y="889235"/>
            <a:ext cx="2700299" cy="2376000"/>
            <a:chOff x="3213886" y="1279760"/>
            <a:chExt cx="2700299" cy="2376000"/>
          </a:xfrm>
        </p:grpSpPr>
        <p:sp>
          <p:nvSpPr>
            <p:cNvPr id="17" name="Rechteck 16">
              <a:hlinkClick r:id="rId4"/>
            </p:cNvPr>
            <p:cNvSpPr/>
            <p:nvPr/>
          </p:nvSpPr>
          <p:spPr>
            <a:xfrm>
              <a:off x="3214184" y="1279760"/>
              <a:ext cx="2700000" cy="2376000"/>
            </a:xfrm>
            <a:prstGeom prst="rect">
              <a:avLst/>
            </a:prstGeom>
            <a:solidFill>
              <a:srgbClr val="80197F">
                <a:alpha val="60000"/>
              </a:srgbClr>
            </a:solidFill>
            <a:ln w="317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solidFill>
                  <a:srgbClr val="434F55"/>
                </a:solidFill>
                <a:latin typeface="Gill Sans MT" panose="020B0502020104020203" pitchFamily="34" charset="0"/>
              </a:endParaRPr>
            </a:p>
          </p:txBody>
        </p:sp>
        <p:sp>
          <p:nvSpPr>
            <p:cNvPr id="20" name="Textfeld 19">
              <a:hlinkClick r:id="rId4"/>
            </p:cNvPr>
            <p:cNvSpPr txBox="1"/>
            <p:nvPr/>
          </p:nvSpPr>
          <p:spPr>
            <a:xfrm>
              <a:off x="3214185" y="1413436"/>
              <a:ext cx="2700000" cy="384721"/>
            </a:xfrm>
            <a:prstGeom prst="rect">
              <a:avLst/>
            </a:prstGeom>
            <a:noFill/>
          </p:spPr>
          <p:txBody>
            <a:bodyPr wrap="square" rtlCol="0">
              <a:spAutoFit/>
            </a:bodyPr>
            <a:lstStyle/>
            <a:p>
              <a:pPr algn="ctr"/>
              <a:r>
                <a:rPr lang="de-AT" sz="1900" dirty="0" err="1">
                  <a:latin typeface="Gill Sans MT" panose="020B0502020104020203" pitchFamily="34" charset="0"/>
                </a:rPr>
                <a:t>Broschürenservice</a:t>
              </a:r>
              <a:endParaRPr lang="de-AT" sz="1900" dirty="0"/>
            </a:p>
          </p:txBody>
        </p:sp>
        <p:sp>
          <p:nvSpPr>
            <p:cNvPr id="29" name="Textfeld 28">
              <a:hlinkClick r:id="rId4"/>
            </p:cNvPr>
            <p:cNvSpPr txBox="1"/>
            <p:nvPr/>
          </p:nvSpPr>
          <p:spPr>
            <a:xfrm>
              <a:off x="3213886" y="2984132"/>
              <a:ext cx="2700298" cy="584775"/>
            </a:xfrm>
            <a:prstGeom prst="rect">
              <a:avLst/>
            </a:prstGeom>
            <a:noFill/>
          </p:spPr>
          <p:txBody>
            <a:bodyPr wrap="square" rtlCol="0">
              <a:spAutoFit/>
            </a:bodyPr>
            <a:lstStyle/>
            <a:p>
              <a:pPr algn="ctr"/>
              <a:r>
                <a:rPr lang="de-AT" sz="1600" dirty="0">
                  <a:solidFill>
                    <a:schemeClr val="bg1"/>
                  </a:solidFill>
                  <a:latin typeface="Gill Sans MT" panose="020B0502020104020203" pitchFamily="34" charset="0"/>
                </a:rPr>
                <a:t>www.saferinternet.at/</a:t>
              </a:r>
            </a:p>
            <a:p>
              <a:pPr algn="ctr"/>
              <a:r>
                <a:rPr lang="de-AT" sz="1600" dirty="0" err="1">
                  <a:solidFill>
                    <a:schemeClr val="bg1"/>
                  </a:solidFill>
                  <a:latin typeface="Gill Sans MT" panose="020B0502020104020203" pitchFamily="34" charset="0"/>
                </a:rPr>
                <a:t>broschuerenservice</a:t>
              </a:r>
              <a:endParaRPr lang="de-AT" sz="1600" dirty="0">
                <a:solidFill>
                  <a:schemeClr val="bg1"/>
                </a:solidFill>
              </a:endParaRPr>
            </a:p>
          </p:txBody>
        </p:sp>
        <p:pic>
          <p:nvPicPr>
            <p:cNvPr id="66" name="Grafik 65">
              <a:hlinkClick r:id="rId4"/>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18942" y="1835368"/>
              <a:ext cx="1019931" cy="1113872"/>
            </a:xfrm>
            <a:prstGeom prst="rect">
              <a:avLst/>
            </a:prstGeom>
          </p:spPr>
        </p:pic>
      </p:grpSp>
      <p:grpSp>
        <p:nvGrpSpPr>
          <p:cNvPr id="75" name="Gruppieren 74"/>
          <p:cNvGrpSpPr/>
          <p:nvPr/>
        </p:nvGrpSpPr>
        <p:grpSpPr>
          <a:xfrm>
            <a:off x="6087431" y="894906"/>
            <a:ext cx="2700000" cy="2376000"/>
            <a:chOff x="6087431" y="1285431"/>
            <a:chExt cx="2700000" cy="2376000"/>
          </a:xfrm>
        </p:grpSpPr>
        <p:grpSp>
          <p:nvGrpSpPr>
            <p:cNvPr id="48" name="Gruppieren 47"/>
            <p:cNvGrpSpPr/>
            <p:nvPr/>
          </p:nvGrpSpPr>
          <p:grpSpPr>
            <a:xfrm>
              <a:off x="6087431" y="1285431"/>
              <a:ext cx="2700000" cy="2376000"/>
              <a:chOff x="6295976" y="1280662"/>
              <a:chExt cx="2700000" cy="2376000"/>
            </a:xfrm>
          </p:grpSpPr>
          <p:sp>
            <p:nvSpPr>
              <p:cNvPr id="19" name="Rechteck 18">
                <a:hlinkClick r:id="rId6"/>
              </p:cNvPr>
              <p:cNvSpPr/>
              <p:nvPr/>
            </p:nvSpPr>
            <p:spPr>
              <a:xfrm>
                <a:off x="6295976" y="1280662"/>
                <a:ext cx="2700000" cy="2376000"/>
              </a:xfrm>
              <a:prstGeom prst="rect">
                <a:avLst/>
              </a:prstGeom>
              <a:solidFill>
                <a:srgbClr val="ED7D31">
                  <a:alpha val="80000"/>
                </a:srgbClr>
              </a:solidFill>
              <a:ln w="317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solidFill>
                    <a:srgbClr val="434F55"/>
                  </a:solidFill>
                  <a:latin typeface="Gill Sans MT" panose="020B0502020104020203" pitchFamily="34" charset="0"/>
                </a:endParaRPr>
              </a:p>
            </p:txBody>
          </p:sp>
          <p:sp>
            <p:nvSpPr>
              <p:cNvPr id="21" name="Textfeld 20">
                <a:hlinkClick r:id="rId6"/>
              </p:cNvPr>
              <p:cNvSpPr txBox="1"/>
              <p:nvPr/>
            </p:nvSpPr>
            <p:spPr>
              <a:xfrm>
                <a:off x="6295977" y="1425170"/>
                <a:ext cx="2699999" cy="384721"/>
              </a:xfrm>
              <a:prstGeom prst="rect">
                <a:avLst/>
              </a:prstGeom>
              <a:noFill/>
            </p:spPr>
            <p:txBody>
              <a:bodyPr wrap="square" rtlCol="0">
                <a:spAutoFit/>
              </a:bodyPr>
              <a:lstStyle/>
              <a:p>
                <a:pPr algn="ctr"/>
                <a:r>
                  <a:rPr lang="de-AT" sz="1900" dirty="0">
                    <a:latin typeface="Gill Sans MT" panose="020B0502020104020203" pitchFamily="34" charset="0"/>
                  </a:rPr>
                  <a:t>Veranstaltungsservice</a:t>
                </a:r>
                <a:endParaRPr lang="de-AT" sz="1900" dirty="0"/>
              </a:p>
            </p:txBody>
          </p:sp>
          <p:sp>
            <p:nvSpPr>
              <p:cNvPr id="31" name="Textfeld 30">
                <a:hlinkClick r:id="rId6"/>
              </p:cNvPr>
              <p:cNvSpPr txBox="1"/>
              <p:nvPr/>
            </p:nvSpPr>
            <p:spPr>
              <a:xfrm>
                <a:off x="6305968" y="2983015"/>
                <a:ext cx="2690008" cy="584775"/>
              </a:xfrm>
              <a:prstGeom prst="rect">
                <a:avLst/>
              </a:prstGeom>
              <a:noFill/>
            </p:spPr>
            <p:txBody>
              <a:bodyPr wrap="square" rtlCol="0">
                <a:spAutoFit/>
              </a:bodyPr>
              <a:lstStyle/>
              <a:p>
                <a:pPr algn="ctr"/>
                <a:r>
                  <a:rPr lang="de-AT" sz="1600" dirty="0">
                    <a:solidFill>
                      <a:schemeClr val="bg1"/>
                    </a:solidFill>
                    <a:latin typeface="Gill Sans MT" panose="020B0502020104020203" pitchFamily="34" charset="0"/>
                  </a:rPr>
                  <a:t>www.saferinternet.at/</a:t>
                </a:r>
              </a:p>
              <a:p>
                <a:pPr algn="ctr"/>
                <a:r>
                  <a:rPr lang="de-AT" sz="1600" dirty="0" err="1">
                    <a:solidFill>
                      <a:schemeClr val="bg1"/>
                    </a:solidFill>
                    <a:latin typeface="Gill Sans MT" panose="020B0502020104020203" pitchFamily="34" charset="0"/>
                  </a:rPr>
                  <a:t>veranstaltungsservice</a:t>
                </a:r>
                <a:endParaRPr lang="de-AT" sz="1600" dirty="0">
                  <a:solidFill>
                    <a:schemeClr val="bg1"/>
                  </a:solidFill>
                </a:endParaRPr>
              </a:p>
            </p:txBody>
          </p:sp>
        </p:grpSp>
        <p:pic>
          <p:nvPicPr>
            <p:cNvPr id="67" name="Grafik 66">
              <a:hlinkClick r:id="rId6"/>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48408" y="1853337"/>
              <a:ext cx="960742" cy="1095111"/>
            </a:xfrm>
            <a:prstGeom prst="rect">
              <a:avLst/>
            </a:prstGeom>
          </p:spPr>
        </p:pic>
      </p:grpSp>
      <p:grpSp>
        <p:nvGrpSpPr>
          <p:cNvPr id="76" name="Gruppieren 75"/>
          <p:cNvGrpSpPr/>
          <p:nvPr/>
        </p:nvGrpSpPr>
        <p:grpSpPr>
          <a:xfrm>
            <a:off x="338351" y="3431476"/>
            <a:ext cx="2826481" cy="2376000"/>
            <a:chOff x="338351" y="3822001"/>
            <a:chExt cx="2826481" cy="2376000"/>
          </a:xfrm>
        </p:grpSpPr>
        <p:grpSp>
          <p:nvGrpSpPr>
            <p:cNvPr id="46" name="Gruppieren 45"/>
            <p:cNvGrpSpPr/>
            <p:nvPr/>
          </p:nvGrpSpPr>
          <p:grpSpPr>
            <a:xfrm>
              <a:off x="338351" y="3822001"/>
              <a:ext cx="2826481" cy="2376000"/>
              <a:chOff x="576552" y="3822903"/>
              <a:chExt cx="2826481" cy="2376000"/>
            </a:xfrm>
          </p:grpSpPr>
          <p:sp>
            <p:nvSpPr>
              <p:cNvPr id="52" name="Rechteck 51">
                <a:hlinkClick r:id="rId8"/>
              </p:cNvPr>
              <p:cNvSpPr/>
              <p:nvPr/>
            </p:nvSpPr>
            <p:spPr>
              <a:xfrm>
                <a:off x="611188" y="3822903"/>
                <a:ext cx="2700000" cy="2376000"/>
              </a:xfrm>
              <a:prstGeom prst="rect">
                <a:avLst/>
              </a:prstGeom>
              <a:solidFill>
                <a:srgbClr val="2E75B6">
                  <a:alpha val="80000"/>
                </a:srgbClr>
              </a:solidFill>
              <a:ln w="317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solidFill>
                    <a:srgbClr val="434F55"/>
                  </a:solidFill>
                  <a:latin typeface="Gill Sans MT" panose="020B0502020104020203" pitchFamily="34" charset="0"/>
                </a:endParaRPr>
              </a:p>
            </p:txBody>
          </p:sp>
          <p:sp>
            <p:nvSpPr>
              <p:cNvPr id="57" name="Textfeld 56">
                <a:hlinkClick r:id="rId8"/>
              </p:cNvPr>
              <p:cNvSpPr txBox="1"/>
              <p:nvPr/>
            </p:nvSpPr>
            <p:spPr>
              <a:xfrm>
                <a:off x="576552" y="3961052"/>
                <a:ext cx="2826481" cy="384721"/>
              </a:xfrm>
              <a:prstGeom prst="rect">
                <a:avLst/>
              </a:prstGeom>
              <a:noFill/>
            </p:spPr>
            <p:txBody>
              <a:bodyPr wrap="square" rtlCol="0">
                <a:spAutoFit/>
              </a:bodyPr>
              <a:lstStyle/>
              <a:p>
                <a:pPr algn="ctr"/>
                <a:r>
                  <a:rPr lang="de-AT" sz="1900" dirty="0">
                    <a:latin typeface="Gill Sans MT" panose="020B0502020104020203" pitchFamily="34" charset="0"/>
                  </a:rPr>
                  <a:t>Privatsphäre-Leitfäden</a:t>
                </a:r>
                <a:endParaRPr lang="de-AT" sz="2000" dirty="0">
                  <a:latin typeface="Gill Sans MT" panose="020B0502020104020203" pitchFamily="34" charset="0"/>
                </a:endParaRPr>
              </a:p>
            </p:txBody>
          </p:sp>
          <p:sp>
            <p:nvSpPr>
              <p:cNvPr id="30" name="Textfeld 29">
                <a:hlinkClick r:id="rId8"/>
              </p:cNvPr>
              <p:cNvSpPr txBox="1"/>
              <p:nvPr/>
            </p:nvSpPr>
            <p:spPr>
              <a:xfrm>
                <a:off x="611186" y="5532910"/>
                <a:ext cx="2700000" cy="584775"/>
              </a:xfrm>
              <a:prstGeom prst="rect">
                <a:avLst/>
              </a:prstGeom>
              <a:noFill/>
            </p:spPr>
            <p:txBody>
              <a:bodyPr wrap="square" rtlCol="0">
                <a:spAutoFit/>
              </a:bodyPr>
              <a:lstStyle/>
              <a:p>
                <a:pPr algn="ctr"/>
                <a:r>
                  <a:rPr lang="de-AT" sz="1600" dirty="0">
                    <a:solidFill>
                      <a:schemeClr val="bg1"/>
                    </a:solidFill>
                    <a:latin typeface="Gill Sans MT" panose="020B0502020104020203" pitchFamily="34" charset="0"/>
                  </a:rPr>
                  <a:t>www.saferinternet.at/</a:t>
                </a:r>
                <a:br>
                  <a:rPr lang="de-AT" sz="1600" dirty="0">
                    <a:solidFill>
                      <a:schemeClr val="bg1"/>
                    </a:solidFill>
                    <a:latin typeface="Gill Sans MT" panose="020B0502020104020203" pitchFamily="34" charset="0"/>
                  </a:rPr>
                </a:br>
                <a:r>
                  <a:rPr lang="de-AT" sz="1600" dirty="0">
                    <a:solidFill>
                      <a:schemeClr val="bg1"/>
                    </a:solidFill>
                    <a:latin typeface="Gill Sans MT" panose="020B0502020104020203" pitchFamily="34" charset="0"/>
                  </a:rPr>
                  <a:t>leitfaden</a:t>
                </a:r>
                <a:endParaRPr lang="de-AT" sz="1600" dirty="0">
                  <a:solidFill>
                    <a:schemeClr val="bg1"/>
                  </a:solidFill>
                </a:endParaRPr>
              </a:p>
            </p:txBody>
          </p:sp>
        </p:grpSp>
        <p:pic>
          <p:nvPicPr>
            <p:cNvPr id="68" name="Grafik 67">
              <a:hlinkClick r:id="rId8"/>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51022" y="4427707"/>
              <a:ext cx="1170876" cy="1135179"/>
            </a:xfrm>
            <a:prstGeom prst="rect">
              <a:avLst/>
            </a:prstGeom>
          </p:spPr>
        </p:pic>
      </p:grpSp>
      <p:grpSp>
        <p:nvGrpSpPr>
          <p:cNvPr id="77" name="Gruppieren 76"/>
          <p:cNvGrpSpPr/>
          <p:nvPr/>
        </p:nvGrpSpPr>
        <p:grpSpPr>
          <a:xfrm>
            <a:off x="3213886" y="3444059"/>
            <a:ext cx="2700298" cy="2376000"/>
            <a:chOff x="3213886" y="3834584"/>
            <a:chExt cx="2700298" cy="2376000"/>
          </a:xfrm>
        </p:grpSpPr>
        <p:grpSp>
          <p:nvGrpSpPr>
            <p:cNvPr id="14" name="Gruppieren 13"/>
            <p:cNvGrpSpPr/>
            <p:nvPr/>
          </p:nvGrpSpPr>
          <p:grpSpPr>
            <a:xfrm>
              <a:off x="3213886" y="3834584"/>
              <a:ext cx="2700298" cy="2376000"/>
              <a:chOff x="3385254" y="3732354"/>
              <a:chExt cx="2700298" cy="2376000"/>
            </a:xfrm>
          </p:grpSpPr>
          <p:sp>
            <p:nvSpPr>
              <p:cNvPr id="16" name="Rechteck 15">
                <a:hlinkClick r:id="rId10"/>
              </p:cNvPr>
              <p:cNvSpPr/>
              <p:nvPr/>
            </p:nvSpPr>
            <p:spPr>
              <a:xfrm>
                <a:off x="3385552" y="3732354"/>
                <a:ext cx="2700000" cy="2376000"/>
              </a:xfrm>
              <a:prstGeom prst="rect">
                <a:avLst/>
              </a:prstGeom>
              <a:solidFill>
                <a:srgbClr val="94C23D">
                  <a:alpha val="89804"/>
                </a:srgbClr>
              </a:solidFill>
              <a:ln w="317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solidFill>
                    <a:srgbClr val="434F55"/>
                  </a:solidFill>
                  <a:latin typeface="Gill Sans MT" panose="020B0502020104020203" pitchFamily="34" charset="0"/>
                </a:endParaRPr>
              </a:p>
            </p:txBody>
          </p:sp>
          <p:sp>
            <p:nvSpPr>
              <p:cNvPr id="22" name="Textfeld 21">
                <a:hlinkClick r:id="rId10"/>
              </p:cNvPr>
              <p:cNvSpPr txBox="1"/>
              <p:nvPr/>
            </p:nvSpPr>
            <p:spPr>
              <a:xfrm>
                <a:off x="3385255" y="3859435"/>
                <a:ext cx="2700297" cy="384721"/>
              </a:xfrm>
              <a:prstGeom prst="rect">
                <a:avLst/>
              </a:prstGeom>
              <a:noFill/>
            </p:spPr>
            <p:txBody>
              <a:bodyPr wrap="square" rtlCol="0">
                <a:spAutoFit/>
              </a:bodyPr>
              <a:lstStyle/>
              <a:p>
                <a:pPr algn="ctr"/>
                <a:r>
                  <a:rPr lang="de-AT" sz="1900" dirty="0">
                    <a:latin typeface="Gill Sans MT" panose="020B0502020104020203" pitchFamily="34" charset="0"/>
                  </a:rPr>
                  <a:t>Tests und Quiz</a:t>
                </a:r>
                <a:endParaRPr lang="de-AT" sz="1900" dirty="0"/>
              </a:p>
            </p:txBody>
          </p:sp>
          <p:sp>
            <p:nvSpPr>
              <p:cNvPr id="34" name="Textfeld 33">
                <a:hlinkClick r:id="rId10"/>
              </p:cNvPr>
              <p:cNvSpPr txBox="1"/>
              <p:nvPr/>
            </p:nvSpPr>
            <p:spPr>
              <a:xfrm>
                <a:off x="3385254" y="5429778"/>
                <a:ext cx="2700298" cy="584775"/>
              </a:xfrm>
              <a:prstGeom prst="rect">
                <a:avLst/>
              </a:prstGeom>
              <a:noFill/>
            </p:spPr>
            <p:txBody>
              <a:bodyPr wrap="square" rtlCol="0">
                <a:spAutoFit/>
              </a:bodyPr>
              <a:lstStyle/>
              <a:p>
                <a:pPr algn="ctr"/>
                <a:r>
                  <a:rPr lang="de-AT" sz="1600" dirty="0">
                    <a:solidFill>
                      <a:schemeClr val="bg1"/>
                    </a:solidFill>
                    <a:latin typeface="Gill Sans MT" panose="020B0502020104020203" pitchFamily="34" charset="0"/>
                  </a:rPr>
                  <a:t>www.saferinternet.at/</a:t>
                </a:r>
              </a:p>
              <a:p>
                <a:pPr algn="ctr"/>
                <a:r>
                  <a:rPr lang="de-AT" sz="1600" dirty="0" err="1">
                    <a:solidFill>
                      <a:schemeClr val="bg1"/>
                    </a:solidFill>
                    <a:latin typeface="Gill Sans MT" panose="020B0502020104020203" pitchFamily="34" charset="0"/>
                  </a:rPr>
                  <a:t>quiz</a:t>
                </a:r>
                <a:endParaRPr lang="de-AT" sz="1600" dirty="0">
                  <a:solidFill>
                    <a:schemeClr val="bg1"/>
                  </a:solidFill>
                </a:endParaRPr>
              </a:p>
            </p:txBody>
          </p:sp>
        </p:grpSp>
        <p:pic>
          <p:nvPicPr>
            <p:cNvPr id="69" name="Grafik 68">
              <a:hlinkClick r:id="rId10"/>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120704" y="4484392"/>
              <a:ext cx="877915" cy="1050837"/>
            </a:xfrm>
            <a:prstGeom prst="rect">
              <a:avLst/>
            </a:prstGeom>
          </p:spPr>
        </p:pic>
      </p:grpSp>
      <p:sp>
        <p:nvSpPr>
          <p:cNvPr id="44" name="Textfeld 43">
            <a:hlinkClick r:id="rId3"/>
          </p:cNvPr>
          <p:cNvSpPr txBox="1"/>
          <p:nvPr/>
        </p:nvSpPr>
        <p:spPr>
          <a:xfrm>
            <a:off x="6097423" y="3577043"/>
            <a:ext cx="2699999" cy="677108"/>
          </a:xfrm>
          <a:prstGeom prst="rect">
            <a:avLst/>
          </a:prstGeom>
          <a:noFill/>
        </p:spPr>
        <p:txBody>
          <a:bodyPr wrap="square" rtlCol="0">
            <a:spAutoFit/>
          </a:bodyPr>
          <a:lstStyle/>
          <a:p>
            <a:pPr algn="ctr"/>
            <a:r>
              <a:rPr lang="de-AT" sz="1900" dirty="0">
                <a:latin typeface="Gill Sans MT" panose="020B0502020104020203" pitchFamily="34" charset="0"/>
              </a:rPr>
              <a:t>Tipps &amp; Infos für Jugendliche</a:t>
            </a:r>
            <a:endParaRPr lang="de-AT" sz="1900" dirty="0"/>
          </a:p>
        </p:txBody>
      </p:sp>
      <p:pic>
        <p:nvPicPr>
          <p:cNvPr id="49" name="Grafik 48">
            <a:hlinkClick r:id="rId3"/>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830274" y="4025357"/>
            <a:ext cx="1214314" cy="1200821"/>
          </a:xfrm>
          <a:prstGeom prst="rect">
            <a:avLst/>
          </a:prstGeom>
        </p:spPr>
      </p:pic>
      <p:grpSp>
        <p:nvGrpSpPr>
          <p:cNvPr id="53" name="Gruppieren 52"/>
          <p:cNvGrpSpPr/>
          <p:nvPr/>
        </p:nvGrpSpPr>
        <p:grpSpPr>
          <a:xfrm>
            <a:off x="372985" y="889235"/>
            <a:ext cx="2700000" cy="2389402"/>
            <a:chOff x="372985" y="1279760"/>
            <a:chExt cx="2700000" cy="2389402"/>
          </a:xfrm>
        </p:grpSpPr>
        <p:sp>
          <p:nvSpPr>
            <p:cNvPr id="55" name="Rechteck 54"/>
            <p:cNvSpPr/>
            <p:nvPr/>
          </p:nvSpPr>
          <p:spPr>
            <a:xfrm>
              <a:off x="372985" y="1279760"/>
              <a:ext cx="2700000" cy="2376000"/>
            </a:xfrm>
            <a:prstGeom prst="rect">
              <a:avLst/>
            </a:prstGeom>
            <a:solidFill>
              <a:srgbClr val="F39200">
                <a:alpha val="70000"/>
              </a:srgbClr>
            </a:solidFill>
            <a:ln w="31750">
              <a:no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solidFill>
                  <a:srgbClr val="434F55"/>
                </a:solidFill>
                <a:latin typeface="Gill Sans MT" panose="020B0502020104020203" pitchFamily="34" charset="0"/>
              </a:endParaRPr>
            </a:p>
          </p:txBody>
        </p:sp>
        <p:sp>
          <p:nvSpPr>
            <p:cNvPr id="56" name="Textfeld 55">
              <a:hlinkClick r:id="rId13"/>
            </p:cNvPr>
            <p:cNvSpPr txBox="1"/>
            <p:nvPr/>
          </p:nvSpPr>
          <p:spPr>
            <a:xfrm>
              <a:off x="372985" y="1431198"/>
              <a:ext cx="2700000" cy="384721"/>
            </a:xfrm>
            <a:prstGeom prst="rect">
              <a:avLst/>
            </a:prstGeom>
            <a:noFill/>
          </p:spPr>
          <p:txBody>
            <a:bodyPr wrap="square" rtlCol="0">
              <a:spAutoFit/>
            </a:bodyPr>
            <a:lstStyle/>
            <a:p>
              <a:pPr algn="ctr"/>
              <a:r>
                <a:rPr lang="de-AT" sz="1900" dirty="0">
                  <a:latin typeface="Gill Sans MT" panose="020B0502020104020203" pitchFamily="34" charset="0"/>
                </a:rPr>
                <a:t>Tipps &amp; Infos</a:t>
              </a:r>
            </a:p>
          </p:txBody>
        </p:sp>
        <p:sp>
          <p:nvSpPr>
            <p:cNvPr id="58" name="Textfeld 57">
              <a:hlinkClick r:id="rId13"/>
            </p:cNvPr>
            <p:cNvSpPr txBox="1"/>
            <p:nvPr/>
          </p:nvSpPr>
          <p:spPr>
            <a:xfrm>
              <a:off x="372985" y="2982193"/>
              <a:ext cx="2700000" cy="338554"/>
            </a:xfrm>
            <a:prstGeom prst="rect">
              <a:avLst/>
            </a:prstGeom>
            <a:noFill/>
          </p:spPr>
          <p:txBody>
            <a:bodyPr wrap="square" rtlCol="0">
              <a:spAutoFit/>
            </a:bodyPr>
            <a:lstStyle/>
            <a:p>
              <a:pPr algn="ctr"/>
              <a:r>
                <a:rPr lang="de-AT" sz="1600" dirty="0">
                  <a:solidFill>
                    <a:schemeClr val="bg1"/>
                  </a:solidFill>
                  <a:latin typeface="Gill Sans MT" panose="020B0502020104020203" pitchFamily="34" charset="0"/>
                </a:rPr>
                <a:t>www.saferinternet.at</a:t>
              </a:r>
              <a:endParaRPr lang="de-AT" sz="1600" dirty="0">
                <a:solidFill>
                  <a:schemeClr val="bg1"/>
                </a:solidFill>
              </a:endParaRPr>
            </a:p>
          </p:txBody>
        </p:sp>
        <p:grpSp>
          <p:nvGrpSpPr>
            <p:cNvPr id="62" name="Gruppieren 61"/>
            <p:cNvGrpSpPr/>
            <p:nvPr/>
          </p:nvGrpSpPr>
          <p:grpSpPr>
            <a:xfrm>
              <a:off x="826801" y="3236430"/>
              <a:ext cx="1444789" cy="432732"/>
              <a:chOff x="826801" y="3236430"/>
              <a:chExt cx="1444789" cy="432732"/>
            </a:xfrm>
          </p:grpSpPr>
          <p:pic>
            <p:nvPicPr>
              <p:cNvPr id="71" name="Grafik 70">
                <a:hlinkClick r:id="rId14"/>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826801" y="3312797"/>
                <a:ext cx="259762" cy="259762"/>
              </a:xfrm>
              <a:prstGeom prst="rect">
                <a:avLst/>
              </a:prstGeom>
            </p:spPr>
          </p:pic>
          <p:pic>
            <p:nvPicPr>
              <p:cNvPr id="72" name="Grafik 71">
                <a:hlinkClick r:id="rId16"/>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227464" y="3303699"/>
                <a:ext cx="273299" cy="273299"/>
              </a:xfrm>
              <a:prstGeom prst="rect">
                <a:avLst/>
              </a:prstGeom>
            </p:spPr>
          </p:pic>
          <p:pic>
            <p:nvPicPr>
              <p:cNvPr id="78" name="Grafik 77">
                <a:hlinkClick r:id="rId18"/>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1515125" y="3236430"/>
                <a:ext cx="432733" cy="432732"/>
              </a:xfrm>
              <a:prstGeom prst="rect">
                <a:avLst/>
              </a:prstGeom>
            </p:spPr>
          </p:pic>
          <p:pic>
            <p:nvPicPr>
              <p:cNvPr id="79" name="Grafik 78">
                <a:hlinkClick r:id="rId20"/>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1961937" y="3343782"/>
                <a:ext cx="309653" cy="218027"/>
              </a:xfrm>
              <a:prstGeom prst="rect">
                <a:avLst/>
              </a:prstGeom>
            </p:spPr>
          </p:pic>
        </p:grpSp>
        <p:pic>
          <p:nvPicPr>
            <p:cNvPr id="70" name="Grafik 69">
              <a:hlinkClick r:id="rId13"/>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1187412" y="1912910"/>
              <a:ext cx="1146811" cy="987129"/>
            </a:xfrm>
            <a:prstGeom prst="rect">
              <a:avLst/>
            </a:prstGeom>
          </p:spPr>
        </p:pic>
      </p:grpSp>
      <p:pic>
        <p:nvPicPr>
          <p:cNvPr id="59" name="Grafik 58">
            <a:hlinkClick r:id="rId23"/>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2334223" y="2905211"/>
            <a:ext cx="314117" cy="314117"/>
          </a:xfrm>
          <a:prstGeom prst="rect">
            <a:avLst/>
          </a:prstGeom>
        </p:spPr>
      </p:pic>
      <p:sp>
        <p:nvSpPr>
          <p:cNvPr id="43" name="Textfeld 42">
            <a:extLst>
              <a:ext uri="{FF2B5EF4-FFF2-40B4-BE49-F238E27FC236}">
                <a16:creationId xmlns:a16="http://schemas.microsoft.com/office/drawing/2014/main" id="{720B7145-C1DA-4D26-B108-C18116ECDBD4}"/>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Informationsangebote von Saferinternet.at</a:t>
            </a:r>
          </a:p>
        </p:txBody>
      </p:sp>
    </p:spTree>
    <p:extLst>
      <p:ext uri="{BB962C8B-B14F-4D97-AF65-F5344CB8AC3E}">
        <p14:creationId xmlns:p14="http://schemas.microsoft.com/office/powerpoint/2010/main" val="28060544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22E45D01-1A50-4329-AE65-BA5B622C4BFF}"/>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Faszination Smartphone</a:t>
            </a:r>
          </a:p>
        </p:txBody>
      </p:sp>
      <p:pic>
        <p:nvPicPr>
          <p:cNvPr id="7" name="Picture 2" descr="person holding green string LED light sitting on bed sheet">
            <a:extLst>
              <a:ext uri="{FF2B5EF4-FFF2-40B4-BE49-F238E27FC236}">
                <a16:creationId xmlns:a16="http://schemas.microsoft.com/office/drawing/2014/main" id="{D6CF3370-7BC9-46E4-9B6F-2B9C35BB5DA7}"/>
              </a:ext>
            </a:extLst>
          </p:cNvPr>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p:blipFill>
        <p:spPr bwMode="auto">
          <a:xfrm>
            <a:off x="-1" y="-43411"/>
            <a:ext cx="9144000" cy="6438442"/>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a:extLst>
              <a:ext uri="{FF2B5EF4-FFF2-40B4-BE49-F238E27FC236}">
                <a16:creationId xmlns:a16="http://schemas.microsoft.com/office/drawing/2014/main" id="{44793ABB-36C9-46AE-B5A4-2AABAD4A779F}"/>
              </a:ext>
            </a:extLst>
          </p:cNvPr>
          <p:cNvSpPr/>
          <p:nvPr/>
        </p:nvSpPr>
        <p:spPr>
          <a:xfrm>
            <a:off x="7043874" y="6087254"/>
            <a:ext cx="2239909" cy="307777"/>
          </a:xfrm>
          <a:prstGeom prst="rect">
            <a:avLst/>
          </a:prstGeom>
        </p:spPr>
        <p:txBody>
          <a:bodyPr wrap="none">
            <a:spAutoFit/>
          </a:bodyPr>
          <a:lstStyle/>
          <a:p>
            <a:r>
              <a:rPr lang="de-AT" sz="1400" dirty="0">
                <a:solidFill>
                  <a:schemeClr val="bg1"/>
                </a:solidFill>
                <a:latin typeface="Gill Sans MT" panose="020B0502020104020203" pitchFamily="34" charset="0"/>
              </a:rPr>
              <a:t>Bild: </a:t>
            </a:r>
            <a:r>
              <a:rPr lang="de-AT" sz="1400" dirty="0">
                <a:solidFill>
                  <a:schemeClr val="bg1"/>
                </a:solidFill>
                <a:latin typeface="Gill Sans MT" panose="020B0502020104020203" pitchFamily="34" charset="0"/>
                <a:hlinkClick r:id="rId5">
                  <a:extLst>
                    <a:ext uri="{A12FA001-AC4F-418D-AE19-62706E023703}">
                      <ahyp:hlinkClr xmlns:ahyp="http://schemas.microsoft.com/office/drawing/2018/hyperlinkcolor" val="tx"/>
                    </a:ext>
                  </a:extLst>
                </a:hlinkClick>
              </a:rPr>
              <a:t>Max </a:t>
            </a:r>
            <a:r>
              <a:rPr lang="de-AT" sz="1400" dirty="0" err="1">
                <a:solidFill>
                  <a:schemeClr val="bg1"/>
                </a:solidFill>
                <a:latin typeface="Gill Sans MT" panose="020B0502020104020203" pitchFamily="34" charset="0"/>
                <a:hlinkClick r:id="rId5">
                  <a:extLst>
                    <a:ext uri="{A12FA001-AC4F-418D-AE19-62706E023703}">
                      <ahyp:hlinkClr xmlns:ahyp="http://schemas.microsoft.com/office/drawing/2018/hyperlinkcolor" val="tx"/>
                    </a:ext>
                  </a:extLst>
                </a:hlinkClick>
              </a:rPr>
              <a:t>Felner</a:t>
            </a:r>
            <a:r>
              <a:rPr lang="de-AT" sz="1400" dirty="0">
                <a:solidFill>
                  <a:schemeClr val="bg1"/>
                </a:solidFill>
                <a:latin typeface="Gill Sans MT" panose="020B0502020104020203" pitchFamily="34" charset="0"/>
                <a:hlinkClick r:id="rId5">
                  <a:extLst>
                    <a:ext uri="{A12FA001-AC4F-418D-AE19-62706E023703}">
                      <ahyp:hlinkClr xmlns:ahyp="http://schemas.microsoft.com/office/drawing/2018/hyperlinkcolor" val="tx"/>
                    </a:ext>
                  </a:extLst>
                </a:hlinkClick>
              </a:rPr>
              <a:t> </a:t>
            </a:r>
            <a:r>
              <a:rPr lang="de-AT" sz="1400" dirty="0">
                <a:solidFill>
                  <a:schemeClr val="bg1"/>
                </a:solidFill>
                <a:latin typeface="Gill Sans MT" panose="020B0502020104020203" pitchFamily="34" charset="0"/>
              </a:rPr>
              <a:t>/ Unsplash </a:t>
            </a:r>
          </a:p>
        </p:txBody>
      </p:sp>
    </p:spTree>
    <p:extLst>
      <p:ext uri="{BB962C8B-B14F-4D97-AF65-F5344CB8AC3E}">
        <p14:creationId xmlns:p14="http://schemas.microsoft.com/office/powerpoint/2010/main" val="1452762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BF6736-DD83-4446-AEFB-914A8CDBC544}"/>
              </a:ext>
            </a:extLst>
          </p:cNvPr>
          <p:cNvSpPr>
            <a:spLocks noGrp="1"/>
          </p:cNvSpPr>
          <p:nvPr>
            <p:ph type="title"/>
          </p:nvPr>
        </p:nvSpPr>
        <p:spPr/>
        <p:txBody>
          <a:bodyPr/>
          <a:lstStyle/>
          <a:p>
            <a:endParaRPr lang="de-AT"/>
          </a:p>
        </p:txBody>
      </p:sp>
      <p:sp>
        <p:nvSpPr>
          <p:cNvPr id="6" name="Textfeld 5">
            <a:extLst>
              <a:ext uri="{FF2B5EF4-FFF2-40B4-BE49-F238E27FC236}">
                <a16:creationId xmlns:a16="http://schemas.microsoft.com/office/drawing/2014/main" id="{6A01342B-EA3A-4569-B43B-6D6B241A7F34}"/>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Beliebte Anwendungen</a:t>
            </a:r>
          </a:p>
        </p:txBody>
      </p:sp>
      <p:pic>
        <p:nvPicPr>
          <p:cNvPr id="7" name="Inhaltsplatzhalter 6" descr="Ein Bild, das Elektronik, drinnen, schwarz, Monitor enthält.&#10;&#10;Mit sehr hoher Zuverlässigkeit generierte Beschreibung">
            <a:extLst>
              <a:ext uri="{FF2B5EF4-FFF2-40B4-BE49-F238E27FC236}">
                <a16:creationId xmlns:a16="http://schemas.microsoft.com/office/drawing/2014/main" id="{9E1FE96F-00CE-46B4-A8B0-BD00678FA431}"/>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0" y="-40257"/>
            <a:ext cx="9144000" cy="6438442"/>
          </a:xfrm>
        </p:spPr>
      </p:pic>
      <p:sp>
        <p:nvSpPr>
          <p:cNvPr id="3" name="Textfeld 2">
            <a:extLst>
              <a:ext uri="{FF2B5EF4-FFF2-40B4-BE49-F238E27FC236}">
                <a16:creationId xmlns:a16="http://schemas.microsoft.com/office/drawing/2014/main" id="{BA341C54-DC70-4A91-B7C9-7D19F4EB9169}"/>
              </a:ext>
            </a:extLst>
          </p:cNvPr>
          <p:cNvSpPr txBox="1"/>
          <p:nvPr/>
        </p:nvSpPr>
        <p:spPr>
          <a:xfrm>
            <a:off x="6522720" y="6110536"/>
            <a:ext cx="2697598" cy="307777"/>
          </a:xfrm>
          <a:prstGeom prst="rect">
            <a:avLst/>
          </a:prstGeom>
          <a:noFill/>
        </p:spPr>
        <p:txBody>
          <a:bodyPr wrap="none" rtlCol="0">
            <a:spAutoFit/>
          </a:bodyPr>
          <a:lstStyle/>
          <a:p>
            <a:r>
              <a:rPr lang="de-AT" sz="1400" dirty="0">
                <a:solidFill>
                  <a:schemeClr val="bg1"/>
                </a:solidFill>
                <a:latin typeface="Gill Sans MT" panose="020B0502020104020203" pitchFamily="34" charset="0"/>
              </a:rPr>
              <a:t>Bild: </a:t>
            </a:r>
            <a:r>
              <a:rPr lang="de-AT" sz="14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Christian </a:t>
            </a:r>
            <a:r>
              <a:rPr lang="de-AT" sz="1400" dirty="0" err="1">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Wiediger</a:t>
            </a:r>
            <a:r>
              <a:rPr lang="de-AT" sz="1400" dirty="0">
                <a:solidFill>
                  <a:schemeClr val="bg1"/>
                </a:solidFill>
                <a:latin typeface="Gill Sans MT" panose="020B0502020104020203" pitchFamily="34" charset="0"/>
              </a:rPr>
              <a:t> / Unsplash</a:t>
            </a:r>
          </a:p>
        </p:txBody>
      </p:sp>
    </p:spTree>
    <p:extLst>
      <p:ext uri="{BB962C8B-B14F-4D97-AF65-F5344CB8AC3E}">
        <p14:creationId xmlns:p14="http://schemas.microsoft.com/office/powerpoint/2010/main" val="5401638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174703F0-E813-2D40-8A7C-BDA9049E8310}"/>
              </a:ext>
            </a:extLst>
          </p:cNvPr>
          <p:cNvSpPr/>
          <p:nvPr/>
        </p:nvSpPr>
        <p:spPr>
          <a:xfrm>
            <a:off x="412632" y="437322"/>
            <a:ext cx="5256648" cy="808382"/>
          </a:xfrm>
          <a:prstGeom prst="rect">
            <a:avLst/>
          </a:prstGeom>
          <a:solidFill>
            <a:srgbClr val="434F5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latin typeface="Gill Sans MT" panose="020B0502020104020203" pitchFamily="34" charset="0"/>
              </a:rPr>
              <a:t>Unterhaltung</a:t>
            </a:r>
          </a:p>
        </p:txBody>
      </p:sp>
      <p:sp>
        <p:nvSpPr>
          <p:cNvPr id="8" name="Rechteck 7">
            <a:extLst>
              <a:ext uri="{FF2B5EF4-FFF2-40B4-BE49-F238E27FC236}">
                <a16:creationId xmlns:a16="http://schemas.microsoft.com/office/drawing/2014/main" id="{A25F5AC3-BA8D-1C4C-9AD8-453858A7F620}"/>
              </a:ext>
            </a:extLst>
          </p:cNvPr>
          <p:cNvSpPr/>
          <p:nvPr/>
        </p:nvSpPr>
        <p:spPr>
          <a:xfrm>
            <a:off x="5917093" y="437322"/>
            <a:ext cx="2891627" cy="808382"/>
          </a:xfrm>
          <a:prstGeom prst="rect">
            <a:avLst/>
          </a:prstGeom>
          <a:solidFill>
            <a:srgbClr val="434F5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latin typeface="Gill Sans MT" panose="020B0502020104020203" pitchFamily="34" charset="0"/>
              </a:rPr>
              <a:t>Kommunikation</a:t>
            </a:r>
          </a:p>
        </p:txBody>
      </p:sp>
      <p:sp>
        <p:nvSpPr>
          <p:cNvPr id="16" name="Textfeld 15">
            <a:extLst>
              <a:ext uri="{FF2B5EF4-FFF2-40B4-BE49-F238E27FC236}">
                <a16:creationId xmlns:a16="http://schemas.microsoft.com/office/drawing/2014/main" id="{20145964-A819-A545-9C41-AEB84F9C32D8}"/>
              </a:ext>
            </a:extLst>
          </p:cNvPr>
          <p:cNvSpPr txBox="1"/>
          <p:nvPr/>
        </p:nvSpPr>
        <p:spPr>
          <a:xfrm>
            <a:off x="5406887" y="6467061"/>
            <a:ext cx="3828612" cy="384721"/>
          </a:xfrm>
          <a:prstGeom prst="rect">
            <a:avLst/>
          </a:prstGeom>
          <a:noFill/>
        </p:spPr>
        <p:txBody>
          <a:bodyPr wrap="none" rtlCol="0">
            <a:spAutoFit/>
          </a:bodyPr>
          <a:lstStyle/>
          <a:p>
            <a:r>
              <a:rPr lang="de-DE" sz="1900" dirty="0">
                <a:latin typeface="Gill Sans MT" panose="020B0502020104020203" pitchFamily="34" charset="0"/>
              </a:rPr>
              <a:t>Was nutzen Jugendliche im Internet?</a:t>
            </a:r>
          </a:p>
        </p:txBody>
      </p:sp>
      <p:sp>
        <p:nvSpPr>
          <p:cNvPr id="17" name="Textfeld 16">
            <a:extLst>
              <a:ext uri="{FF2B5EF4-FFF2-40B4-BE49-F238E27FC236}">
                <a16:creationId xmlns:a16="http://schemas.microsoft.com/office/drawing/2014/main" id="{12176C73-2407-2842-9C44-23DEFCF9EECE}"/>
              </a:ext>
            </a:extLst>
          </p:cNvPr>
          <p:cNvSpPr txBox="1"/>
          <p:nvPr/>
        </p:nvSpPr>
        <p:spPr>
          <a:xfrm>
            <a:off x="1792828" y="6059358"/>
            <a:ext cx="7302320" cy="307777"/>
          </a:xfrm>
          <a:prstGeom prst="rect">
            <a:avLst/>
          </a:prstGeom>
          <a:noFill/>
        </p:spPr>
        <p:txBody>
          <a:bodyPr wrap="none" rtlCol="0">
            <a:spAutoFit/>
          </a:bodyPr>
          <a:lstStyle/>
          <a:p>
            <a:r>
              <a:rPr lang="de-DE" sz="1400" dirty="0">
                <a:latin typeface="Gill Sans MT" panose="020B0502020104020203" pitchFamily="34" charset="0"/>
              </a:rPr>
              <a:t>Quelle: 4. Klasse Gymnasium in Wien, Brainstorming im März 2019, Überarbeitung Dezember 2021</a:t>
            </a:r>
          </a:p>
        </p:txBody>
      </p:sp>
      <p:pic>
        <p:nvPicPr>
          <p:cNvPr id="3" name="Grafik 2" descr="Monitor">
            <a:extLst>
              <a:ext uri="{FF2B5EF4-FFF2-40B4-BE49-F238E27FC236}">
                <a16:creationId xmlns:a16="http://schemas.microsoft.com/office/drawing/2014/main" id="{0688879F-2074-4306-8579-C3AD867945E9}"/>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7136" y="1287169"/>
            <a:ext cx="900000" cy="900000"/>
          </a:xfrm>
          <a:prstGeom prst="rect">
            <a:avLst/>
          </a:prstGeom>
        </p:spPr>
      </p:pic>
      <p:pic>
        <p:nvPicPr>
          <p:cNvPr id="19" name="Grafik 18" descr="Kopfhörer">
            <a:extLst>
              <a:ext uri="{FF2B5EF4-FFF2-40B4-BE49-F238E27FC236}">
                <a16:creationId xmlns:a16="http://schemas.microsoft.com/office/drawing/2014/main" id="{049FD338-C50D-4B62-A237-8B49E9C47D3D}"/>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212921" y="1266606"/>
            <a:ext cx="900000" cy="900000"/>
          </a:xfrm>
          <a:prstGeom prst="rect">
            <a:avLst/>
          </a:prstGeom>
        </p:spPr>
      </p:pic>
      <p:pic>
        <p:nvPicPr>
          <p:cNvPr id="21" name="Grafik 20" descr="Gamecontroller">
            <a:extLst>
              <a:ext uri="{FF2B5EF4-FFF2-40B4-BE49-F238E27FC236}">
                <a16:creationId xmlns:a16="http://schemas.microsoft.com/office/drawing/2014/main" id="{1AC76548-6369-4667-A23B-2EEABEAEF777}"/>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890739" y="1276818"/>
            <a:ext cx="900000" cy="900000"/>
          </a:xfrm>
          <a:prstGeom prst="rect">
            <a:avLst/>
          </a:prstGeom>
        </p:spPr>
      </p:pic>
      <p:pic>
        <p:nvPicPr>
          <p:cNvPr id="23" name="Grafik 22" descr="Callcenter">
            <a:extLst>
              <a:ext uri="{FF2B5EF4-FFF2-40B4-BE49-F238E27FC236}">
                <a16:creationId xmlns:a16="http://schemas.microsoft.com/office/drawing/2014/main" id="{47BBEC5B-73D3-4138-8873-F770B640E228}"/>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406887" y="1229692"/>
            <a:ext cx="900000" cy="900000"/>
          </a:xfrm>
          <a:prstGeom prst="rect">
            <a:avLst/>
          </a:prstGeom>
        </p:spPr>
      </p:pic>
      <p:pic>
        <p:nvPicPr>
          <p:cNvPr id="29" name="Grafik 28" descr="Zyklus mit Personen">
            <a:extLst>
              <a:ext uri="{FF2B5EF4-FFF2-40B4-BE49-F238E27FC236}">
                <a16:creationId xmlns:a16="http://schemas.microsoft.com/office/drawing/2014/main" id="{1FADC8BE-57C7-49CB-976D-56BB23635387}"/>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7309280" y="1194012"/>
            <a:ext cx="900000" cy="900000"/>
          </a:xfrm>
          <a:prstGeom prst="rect">
            <a:avLst/>
          </a:prstGeom>
        </p:spPr>
      </p:pic>
      <p:pic>
        <p:nvPicPr>
          <p:cNvPr id="31" name="Grafik 30">
            <a:extLst>
              <a:ext uri="{FF2B5EF4-FFF2-40B4-BE49-F238E27FC236}">
                <a16:creationId xmlns:a16="http://schemas.microsoft.com/office/drawing/2014/main" id="{46745C5F-72E1-4C07-BD78-4717EF7FD32C}"/>
              </a:ext>
            </a:extLst>
          </p:cNvPr>
          <p:cNvPicPr>
            <a:picLocks noChangeAspect="1"/>
          </p:cNvPicPr>
          <p:nvPr/>
        </p:nvPicPr>
        <p:blipFill>
          <a:blip r:embed="rId13" cstate="email">
            <a:clrChange>
              <a:clrFrom>
                <a:srgbClr val="FFFFFF"/>
              </a:clrFrom>
              <a:clrTo>
                <a:srgbClr val="FFFFFF">
                  <a:alpha val="0"/>
                </a:srgbClr>
              </a:clrTo>
            </a:clrChange>
            <a:alphaModFix/>
            <a:extLst>
              <a:ext uri="{28A0092B-C50C-407E-A947-70E740481C1C}">
                <a14:useLocalDpi xmlns:a14="http://schemas.microsoft.com/office/drawing/2010/main"/>
              </a:ext>
            </a:extLst>
          </a:blip>
          <a:stretch>
            <a:fillRect/>
          </a:stretch>
        </p:blipFill>
        <p:spPr>
          <a:xfrm>
            <a:off x="514920" y="2094012"/>
            <a:ext cx="920183" cy="517509"/>
          </a:xfrm>
          <a:prstGeom prst="rect">
            <a:avLst/>
          </a:prstGeom>
        </p:spPr>
      </p:pic>
      <p:pic>
        <p:nvPicPr>
          <p:cNvPr id="1026" name="Picture 2" descr="data:image/png;base64,iVBORw0KGgoAAAANSUhEUgAAASoAAACpCAMAAACrt4DfAAAAn1BMVEX///8iHyDlCRSlpKUSDA4hHyDl5eUOBgjqCBTnCRQcHyAEICCzEBfhChQAICHuBxMRICAuHR/YChXQCxVFHB/FDRaQFBp3FxurERi/Dxe4EBcUICBAHB8ZHyAPICAnHiDy8vIAAACXExmjERhcGh2KFRpLGx6BFht1Fxv0BhPSCxU4HR9pGR1QGx6mEhmuEBhWGh1uGR0sHh8zHB9jGh1m02yAAAAIO0lEQVR4nO2d62KiOBSAF3YzAygXQW2VBmfAS8VWbfX9n20JJAGUS6zEYbfn+8c9fITk5BDbv/4CAAAAAAAAAAAAAAAAAAAAAAAAAAAAAAAAAAD49fc355ewqh+///nW/P4hruqn8q35CapEAVXCgCphQJUwoEoYUCUMqBIGVAkDqoQBVcKAKmFAlTCgShhQJQyoEgZUCQOqhAFVwoAqYUCVMKBKGFAlTDeqUDDIwPk6tipAdJ9BNUFp72uc0gUuD05P7rNFVFU4zLYa2bJfPjjDYSt9uarQ6HmYseRX8kO6KkJpiZByGFayD4p7XzGfYnJwzfZokZwcv87pIqpwhc9s60vqyn9iy2H+YIPpnF2u1lU3qk6mlmLPLX7xiZ2ti5kqXdeqcMkhg0nltvSUPjnYq94afyYnd8JttqRXqXI2tCD6OlVlrOmxuv1isBv4VOnK7ZNkVSNXVwm6OWKFHcy0bJVnUFWmWoXupapmeuVWVdWGRBWaVG7XPVKrnKmdLZpGlaonjW4dZ2Ysdi0tZA820UlPGFfZlqFK3S5Zpb5RVbUKKarwecu8KNn+CLn0hPZqUHeTXavShuxB9VcVwh57sB/Zg/WfWKVyP2srVdeqVHNk9F2VYg3pGp02rQ5zZ4dBranOVdmsWeyxKnyk+6smOVzxlxo7H2/oH6BKm7Sq0ktoMe0B6bJ6sVfWA3JVlwd/RZXi07Kp9oZEbQ5f3Ne3VN2rUjVaoFpVujspMSPFC4Zs8XIvL8IFVZcHzz+/oirgHd6EnHzEX4k3fH28RFW0B65VlXQyuATZjAy6YHnsAVt0DTmcq9L46nzj7aqSMIqV9h0rwYo36ri+UZegikUm9arC+rFD3sLaz8W9clXPFa/IzaqUIKJHJD02WvBIYdPQqEtQxUKrelX1QwdyE1yVU63Kuj7mdlXGmlUkcxfkkcKiqVJJUKVFg96ryntce2PlkUJToy5DlRqnb3y/VVkhC628NYsU1F1DpCBHlf3m914V2vGYOWaVKmpsqeSoStMq/ValOEPWQvFI4dwUKchRpaqkeey7qldNLaHHTmOjLkeVtgp6r0rBcVmV/dTy/slRNfO/HFe1q0I596hyVttSpXIXLabkvIAkvdgQrVspaXb7qs9pUzXcjRlrmm36mirjpVypWiIFWaq05Lr1Y0BvOJwnzAjjy3trUaUWks5bdutfUqVY81KZTy0tlSRVJLHSkFko5MbXl9WqTdVF3b1Dlf9qF87VlKiSqUpV11gsXzW+Q9X2PlVoVCiQvWyJFLpXxcK5qSOm6p5adacqZbDn1UqPg9b3r+svNizd5Br9V4Xf+TntV+f6QLmqtIi2ldqb1XtVSjDnA0GlvVJ1rWpP84vaQUzVPW3Vnc16fq0sEHy0quGOvf9YqAd8v1WVbnPuDBbyDcnVjs1JBRmq5tYku769HDbEVYfDPiGK9rsb46pSCLq4JwRNooUJV6XPK8ZL0lXRRJA+r1PFovWUm6P1vYUMxl0Dm8InLrKtJVclRdULNeSybyw9HS4r1r6QW7A/2lurzlX5tFtheaC+qjJOZqGn0GaPjtaJquJ4oceq/E0ps6Bd9cVXdK6qNF7osSrsloqpPTqzkKhSrEMpv9hTVYVIIStm0xwYWarwR+kN7KkqPCmrSsY2bQ1796pQOWfWT1V4yZ4n734mbaFV96ryoVWPVeVTrGLWEepXIwf5qpyPP6aqKulUpQrxSGG7ZtK2m5Y3UIKq8sC4UhX5hmAYGPu+45QLeJ+qRXpOclbH97FRq8phkYLu+RueXnjoJ9NUleJEhYa9amATYGUx2o2P54+n1TQspYruUqWrbuzN5oconK6e3s4vqEYV4pGCNrUW7MFqy+ZqJUMVXhbewIrh8sxzE0xT1UiCwC3d/F2qyNlJ3oKmHrIv601T0VQzWQjpgn1orlYyVClBIdVeOcExN0nngnamqgD9tFChik8xtqdBIRmqX+U5HqCq+JiFps0+VBU+8/1JdjCfQNQwaV2WKuPYa1X85xD6LG0vWMysx/7jJjhSVWjh8Xesa1VNExzFVBk7Himkk1/Qgi0/ctosVVXMBd2qKqZzsA+luaCKl/2myB5W16py+9esyuHTZGnReMzc/OFUjip8FFWla+Ue0J+4cex5XhyWH3B4eCYcNhVfofyVSTpUPen5tmnXp2nEnFatChmXP6jx31hp3aZwQY6q5I55t3KhivTm6e2QuzFNb1LuotHnAuEkhAzKzQYa0Axz1WNHSZR22o3X7yRQ26zC6DCbxKapsWCB1jmqqjD3mmeceY/YNMdYkipenoIq8tRt1fVmw+douvk4H8enBQ6Ci2pSmg4kSBb8GyxUDwh4scv6fnyeJ4Gcnjwc+nvAYqRAVbHSavOGxkqSKmOcvV3JK+HSn04uws0bsaMY5GbSgcetSm4hkUfPbiQjnMVufXxNJ7v4H1r2gUzPf1CTTyCyG35kI0mVYk305O2aR6vXIy0xGgSS7TSQiMPZK41O4/Xx/LqKZoU23Dqwj6dVwQilS1VJvzVjVzJejidjEAS+L/Ax8qGQVzVpDYNB4c033rdZV6C6o9pn2dVvl9NmaDJb8esbuCp51FOQsdknDZq6tRtSMR3VqijcLMcnXNlB/RdAgWUZp/F5E67kqkquFPjGn2qHuiJtzwLJf2fhewCqhAFVwoAqYUCVMKBKGFAlDKgSBlQJA6qEAVXCgCphQJUwoEoYUCUMqBIGVAkDqoQBVcKAKmFAlTCgShhQJcwtquD/LosC/81bWBUAAAAAAAAAAAAAAAAAAAAAAAAAAAAAAAAAAP9f/gXqgW4w9Sh2wwAAAABJRU5ErkJggg==">
            <a:extLst>
              <a:ext uri="{FF2B5EF4-FFF2-40B4-BE49-F238E27FC236}">
                <a16:creationId xmlns:a16="http://schemas.microsoft.com/office/drawing/2014/main" id="{5F915C9C-C53D-4A7C-8D3D-A30D1E46532E}"/>
              </a:ext>
            </a:extLst>
          </p:cNvPr>
          <p:cNvPicPr>
            <a:picLocks noChangeAspect="1" noChangeArrowheads="1"/>
          </p:cNvPicPr>
          <p:nvPr/>
        </p:nvPicPr>
        <p:blipFill rotWithShape="1">
          <a:blip r:embed="rId14" cstate="email">
            <a:extLst>
              <a:ext uri="{28A0092B-C50C-407E-A947-70E740481C1C}">
                <a14:useLocalDpi xmlns:a14="http://schemas.microsoft.com/office/drawing/2010/main"/>
              </a:ext>
            </a:extLst>
          </a:blip>
          <a:srcRect l="12456" t="30055" r="12433" b="27458"/>
          <a:stretch/>
        </p:blipFill>
        <p:spPr bwMode="auto">
          <a:xfrm>
            <a:off x="443182" y="2584610"/>
            <a:ext cx="1070658" cy="343446"/>
          </a:xfrm>
          <a:prstGeom prst="rect">
            <a:avLst/>
          </a:prstGeom>
          <a:noFill/>
          <a:extLst>
            <a:ext uri="{909E8E84-426E-40DD-AFC4-6F175D3DCCD1}">
              <a14:hiddenFill xmlns:a14="http://schemas.microsoft.com/office/drawing/2010/main">
                <a:solidFill>
                  <a:srgbClr val="FFFFFF"/>
                </a:solidFill>
              </a14:hiddenFill>
            </a:ext>
          </a:extLst>
        </p:spPr>
      </p:pic>
      <p:pic>
        <p:nvPicPr>
          <p:cNvPr id="1025" name="Grafik 1024">
            <a:extLst>
              <a:ext uri="{FF2B5EF4-FFF2-40B4-BE49-F238E27FC236}">
                <a16:creationId xmlns:a16="http://schemas.microsoft.com/office/drawing/2014/main" id="{CBDEF026-80DC-4180-AC06-7037D910CC2D}"/>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398152" y="3046886"/>
            <a:ext cx="1153718" cy="500746"/>
          </a:xfrm>
          <a:prstGeom prst="rect">
            <a:avLst/>
          </a:prstGeom>
        </p:spPr>
      </p:pic>
      <p:pic>
        <p:nvPicPr>
          <p:cNvPr id="1028" name="Picture 4" descr="Bildergebnis für dazn logo">
            <a:extLst>
              <a:ext uri="{FF2B5EF4-FFF2-40B4-BE49-F238E27FC236}">
                <a16:creationId xmlns:a16="http://schemas.microsoft.com/office/drawing/2014/main" id="{CEE1EEDC-81CB-4721-89C1-0F4D29B98091}"/>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614156" y="3486514"/>
            <a:ext cx="728183" cy="7281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ildergebnis für sky logo">
            <a:extLst>
              <a:ext uri="{FF2B5EF4-FFF2-40B4-BE49-F238E27FC236}">
                <a16:creationId xmlns:a16="http://schemas.microsoft.com/office/drawing/2014/main" id="{9E34B787-2312-47BB-96EA-CC920DA4B33E}"/>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545996" y="4378238"/>
            <a:ext cx="869879" cy="624380"/>
          </a:xfrm>
          <a:prstGeom prst="rect">
            <a:avLst/>
          </a:prstGeom>
          <a:noFill/>
          <a:extLst>
            <a:ext uri="{909E8E84-426E-40DD-AFC4-6F175D3DCCD1}">
              <a14:hiddenFill xmlns:a14="http://schemas.microsoft.com/office/drawing/2010/main">
                <a:solidFill>
                  <a:srgbClr val="FFFFFF"/>
                </a:solidFill>
              </a14:hiddenFill>
            </a:ext>
          </a:extLst>
        </p:spPr>
      </p:pic>
      <p:pic>
        <p:nvPicPr>
          <p:cNvPr id="1029" name="Grafik 1028">
            <a:extLst>
              <a:ext uri="{FF2B5EF4-FFF2-40B4-BE49-F238E27FC236}">
                <a16:creationId xmlns:a16="http://schemas.microsoft.com/office/drawing/2014/main" id="{04DDBA2E-E599-4A7D-A82B-13E8F84502BF}"/>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flipH="1">
            <a:off x="2186219" y="2238953"/>
            <a:ext cx="953403" cy="536289"/>
          </a:xfrm>
          <a:prstGeom prst="rect">
            <a:avLst/>
          </a:prstGeom>
        </p:spPr>
      </p:pic>
      <p:pic>
        <p:nvPicPr>
          <p:cNvPr id="1032" name="Grafik 1031">
            <a:extLst>
              <a:ext uri="{FF2B5EF4-FFF2-40B4-BE49-F238E27FC236}">
                <a16:creationId xmlns:a16="http://schemas.microsoft.com/office/drawing/2014/main" id="{FDCDD33E-2E64-417E-9A9E-AB19190B3465}"/>
              </a:ext>
            </a:extLst>
          </p:cNvPr>
          <p:cNvPicPr>
            <a:picLocks noChangeAspect="1"/>
          </p:cNvPicPr>
          <p:nvPr/>
        </p:nvPicPr>
        <p:blipFill>
          <a:blip r:embed="rId19"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301705" y="2843839"/>
            <a:ext cx="720595" cy="720595"/>
          </a:xfrm>
          <a:prstGeom prst="rect">
            <a:avLst/>
          </a:prstGeom>
        </p:spPr>
      </p:pic>
      <p:pic>
        <p:nvPicPr>
          <p:cNvPr id="1034" name="Grafik 1033">
            <a:extLst>
              <a:ext uri="{FF2B5EF4-FFF2-40B4-BE49-F238E27FC236}">
                <a16:creationId xmlns:a16="http://schemas.microsoft.com/office/drawing/2014/main" id="{BE8E8A3F-C92B-4A24-BE1B-39054BE3E670}"/>
              </a:ext>
            </a:extLst>
          </p:cNvPr>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2198801" y="3564434"/>
            <a:ext cx="934872" cy="545951"/>
          </a:xfrm>
          <a:prstGeom prst="rect">
            <a:avLst/>
          </a:prstGeom>
        </p:spPr>
      </p:pic>
      <p:grpSp>
        <p:nvGrpSpPr>
          <p:cNvPr id="6" name="Gruppieren 5">
            <a:extLst>
              <a:ext uri="{FF2B5EF4-FFF2-40B4-BE49-F238E27FC236}">
                <a16:creationId xmlns:a16="http://schemas.microsoft.com/office/drawing/2014/main" id="{D70494C1-0A01-4424-B96D-FA8248508A30}"/>
              </a:ext>
            </a:extLst>
          </p:cNvPr>
          <p:cNvGrpSpPr/>
          <p:nvPr/>
        </p:nvGrpSpPr>
        <p:grpSpPr>
          <a:xfrm>
            <a:off x="3701209" y="2200745"/>
            <a:ext cx="1602375" cy="2840321"/>
            <a:chOff x="3762167" y="2182452"/>
            <a:chExt cx="1602375" cy="2840321"/>
          </a:xfrm>
        </p:grpSpPr>
        <p:pic>
          <p:nvPicPr>
            <p:cNvPr id="1035" name="Picture 8" descr="Bildergebnis für fortnite logo">
              <a:extLst>
                <a:ext uri="{FF2B5EF4-FFF2-40B4-BE49-F238E27FC236}">
                  <a16:creationId xmlns:a16="http://schemas.microsoft.com/office/drawing/2014/main" id="{D3814106-D1BF-4F58-A7EA-44A7090FF527}"/>
                </a:ext>
              </a:extLst>
            </p:cNvPr>
            <p:cNvPicPr>
              <a:picLocks noChangeAspect="1" noChangeArrowheads="1"/>
            </p:cNvPicPr>
            <p:nvPr/>
          </p:nvPicPr>
          <p:blipFill>
            <a:blip r:embed="rId2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762167" y="2194237"/>
              <a:ext cx="578572" cy="378000"/>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2" descr="Bildergebnis für clash royal logo">
              <a:extLst>
                <a:ext uri="{FF2B5EF4-FFF2-40B4-BE49-F238E27FC236}">
                  <a16:creationId xmlns:a16="http://schemas.microsoft.com/office/drawing/2014/main" id="{B0156680-4C6F-492D-9137-C7856E49AC4F}"/>
                </a:ext>
              </a:extLst>
            </p:cNvPr>
            <p:cNvPicPr>
              <a:picLocks noChangeAspect="1" noChangeArrowheads="1"/>
            </p:cNvPicPr>
            <p:nvPr/>
          </p:nvPicPr>
          <p:blipFill>
            <a:blip r:embed="rId2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353514" y="2182452"/>
              <a:ext cx="846269" cy="378000"/>
            </a:xfrm>
            <a:prstGeom prst="rect">
              <a:avLst/>
            </a:prstGeom>
            <a:noFill/>
            <a:extLst>
              <a:ext uri="{909E8E84-426E-40DD-AFC4-6F175D3DCCD1}">
                <a14:hiddenFill xmlns:a14="http://schemas.microsoft.com/office/drawing/2010/main">
                  <a:solidFill>
                    <a:srgbClr val="FFFFFF"/>
                  </a:solidFill>
                </a14:hiddenFill>
              </a:ext>
            </a:extLst>
          </p:spPr>
        </p:pic>
        <p:pic>
          <p:nvPicPr>
            <p:cNvPr id="1041" name="Grafik 1040">
              <a:extLst>
                <a:ext uri="{FF2B5EF4-FFF2-40B4-BE49-F238E27FC236}">
                  <a16:creationId xmlns:a16="http://schemas.microsoft.com/office/drawing/2014/main" id="{F5CEF70E-A7C4-451A-9626-882E1DCC4C5F}"/>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3856236" y="2683652"/>
              <a:ext cx="378000" cy="378000"/>
            </a:xfrm>
            <a:prstGeom prst="rect">
              <a:avLst/>
            </a:prstGeom>
          </p:spPr>
        </p:pic>
        <p:pic>
          <p:nvPicPr>
            <p:cNvPr id="1043" name="Grafik 1042">
              <a:extLst>
                <a:ext uri="{FF2B5EF4-FFF2-40B4-BE49-F238E27FC236}">
                  <a16:creationId xmlns:a16="http://schemas.microsoft.com/office/drawing/2014/main" id="{0FE1F424-8DCD-40E8-9AA2-BC4941CF5153}"/>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4455785" y="2665343"/>
              <a:ext cx="672000" cy="378000"/>
            </a:xfrm>
            <a:prstGeom prst="rect">
              <a:avLst/>
            </a:prstGeom>
          </p:spPr>
        </p:pic>
        <p:pic>
          <p:nvPicPr>
            <p:cNvPr id="1045" name="Grafik 1044">
              <a:extLst>
                <a:ext uri="{FF2B5EF4-FFF2-40B4-BE49-F238E27FC236}">
                  <a16:creationId xmlns:a16="http://schemas.microsoft.com/office/drawing/2014/main" id="{57F68FA9-E5CB-4C89-9277-9B5A3D532344}"/>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3862453" y="3173067"/>
              <a:ext cx="378000" cy="378000"/>
            </a:xfrm>
            <a:prstGeom prst="rect">
              <a:avLst/>
            </a:prstGeom>
          </p:spPr>
        </p:pic>
        <p:pic>
          <p:nvPicPr>
            <p:cNvPr id="1047" name="Grafik 1046">
              <a:extLst>
                <a:ext uri="{FF2B5EF4-FFF2-40B4-BE49-F238E27FC236}">
                  <a16:creationId xmlns:a16="http://schemas.microsoft.com/office/drawing/2014/main" id="{A08EC96F-E355-47A7-8A22-A67735BEBFA0}"/>
                </a:ext>
              </a:extLst>
            </p:cNvPr>
            <p:cNvPicPr>
              <a:picLocks noChangeAspect="1"/>
            </p:cNvPicPr>
            <p:nvPr/>
          </p:nvPicPr>
          <p:blipFill rotWithShape="1">
            <a:blip r:embed="rId27" cstate="email">
              <a:extLst>
                <a:ext uri="{28A0092B-C50C-407E-A947-70E740481C1C}">
                  <a14:useLocalDpi xmlns:a14="http://schemas.microsoft.com/office/drawing/2010/main"/>
                </a:ext>
              </a:extLst>
            </a:blip>
            <a:srcRect/>
            <a:stretch/>
          </p:blipFill>
          <p:spPr>
            <a:xfrm>
              <a:off x="3857920" y="3665943"/>
              <a:ext cx="393392" cy="378000"/>
            </a:xfrm>
            <a:prstGeom prst="rect">
              <a:avLst/>
            </a:prstGeom>
          </p:spPr>
        </p:pic>
        <p:pic>
          <p:nvPicPr>
            <p:cNvPr id="1048" name="Picture 14" descr="Bildergebnis für raft logo">
              <a:extLst>
                <a:ext uri="{FF2B5EF4-FFF2-40B4-BE49-F238E27FC236}">
                  <a16:creationId xmlns:a16="http://schemas.microsoft.com/office/drawing/2014/main" id="{1C44F2EC-B5D9-418B-BD73-F718A72E3069}"/>
                </a:ext>
              </a:extLst>
            </p:cNvPr>
            <p:cNvPicPr>
              <a:picLocks noChangeAspect="1" noChangeArrowheads="1"/>
            </p:cNvPicPr>
            <p:nvPr/>
          </p:nvPicPr>
          <p:blipFill rotWithShape="1">
            <a:blip r:embed="rId28"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3821685" y="4157147"/>
              <a:ext cx="447101" cy="378000"/>
            </a:xfrm>
            <a:prstGeom prst="rect">
              <a:avLst/>
            </a:prstGeom>
            <a:noFill/>
            <a:extLst>
              <a:ext uri="{909E8E84-426E-40DD-AFC4-6F175D3DCCD1}">
                <a14:hiddenFill xmlns:a14="http://schemas.microsoft.com/office/drawing/2010/main">
                  <a:solidFill>
                    <a:srgbClr val="FFFFFF"/>
                  </a:solidFill>
                </a14:hiddenFill>
              </a:ext>
            </a:extLst>
          </p:spPr>
        </p:pic>
        <p:pic>
          <p:nvPicPr>
            <p:cNvPr id="1050" name="Grafik 1049">
              <a:extLst>
                <a:ext uri="{FF2B5EF4-FFF2-40B4-BE49-F238E27FC236}">
                  <a16:creationId xmlns:a16="http://schemas.microsoft.com/office/drawing/2014/main" id="{EDFD6CBE-FEE9-458A-BC66-60E46112C4D6}"/>
                </a:ext>
              </a:extLst>
            </p:cNvPr>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a:off x="4411149" y="4124846"/>
              <a:ext cx="788634" cy="478230"/>
            </a:xfrm>
            <a:prstGeom prst="rect">
              <a:avLst/>
            </a:prstGeom>
          </p:spPr>
        </p:pic>
        <p:pic>
          <p:nvPicPr>
            <p:cNvPr id="1052" name="Grafik 1051">
              <a:extLst>
                <a:ext uri="{FF2B5EF4-FFF2-40B4-BE49-F238E27FC236}">
                  <a16:creationId xmlns:a16="http://schemas.microsoft.com/office/drawing/2014/main" id="{915A0750-EAE0-447F-915B-A2AA5D804851}"/>
                </a:ext>
              </a:extLst>
            </p:cNvPr>
            <p:cNvPicPr>
              <a:picLocks noChangeAspect="1"/>
            </p:cNvPicPr>
            <p:nvPr/>
          </p:nvPicPr>
          <p:blipFill rotWithShape="1">
            <a:blip r:embed="rId30" cstate="email">
              <a:extLst>
                <a:ext uri="{28A0092B-C50C-407E-A947-70E740481C1C}">
                  <a14:useLocalDpi xmlns:a14="http://schemas.microsoft.com/office/drawing/2010/main"/>
                </a:ext>
              </a:extLst>
            </a:blip>
            <a:srcRect/>
            <a:stretch/>
          </p:blipFill>
          <p:spPr>
            <a:xfrm>
              <a:off x="3821685" y="4644773"/>
              <a:ext cx="621485" cy="378000"/>
            </a:xfrm>
            <a:prstGeom prst="rect">
              <a:avLst/>
            </a:prstGeom>
          </p:spPr>
        </p:pic>
        <p:pic>
          <p:nvPicPr>
            <p:cNvPr id="1053" name="Picture 16" descr="Bildergebnis für cod logo">
              <a:extLst>
                <a:ext uri="{FF2B5EF4-FFF2-40B4-BE49-F238E27FC236}">
                  <a16:creationId xmlns:a16="http://schemas.microsoft.com/office/drawing/2014/main" id="{CB28D615-27AC-4BE2-BF6B-3FD8AEE9706F}"/>
                </a:ext>
              </a:extLst>
            </p:cNvPr>
            <p:cNvPicPr>
              <a:picLocks noChangeAspect="1" noChangeArrowheads="1"/>
            </p:cNvPicPr>
            <p:nvPr/>
          </p:nvPicPr>
          <p:blipFill rotWithShape="1">
            <a:blip r:embed="rId31"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4410815" y="3639183"/>
              <a:ext cx="731665" cy="355217"/>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18" descr="Bildergebnis für battlefield logo">
              <a:extLst>
                <a:ext uri="{FF2B5EF4-FFF2-40B4-BE49-F238E27FC236}">
                  <a16:creationId xmlns:a16="http://schemas.microsoft.com/office/drawing/2014/main" id="{38A3D584-8E4B-45A4-9AE8-0E85829ED7DE}"/>
                </a:ext>
              </a:extLst>
            </p:cNvPr>
            <p:cNvPicPr>
              <a:picLocks noChangeAspect="1" noChangeArrowheads="1"/>
            </p:cNvPicPr>
            <p:nvPr/>
          </p:nvPicPr>
          <p:blipFill rotWithShape="1">
            <a:blip r:embed="rId32" cstate="email">
              <a:clrChange>
                <a:clrFrom>
                  <a:srgbClr val="FFFFFF"/>
                </a:clrFrom>
                <a:clrTo>
                  <a:srgbClr val="FFFFFF">
                    <a:alpha val="0"/>
                  </a:srgbClr>
                </a:clrTo>
              </a:clrChange>
              <a:extLst>
                <a:ext uri="{28A0092B-C50C-407E-A947-70E740481C1C}">
                  <a14:useLocalDpi xmlns:a14="http://schemas.microsoft.com/office/drawing/2010/main"/>
                </a:ext>
              </a:extLst>
            </a:blip>
            <a:srcRect t="27998" b="31006"/>
            <a:stretch/>
          </p:blipFill>
          <p:spPr bwMode="auto">
            <a:xfrm>
              <a:off x="4287530" y="3152615"/>
              <a:ext cx="1077012" cy="331637"/>
            </a:xfrm>
            <a:prstGeom prst="rect">
              <a:avLst/>
            </a:prstGeom>
            <a:noFill/>
            <a:extLst>
              <a:ext uri="{909E8E84-426E-40DD-AFC4-6F175D3DCCD1}">
                <a14:hiddenFill xmlns:a14="http://schemas.microsoft.com/office/drawing/2010/main">
                  <a:solidFill>
                    <a:srgbClr val="FFFFFF"/>
                  </a:solidFill>
                </a14:hiddenFill>
              </a:ext>
            </a:extLst>
          </p:spPr>
        </p:pic>
      </p:grpSp>
      <p:pic>
        <p:nvPicPr>
          <p:cNvPr id="1056" name="Grafik 1055" descr="Ein Bild, das Objekt, Uhr enthält.&#10;&#10;Automatisch generierte Beschreibung">
            <a:extLst>
              <a:ext uri="{FF2B5EF4-FFF2-40B4-BE49-F238E27FC236}">
                <a16:creationId xmlns:a16="http://schemas.microsoft.com/office/drawing/2014/main" id="{9C40A074-4CFB-47D5-9C3A-6C8602B87921}"/>
              </a:ext>
            </a:extLst>
          </p:cNvPr>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a:off x="5443988" y="2190117"/>
            <a:ext cx="883669" cy="497063"/>
          </a:xfrm>
          <a:prstGeom prst="rect">
            <a:avLst/>
          </a:prstGeom>
        </p:spPr>
      </p:pic>
      <p:pic>
        <p:nvPicPr>
          <p:cNvPr id="1062" name="Grafik 1061">
            <a:extLst>
              <a:ext uri="{FF2B5EF4-FFF2-40B4-BE49-F238E27FC236}">
                <a16:creationId xmlns:a16="http://schemas.microsoft.com/office/drawing/2014/main" id="{D07E0582-F92C-4666-B25E-D45031ED6AA6}"/>
              </a:ext>
            </a:extLst>
          </p:cNvPr>
          <p:cNvPicPr>
            <a:picLocks noChangeAspect="1"/>
          </p:cNvPicPr>
          <p:nvPr/>
        </p:nvPicPr>
        <p:blipFill>
          <a:blip r:embed="rId34" cstate="email">
            <a:clrChange>
              <a:clrFrom>
                <a:srgbClr val="EFEFEF"/>
              </a:clrFrom>
              <a:clrTo>
                <a:srgbClr val="EFEFEF">
                  <a:alpha val="0"/>
                </a:srgbClr>
              </a:clrTo>
            </a:clrChange>
            <a:extLst>
              <a:ext uri="{28A0092B-C50C-407E-A947-70E740481C1C}">
                <a14:useLocalDpi xmlns:a14="http://schemas.microsoft.com/office/drawing/2010/main"/>
              </a:ext>
            </a:extLst>
          </a:blip>
          <a:stretch>
            <a:fillRect/>
          </a:stretch>
        </p:blipFill>
        <p:spPr>
          <a:xfrm>
            <a:off x="5480058" y="3527607"/>
            <a:ext cx="744521" cy="579072"/>
          </a:xfrm>
          <a:prstGeom prst="rect">
            <a:avLst/>
          </a:prstGeom>
        </p:spPr>
      </p:pic>
      <p:pic>
        <p:nvPicPr>
          <p:cNvPr id="1065" name="Picture 24" descr="Bildergebnis für team speak logo">
            <a:extLst>
              <a:ext uri="{FF2B5EF4-FFF2-40B4-BE49-F238E27FC236}">
                <a16:creationId xmlns:a16="http://schemas.microsoft.com/office/drawing/2014/main" id="{8D3A7BD2-3F72-47E5-B7E3-931866F5A432}"/>
              </a:ext>
            </a:extLst>
          </p:cNvPr>
          <p:cNvPicPr>
            <a:picLocks noChangeAspect="1" noChangeArrowheads="1"/>
          </p:cNvPicPr>
          <p:nvPr/>
        </p:nvPicPr>
        <p:blipFill>
          <a:blip r:embed="rId3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626628" y="4249432"/>
            <a:ext cx="574356" cy="574356"/>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26" descr="Bildergebnis für snapchat  logo">
            <a:extLst>
              <a:ext uri="{FF2B5EF4-FFF2-40B4-BE49-F238E27FC236}">
                <a16:creationId xmlns:a16="http://schemas.microsoft.com/office/drawing/2014/main" id="{874E74DD-03E2-4024-B81F-338B51D219CD}"/>
              </a:ext>
            </a:extLst>
          </p:cNvPr>
          <p:cNvPicPr>
            <a:picLocks noChangeAspect="1" noChangeArrowheads="1"/>
          </p:cNvPicPr>
          <p:nvPr/>
        </p:nvPicPr>
        <p:blipFill>
          <a:blip r:embed="rId36" cstate="email">
            <a:extLst>
              <a:ext uri="{28A0092B-C50C-407E-A947-70E740481C1C}">
                <a14:useLocalDpi xmlns:a14="http://schemas.microsoft.com/office/drawing/2010/main"/>
              </a:ext>
            </a:extLst>
          </a:blip>
          <a:srcRect/>
          <a:stretch>
            <a:fillRect/>
          </a:stretch>
        </p:blipFill>
        <p:spPr bwMode="auto">
          <a:xfrm>
            <a:off x="7199476" y="2162527"/>
            <a:ext cx="559804" cy="419852"/>
          </a:xfrm>
          <a:prstGeom prst="rect">
            <a:avLst/>
          </a:prstGeom>
          <a:noFill/>
          <a:extLst>
            <a:ext uri="{909E8E84-426E-40DD-AFC4-6F175D3DCCD1}">
              <a14:hiddenFill xmlns:a14="http://schemas.microsoft.com/office/drawing/2010/main">
                <a:solidFill>
                  <a:srgbClr val="FFFFFF"/>
                </a:solidFill>
              </a14:hiddenFill>
            </a:ext>
          </a:extLst>
        </p:spPr>
      </p:pic>
      <p:pic>
        <p:nvPicPr>
          <p:cNvPr id="1070" name="Grafik 1069">
            <a:extLst>
              <a:ext uri="{FF2B5EF4-FFF2-40B4-BE49-F238E27FC236}">
                <a16:creationId xmlns:a16="http://schemas.microsoft.com/office/drawing/2014/main" id="{4FB41237-30F1-44EA-B253-48AC9AC4EF5E}"/>
              </a:ext>
            </a:extLst>
          </p:cNvPr>
          <p:cNvPicPr>
            <a:picLocks noChangeAspect="1"/>
          </p:cNvPicPr>
          <p:nvPr/>
        </p:nvPicPr>
        <p:blipFill>
          <a:blip r:embed="rId37" cstate="email">
            <a:extLst>
              <a:ext uri="{28A0092B-C50C-407E-A947-70E740481C1C}">
                <a14:useLocalDpi xmlns:a14="http://schemas.microsoft.com/office/drawing/2010/main"/>
              </a:ext>
            </a:extLst>
          </a:blip>
          <a:stretch>
            <a:fillRect/>
          </a:stretch>
        </p:blipFill>
        <p:spPr>
          <a:xfrm>
            <a:off x="7874714" y="2162527"/>
            <a:ext cx="488948" cy="488337"/>
          </a:xfrm>
          <a:prstGeom prst="rect">
            <a:avLst/>
          </a:prstGeom>
        </p:spPr>
      </p:pic>
      <p:pic>
        <p:nvPicPr>
          <p:cNvPr id="1075" name="Picture 28" descr="Bildergebnis für twitter logo">
            <a:extLst>
              <a:ext uri="{FF2B5EF4-FFF2-40B4-BE49-F238E27FC236}">
                <a16:creationId xmlns:a16="http://schemas.microsoft.com/office/drawing/2014/main" id="{547DA487-68D5-4590-9996-FB166F5A4AAA}"/>
              </a:ext>
            </a:extLst>
          </p:cNvPr>
          <p:cNvPicPr>
            <a:picLocks noChangeAspect="1" noChangeArrowheads="1"/>
          </p:cNvPicPr>
          <p:nvPr/>
        </p:nvPicPr>
        <p:blipFill>
          <a:blip r:embed="rId38" cstate="email">
            <a:extLst>
              <a:ext uri="{28A0092B-C50C-407E-A947-70E740481C1C}">
                <a14:useLocalDpi xmlns:a14="http://schemas.microsoft.com/office/drawing/2010/main"/>
              </a:ext>
            </a:extLst>
          </a:blip>
          <a:srcRect/>
          <a:stretch>
            <a:fillRect/>
          </a:stretch>
        </p:blipFill>
        <p:spPr bwMode="auto">
          <a:xfrm>
            <a:off x="7874714" y="2701259"/>
            <a:ext cx="464938" cy="464938"/>
          </a:xfrm>
          <a:prstGeom prst="rect">
            <a:avLst/>
          </a:prstGeom>
          <a:noFill/>
          <a:extLst>
            <a:ext uri="{909E8E84-426E-40DD-AFC4-6F175D3DCCD1}">
              <a14:hiddenFill xmlns:a14="http://schemas.microsoft.com/office/drawing/2010/main">
                <a:solidFill>
                  <a:srgbClr val="FFFFFF"/>
                </a:solidFill>
              </a14:hiddenFill>
            </a:ext>
          </a:extLst>
        </p:spPr>
      </p:pic>
      <p:pic>
        <p:nvPicPr>
          <p:cNvPr id="1077" name="Grafik 1076">
            <a:extLst>
              <a:ext uri="{FF2B5EF4-FFF2-40B4-BE49-F238E27FC236}">
                <a16:creationId xmlns:a16="http://schemas.microsoft.com/office/drawing/2014/main" id="{467B10E1-790D-4E4C-9EDE-68B1A28A7A80}"/>
              </a:ext>
            </a:extLst>
          </p:cNvPr>
          <p:cNvPicPr>
            <a:picLocks noChangeAspect="1"/>
          </p:cNvPicPr>
          <p:nvPr/>
        </p:nvPicPr>
        <p:blipFill>
          <a:blip r:embed="rId39" cstate="email">
            <a:extLst>
              <a:ext uri="{28A0092B-C50C-407E-A947-70E740481C1C}">
                <a14:useLocalDpi xmlns:a14="http://schemas.microsoft.com/office/drawing/2010/main"/>
              </a:ext>
            </a:extLst>
          </a:blip>
          <a:stretch>
            <a:fillRect/>
          </a:stretch>
        </p:blipFill>
        <p:spPr>
          <a:xfrm>
            <a:off x="7211377" y="3216846"/>
            <a:ext cx="495567" cy="495567"/>
          </a:xfrm>
          <a:prstGeom prst="rect">
            <a:avLst/>
          </a:prstGeom>
        </p:spPr>
      </p:pic>
      <p:pic>
        <p:nvPicPr>
          <p:cNvPr id="1078" name="Picture 30" descr="Bildergebnis für reddit logo">
            <a:extLst>
              <a:ext uri="{FF2B5EF4-FFF2-40B4-BE49-F238E27FC236}">
                <a16:creationId xmlns:a16="http://schemas.microsoft.com/office/drawing/2014/main" id="{E4CC6701-1014-4ED7-B764-DB25AB9B7EF8}"/>
              </a:ext>
            </a:extLst>
          </p:cNvPr>
          <p:cNvPicPr>
            <a:picLocks noChangeAspect="1" noChangeArrowheads="1"/>
          </p:cNvPicPr>
          <p:nvPr/>
        </p:nvPicPr>
        <p:blipFill>
          <a:blip r:embed="rId40"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817709" y="3240729"/>
            <a:ext cx="555150" cy="464938"/>
          </a:xfrm>
          <a:prstGeom prst="rect">
            <a:avLst/>
          </a:prstGeom>
          <a:noFill/>
          <a:extLst>
            <a:ext uri="{909E8E84-426E-40DD-AFC4-6F175D3DCCD1}">
              <a14:hiddenFill xmlns:a14="http://schemas.microsoft.com/office/drawing/2010/main">
                <a:solidFill>
                  <a:srgbClr val="FFFFFF"/>
                </a:solidFill>
              </a14:hiddenFill>
            </a:ext>
          </a:extLst>
        </p:spPr>
      </p:pic>
      <p:pic>
        <p:nvPicPr>
          <p:cNvPr id="1080" name="Grafik 1079" descr="Ein Bild, das Schild, Ende enthält.&#10;&#10;Automatisch generierte Beschreibung">
            <a:extLst>
              <a:ext uri="{FF2B5EF4-FFF2-40B4-BE49-F238E27FC236}">
                <a16:creationId xmlns:a16="http://schemas.microsoft.com/office/drawing/2014/main" id="{2DD2389A-D606-4172-B2DD-E620C7F64C65}"/>
              </a:ext>
            </a:extLst>
          </p:cNvPr>
          <p:cNvPicPr>
            <a:picLocks noChangeAspect="1"/>
          </p:cNvPicPr>
          <p:nvPr/>
        </p:nvPicPr>
        <p:blipFill>
          <a:blip r:embed="rId41" cstate="email">
            <a:extLst>
              <a:ext uri="{28A0092B-C50C-407E-A947-70E740481C1C}">
                <a14:useLocalDpi xmlns:a14="http://schemas.microsoft.com/office/drawing/2010/main"/>
              </a:ext>
            </a:extLst>
          </a:blip>
          <a:stretch>
            <a:fillRect/>
          </a:stretch>
        </p:blipFill>
        <p:spPr>
          <a:xfrm>
            <a:off x="7218701" y="3769060"/>
            <a:ext cx="546990" cy="546990"/>
          </a:xfrm>
          <a:prstGeom prst="rect">
            <a:avLst/>
          </a:prstGeom>
        </p:spPr>
      </p:pic>
      <p:pic>
        <p:nvPicPr>
          <p:cNvPr id="1081" name="Picture 32" descr="Bildergebnis für housparty logo">
            <a:extLst>
              <a:ext uri="{FF2B5EF4-FFF2-40B4-BE49-F238E27FC236}">
                <a16:creationId xmlns:a16="http://schemas.microsoft.com/office/drawing/2014/main" id="{B9085D5C-3438-48FD-8EFC-8568487656A2}"/>
              </a:ext>
            </a:extLst>
          </p:cNvPr>
          <p:cNvPicPr>
            <a:picLocks noChangeAspect="1" noChangeArrowheads="1"/>
          </p:cNvPicPr>
          <p:nvPr/>
        </p:nvPicPr>
        <p:blipFill>
          <a:blip r:embed="rId42" cstate="email">
            <a:extLst>
              <a:ext uri="{28A0092B-C50C-407E-A947-70E740481C1C}">
                <a14:useLocalDpi xmlns:a14="http://schemas.microsoft.com/office/drawing/2010/main"/>
              </a:ext>
            </a:extLst>
          </a:blip>
          <a:srcRect/>
          <a:stretch>
            <a:fillRect/>
          </a:stretch>
        </p:blipFill>
        <p:spPr bwMode="auto">
          <a:xfrm>
            <a:off x="7851729" y="3778056"/>
            <a:ext cx="487109" cy="487109"/>
          </a:xfrm>
          <a:prstGeom prst="rect">
            <a:avLst/>
          </a:prstGeom>
          <a:noFill/>
          <a:extLst>
            <a:ext uri="{909E8E84-426E-40DD-AFC4-6F175D3DCCD1}">
              <a14:hiddenFill xmlns:a14="http://schemas.microsoft.com/office/drawing/2010/main">
                <a:solidFill>
                  <a:srgbClr val="FFFFFF"/>
                </a:solidFill>
              </a14:hiddenFill>
            </a:ext>
          </a:extLst>
        </p:spPr>
      </p:pic>
      <p:pic>
        <p:nvPicPr>
          <p:cNvPr id="1082" name="Picture 34" descr="Bildergebnis für tellonym logo">
            <a:extLst>
              <a:ext uri="{FF2B5EF4-FFF2-40B4-BE49-F238E27FC236}">
                <a16:creationId xmlns:a16="http://schemas.microsoft.com/office/drawing/2014/main" id="{FAB4F308-E81B-4E20-AE3C-DF04B13CECDC}"/>
              </a:ext>
            </a:extLst>
          </p:cNvPr>
          <p:cNvPicPr>
            <a:picLocks noChangeAspect="1" noChangeArrowheads="1"/>
          </p:cNvPicPr>
          <p:nvPr/>
        </p:nvPicPr>
        <p:blipFill>
          <a:blip r:embed="rId43" cstate="email">
            <a:extLst>
              <a:ext uri="{28A0092B-C50C-407E-A947-70E740481C1C}">
                <a14:useLocalDpi xmlns:a14="http://schemas.microsoft.com/office/drawing/2010/main"/>
              </a:ext>
            </a:extLst>
          </a:blip>
          <a:srcRect/>
          <a:stretch>
            <a:fillRect/>
          </a:stretch>
        </p:blipFill>
        <p:spPr bwMode="auto">
          <a:xfrm>
            <a:off x="7251459" y="4400365"/>
            <a:ext cx="481474" cy="481474"/>
          </a:xfrm>
          <a:prstGeom prst="rect">
            <a:avLst/>
          </a:prstGeom>
          <a:noFill/>
          <a:extLst>
            <a:ext uri="{909E8E84-426E-40DD-AFC4-6F175D3DCCD1}">
              <a14:hiddenFill xmlns:a14="http://schemas.microsoft.com/office/drawing/2010/main">
                <a:solidFill>
                  <a:srgbClr val="FFFFFF"/>
                </a:solidFill>
              </a14:hiddenFill>
            </a:ext>
          </a:extLst>
        </p:spPr>
      </p:pic>
      <p:pic>
        <p:nvPicPr>
          <p:cNvPr id="1086" name="Picture 36" descr="Bildergebnis für tik tok logo">
            <a:extLst>
              <a:ext uri="{FF2B5EF4-FFF2-40B4-BE49-F238E27FC236}">
                <a16:creationId xmlns:a16="http://schemas.microsoft.com/office/drawing/2014/main" id="{AE3E877D-565B-4107-AA49-3094E3E9C9BD}"/>
              </a:ext>
            </a:extLst>
          </p:cNvPr>
          <p:cNvPicPr>
            <a:picLocks noChangeAspect="1" noChangeArrowheads="1"/>
          </p:cNvPicPr>
          <p:nvPr/>
        </p:nvPicPr>
        <p:blipFill>
          <a:blip r:embed="rId4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809336" y="4224052"/>
            <a:ext cx="554325" cy="726615"/>
          </a:xfrm>
          <a:prstGeom prst="rect">
            <a:avLst/>
          </a:prstGeom>
          <a:noFill/>
          <a:extLst>
            <a:ext uri="{909E8E84-426E-40DD-AFC4-6F175D3DCCD1}">
              <a14:hiddenFill xmlns:a14="http://schemas.microsoft.com/office/drawing/2010/main">
                <a:solidFill>
                  <a:srgbClr val="FFFFFF"/>
                </a:solidFill>
              </a14:hiddenFill>
            </a:ext>
          </a:extLst>
        </p:spPr>
      </p:pic>
      <p:pic>
        <p:nvPicPr>
          <p:cNvPr id="1088" name="Grafik 1087">
            <a:extLst>
              <a:ext uri="{FF2B5EF4-FFF2-40B4-BE49-F238E27FC236}">
                <a16:creationId xmlns:a16="http://schemas.microsoft.com/office/drawing/2014/main" id="{BCC3408F-B4C9-4EAF-BE6B-56DEDF86AB5A}"/>
              </a:ext>
            </a:extLst>
          </p:cNvPr>
          <p:cNvPicPr>
            <a:picLocks noChangeAspect="1"/>
          </p:cNvPicPr>
          <p:nvPr/>
        </p:nvPicPr>
        <p:blipFill>
          <a:blip r:embed="rId45" cstate="email">
            <a:extLst>
              <a:ext uri="{28A0092B-C50C-407E-A947-70E740481C1C}">
                <a14:useLocalDpi xmlns:a14="http://schemas.microsoft.com/office/drawing/2010/main"/>
              </a:ext>
              <a:ext uri="{96DAC541-7B7A-43D3-8B79-37D633B846F1}">
                <asvg:svgBlip xmlns:asvg="http://schemas.microsoft.com/office/drawing/2016/SVG/main" r:embed="rId46"/>
              </a:ext>
            </a:extLst>
          </a:blip>
          <a:stretch>
            <a:fillRect/>
          </a:stretch>
        </p:blipFill>
        <p:spPr>
          <a:xfrm>
            <a:off x="7244413" y="2660991"/>
            <a:ext cx="495567" cy="497063"/>
          </a:xfrm>
          <a:prstGeom prst="rect">
            <a:avLst/>
          </a:prstGeom>
        </p:spPr>
      </p:pic>
      <p:pic>
        <p:nvPicPr>
          <p:cNvPr id="1036" name="Picture 12" descr="Bildergebnis für brawl stars logo png vektorgrafik">
            <a:extLst>
              <a:ext uri="{FF2B5EF4-FFF2-40B4-BE49-F238E27FC236}">
                <a16:creationId xmlns:a16="http://schemas.microsoft.com/office/drawing/2014/main" id="{ED604E2D-C5D1-6443-9995-D0D8CA44E530}"/>
              </a:ext>
            </a:extLst>
          </p:cNvPr>
          <p:cNvPicPr>
            <a:picLocks noChangeAspect="1" noChangeArrowheads="1"/>
          </p:cNvPicPr>
          <p:nvPr/>
        </p:nvPicPr>
        <p:blipFill>
          <a:blip r:embed="rId47" cstate="email">
            <a:extLst>
              <a:ext uri="{28A0092B-C50C-407E-A947-70E740481C1C}">
                <a14:useLocalDpi xmlns:a14="http://schemas.microsoft.com/office/drawing/2010/main"/>
              </a:ext>
            </a:extLst>
          </a:blip>
          <a:srcRect/>
          <a:stretch>
            <a:fillRect/>
          </a:stretch>
        </p:blipFill>
        <p:spPr bwMode="auto">
          <a:xfrm>
            <a:off x="4326850" y="4503949"/>
            <a:ext cx="869879" cy="652410"/>
          </a:xfrm>
          <a:prstGeom prst="rect">
            <a:avLst/>
          </a:prstGeom>
          <a:noFill/>
          <a:extLst>
            <a:ext uri="{909E8E84-426E-40DD-AFC4-6F175D3DCCD1}">
              <a14:hiddenFill xmlns:a14="http://schemas.microsoft.com/office/drawing/2010/main">
                <a:solidFill>
                  <a:srgbClr val="FFFFFF"/>
                </a:solidFill>
              </a14:hiddenFill>
            </a:ext>
          </a:extLst>
        </p:spPr>
      </p:pic>
      <p:pic>
        <p:nvPicPr>
          <p:cNvPr id="2" name="Grafik 1">
            <a:extLst>
              <a:ext uri="{FF2B5EF4-FFF2-40B4-BE49-F238E27FC236}">
                <a16:creationId xmlns:a16="http://schemas.microsoft.com/office/drawing/2014/main" id="{0BE0A5D0-2E43-42A4-9A73-40789B0B132F}"/>
              </a:ext>
            </a:extLst>
          </p:cNvPr>
          <p:cNvPicPr>
            <a:picLocks noChangeAspect="1"/>
          </p:cNvPicPr>
          <p:nvPr/>
        </p:nvPicPr>
        <p:blipFill>
          <a:blip r:embed="rId48"/>
          <a:stretch>
            <a:fillRect/>
          </a:stretch>
        </p:blipFill>
        <p:spPr>
          <a:xfrm>
            <a:off x="3751473" y="5151786"/>
            <a:ext cx="643354" cy="400249"/>
          </a:xfrm>
          <a:prstGeom prst="rect">
            <a:avLst/>
          </a:prstGeom>
        </p:spPr>
      </p:pic>
      <p:pic>
        <p:nvPicPr>
          <p:cNvPr id="5" name="Grafik 4">
            <a:extLst>
              <a:ext uri="{FF2B5EF4-FFF2-40B4-BE49-F238E27FC236}">
                <a16:creationId xmlns:a16="http://schemas.microsoft.com/office/drawing/2014/main" id="{B7276382-5782-4589-9D48-1F0107C4F804}"/>
              </a:ext>
            </a:extLst>
          </p:cNvPr>
          <p:cNvPicPr>
            <a:picLocks noChangeAspect="1"/>
          </p:cNvPicPr>
          <p:nvPr/>
        </p:nvPicPr>
        <p:blipFill>
          <a:blip r:embed="rId49"/>
          <a:stretch>
            <a:fillRect/>
          </a:stretch>
        </p:blipFill>
        <p:spPr>
          <a:xfrm>
            <a:off x="5599761" y="2817314"/>
            <a:ext cx="524634" cy="513079"/>
          </a:xfrm>
          <a:prstGeom prst="rect">
            <a:avLst/>
          </a:prstGeom>
        </p:spPr>
      </p:pic>
      <p:pic>
        <p:nvPicPr>
          <p:cNvPr id="7" name="Grafik 6">
            <a:extLst>
              <a:ext uri="{FF2B5EF4-FFF2-40B4-BE49-F238E27FC236}">
                <a16:creationId xmlns:a16="http://schemas.microsoft.com/office/drawing/2014/main" id="{3A6E6A81-722D-4D58-994D-ABFA43718CF3}"/>
              </a:ext>
            </a:extLst>
          </p:cNvPr>
          <p:cNvPicPr>
            <a:picLocks noChangeAspect="1"/>
          </p:cNvPicPr>
          <p:nvPr/>
        </p:nvPicPr>
        <p:blipFill>
          <a:blip r:embed="rId50"/>
          <a:stretch>
            <a:fillRect/>
          </a:stretch>
        </p:blipFill>
        <p:spPr>
          <a:xfrm>
            <a:off x="525456" y="5114230"/>
            <a:ext cx="909647" cy="488055"/>
          </a:xfrm>
          <a:prstGeom prst="rect">
            <a:avLst/>
          </a:prstGeom>
        </p:spPr>
      </p:pic>
      <p:pic>
        <p:nvPicPr>
          <p:cNvPr id="10" name="Grafik 9">
            <a:extLst>
              <a:ext uri="{FF2B5EF4-FFF2-40B4-BE49-F238E27FC236}">
                <a16:creationId xmlns:a16="http://schemas.microsoft.com/office/drawing/2014/main" id="{E10FCB58-48D8-474F-B951-6722D12C7A75}"/>
              </a:ext>
            </a:extLst>
          </p:cNvPr>
          <p:cNvPicPr>
            <a:picLocks noChangeAspect="1"/>
          </p:cNvPicPr>
          <p:nvPr/>
        </p:nvPicPr>
        <p:blipFill>
          <a:blip r:embed="rId51"/>
          <a:stretch>
            <a:fillRect/>
          </a:stretch>
        </p:blipFill>
        <p:spPr>
          <a:xfrm>
            <a:off x="4519441" y="5157457"/>
            <a:ext cx="542596" cy="542596"/>
          </a:xfrm>
          <a:prstGeom prst="rect">
            <a:avLst/>
          </a:prstGeom>
        </p:spPr>
      </p:pic>
      <p:pic>
        <p:nvPicPr>
          <p:cNvPr id="11" name="Grafik 10">
            <a:extLst>
              <a:ext uri="{FF2B5EF4-FFF2-40B4-BE49-F238E27FC236}">
                <a16:creationId xmlns:a16="http://schemas.microsoft.com/office/drawing/2014/main" id="{E4CAB544-8AF7-4236-99BE-9773E4AF62DD}"/>
              </a:ext>
            </a:extLst>
          </p:cNvPr>
          <p:cNvPicPr>
            <a:picLocks noChangeAspect="1"/>
          </p:cNvPicPr>
          <p:nvPr/>
        </p:nvPicPr>
        <p:blipFill>
          <a:blip r:embed="rId52"/>
          <a:stretch>
            <a:fillRect/>
          </a:stretch>
        </p:blipFill>
        <p:spPr>
          <a:xfrm>
            <a:off x="5625147" y="4893557"/>
            <a:ext cx="575837" cy="579072"/>
          </a:xfrm>
          <a:prstGeom prst="rect">
            <a:avLst/>
          </a:prstGeom>
        </p:spPr>
      </p:pic>
    </p:spTree>
    <p:extLst>
      <p:ext uri="{BB962C8B-B14F-4D97-AF65-F5344CB8AC3E}">
        <p14:creationId xmlns:p14="http://schemas.microsoft.com/office/powerpoint/2010/main" val="20931179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7B6F5F-DA51-E74B-BDC2-C618D1AD3F46}"/>
              </a:ext>
            </a:extLst>
          </p:cNvPr>
          <p:cNvSpPr>
            <a:spLocks noGrp="1"/>
          </p:cNvSpPr>
          <p:nvPr>
            <p:ph type="title"/>
          </p:nvPr>
        </p:nvSpPr>
        <p:spPr/>
        <p:txBody>
          <a:bodyPr/>
          <a:lstStyle/>
          <a:p>
            <a:endParaRPr lang="de-DE"/>
          </a:p>
        </p:txBody>
      </p:sp>
      <p:sp>
        <p:nvSpPr>
          <p:cNvPr id="6" name="Textfeld 5">
            <a:extLst>
              <a:ext uri="{FF2B5EF4-FFF2-40B4-BE49-F238E27FC236}">
                <a16:creationId xmlns:a16="http://schemas.microsoft.com/office/drawing/2014/main" id="{AAE25E7B-2258-C14A-92B1-2476B810D19A}"/>
              </a:ext>
            </a:extLst>
          </p:cNvPr>
          <p:cNvSpPr txBox="1"/>
          <p:nvPr/>
        </p:nvSpPr>
        <p:spPr>
          <a:xfrm>
            <a:off x="6483695" y="6467060"/>
            <a:ext cx="2574679" cy="384721"/>
          </a:xfrm>
          <a:prstGeom prst="rect">
            <a:avLst/>
          </a:prstGeom>
          <a:noFill/>
        </p:spPr>
        <p:txBody>
          <a:bodyPr wrap="none" rtlCol="0">
            <a:spAutoFit/>
          </a:bodyPr>
          <a:lstStyle/>
          <a:p>
            <a:r>
              <a:rPr lang="de-DE" sz="1900" dirty="0">
                <a:latin typeface="Gill Sans MT" panose="020B0502020104020203" pitchFamily="34" charset="0"/>
              </a:rPr>
              <a:t>Jugend Internet Monitor</a:t>
            </a:r>
          </a:p>
        </p:txBody>
      </p:sp>
      <p:pic>
        <p:nvPicPr>
          <p:cNvPr id="10" name="Inhaltsplatzhalter 9" descr="Ein Bild, das Kalender enthält.&#10;&#10;Automatisch generierte Beschreibung">
            <a:extLst>
              <a:ext uri="{FF2B5EF4-FFF2-40B4-BE49-F238E27FC236}">
                <a16:creationId xmlns:a16="http://schemas.microsoft.com/office/drawing/2014/main" id="{4D24E7D8-CFB3-DDE3-5F10-7EA952940F5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4000" cy="6466087"/>
          </a:xfrm>
        </p:spPr>
      </p:pic>
    </p:spTree>
    <p:extLst>
      <p:ext uri="{BB962C8B-B14F-4D97-AF65-F5344CB8AC3E}">
        <p14:creationId xmlns:p14="http://schemas.microsoft.com/office/powerpoint/2010/main" val="23276069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22E45D01-1A50-4329-AE65-BA5B622C4BFF}"/>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Risiken</a:t>
            </a:r>
          </a:p>
        </p:txBody>
      </p:sp>
      <p:pic>
        <p:nvPicPr>
          <p:cNvPr id="7" name="Inhaltsplatzhalter 6" descr="Ein Bild, das draußen, Rock, Mann, Berg enthält.&#10;&#10;Automatisch generierte Beschreibung">
            <a:extLst>
              <a:ext uri="{FF2B5EF4-FFF2-40B4-BE49-F238E27FC236}">
                <a16:creationId xmlns:a16="http://schemas.microsoft.com/office/drawing/2014/main" id="{693C80E6-7FD1-4FF6-ABA5-046E45EADDEA}"/>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0" y="-5803"/>
            <a:ext cx="9144000" cy="6403605"/>
          </a:xfrm>
        </p:spPr>
      </p:pic>
      <p:sp>
        <p:nvSpPr>
          <p:cNvPr id="8" name="Rechteck 7">
            <a:extLst>
              <a:ext uri="{FF2B5EF4-FFF2-40B4-BE49-F238E27FC236}">
                <a16:creationId xmlns:a16="http://schemas.microsoft.com/office/drawing/2014/main" id="{0B6E8256-4894-4CD5-A087-DAFDD549DCC0}"/>
              </a:ext>
            </a:extLst>
          </p:cNvPr>
          <p:cNvSpPr/>
          <p:nvPr/>
        </p:nvSpPr>
        <p:spPr>
          <a:xfrm>
            <a:off x="7088501" y="6090025"/>
            <a:ext cx="2149627" cy="307777"/>
          </a:xfrm>
          <a:prstGeom prst="rect">
            <a:avLst/>
          </a:prstGeom>
        </p:spPr>
        <p:txBody>
          <a:bodyPr wrap="none">
            <a:spAutoFit/>
          </a:bodyPr>
          <a:lstStyle/>
          <a:p>
            <a:pPr lvl="0" defTabSz="914400">
              <a:defRPr/>
            </a:pPr>
            <a:r>
              <a:rPr lang="de-AT" sz="1400" dirty="0">
                <a:solidFill>
                  <a:schemeClr val="bg1"/>
                </a:solidFill>
                <a:latin typeface="Gill Sans MT" panose="020B0502020104020203" pitchFamily="34" charset="0"/>
              </a:rPr>
              <a:t>Bild: </a:t>
            </a:r>
            <a:r>
              <a:rPr lang="de-AT" sz="14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Katika Bele </a:t>
            </a:r>
            <a:r>
              <a:rPr lang="de-AT" sz="1400" dirty="0">
                <a:solidFill>
                  <a:schemeClr val="bg1"/>
                </a:solidFill>
                <a:latin typeface="Gill Sans MT" panose="020B0502020104020203" pitchFamily="34" charset="0"/>
              </a:rPr>
              <a:t>/ Unsplash</a:t>
            </a:r>
          </a:p>
        </p:txBody>
      </p:sp>
    </p:spTree>
    <p:extLst>
      <p:ext uri="{BB962C8B-B14F-4D97-AF65-F5344CB8AC3E}">
        <p14:creationId xmlns:p14="http://schemas.microsoft.com/office/powerpoint/2010/main" val="1366987782"/>
      </p:ext>
    </p:extLst>
  </p:cSld>
  <p:clrMapOvr>
    <a:masterClrMapping/>
  </p:clrMapOvr>
</p:sld>
</file>

<file path=ppt/theme/theme1.xml><?xml version="1.0" encoding="utf-8"?>
<a:theme xmlns:a="http://schemas.openxmlformats.org/drawingml/2006/main" name="Office">
  <a:themeElements>
    <a:clrScheme name="Benutzerdefiniert 3">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39200"/>
      </a:hlink>
      <a:folHlink>
        <a:srgbClr val="434F5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31750">
          <a:solidFill>
            <a:srgbClr val="F39200"/>
          </a:solidFill>
        </a:ln>
      </a:spPr>
      <a:bodyPr rtlCol="0" anchor="ctr"/>
      <a:lstStyle>
        <a:defPPr algn="ctr">
          <a:defRPr sz="1900" dirty="0" err="1" smtClean="0">
            <a:solidFill>
              <a:schemeClr val="tx1"/>
            </a:solidFill>
            <a:latin typeface="Gill Sans MT" panose="020B0502020104020203"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63500">
          <a:solidFill>
            <a:srgbClr val="F39200"/>
          </a:solidFill>
          <a:tailEnd type="arrow"/>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900" dirty="0" err="1" smtClean="0">
            <a:latin typeface="Gill Sans MT" panose="020B05020201040202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9496</Words>
  <Application>Microsoft Office PowerPoint</Application>
  <PresentationFormat>Bildschirmpräsentation (4:3)</PresentationFormat>
  <Paragraphs>696</Paragraphs>
  <Slides>44</Slides>
  <Notes>44</Notes>
  <HiddenSlides>18</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44</vt:i4>
      </vt:variant>
    </vt:vector>
  </HeadingPairs>
  <TitlesOfParts>
    <vt:vector size="52" baseType="lpstr">
      <vt:lpstr>Arial</vt:lpstr>
      <vt:lpstr>Calibri</vt:lpstr>
      <vt:lpstr>Calibri Light</vt:lpstr>
      <vt:lpstr>Gill Sans MT</vt:lpstr>
      <vt:lpstr>Roboto</vt:lpstr>
      <vt:lpstr>Times</vt:lpstr>
      <vt:lpstr>Wingdings</vt:lpstr>
      <vt:lpstr>Office</vt:lpstr>
      <vt:lpstr>Internet und Handy ˗ Tipps für die Medienerziehung</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Das Internet sicher nutzen!</dc:title>
  <dc:creator>lili</dc:creator>
  <cp:lastModifiedBy>Matthias Jax</cp:lastModifiedBy>
  <cp:revision>370</cp:revision>
  <cp:lastPrinted>2018-09-19T13:50:05Z</cp:lastPrinted>
  <dcterms:created xsi:type="dcterms:W3CDTF">2018-07-11T13:12:25Z</dcterms:created>
  <dcterms:modified xsi:type="dcterms:W3CDTF">2023-04-26T07:22:40Z</dcterms:modified>
</cp:coreProperties>
</file>